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5085" r:id="rId1"/>
  </p:sldMasterIdLst>
  <p:notesMasterIdLst>
    <p:notesMasterId r:id="rId226"/>
  </p:notesMasterIdLst>
  <p:handoutMasterIdLst>
    <p:handoutMasterId r:id="rId227"/>
  </p:handoutMasterIdLst>
  <p:sldIdLst>
    <p:sldId id="256" r:id="rId2"/>
    <p:sldId id="634" r:id="rId3"/>
    <p:sldId id="261" r:id="rId4"/>
    <p:sldId id="262" r:id="rId5"/>
    <p:sldId id="637" r:id="rId6"/>
    <p:sldId id="635" r:id="rId7"/>
    <p:sldId id="638" r:id="rId8"/>
    <p:sldId id="639"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649"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445" r:id="rId43"/>
    <p:sldId id="446" r:id="rId44"/>
    <p:sldId id="447"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650" r:id="rId60"/>
    <p:sldId id="429"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437" r:id="rId84"/>
    <p:sldId id="438" r:id="rId85"/>
    <p:sldId id="439" r:id="rId86"/>
    <p:sldId id="440" r:id="rId87"/>
    <p:sldId id="441" r:id="rId88"/>
    <p:sldId id="442" r:id="rId89"/>
    <p:sldId id="443" r:id="rId90"/>
    <p:sldId id="444" r:id="rId91"/>
    <p:sldId id="419" r:id="rId92"/>
    <p:sldId id="420" r:id="rId93"/>
    <p:sldId id="421" r:id="rId94"/>
    <p:sldId id="422" r:id="rId95"/>
    <p:sldId id="423" r:id="rId96"/>
    <p:sldId id="424" r:id="rId97"/>
    <p:sldId id="425" r:id="rId98"/>
    <p:sldId id="426" r:id="rId99"/>
    <p:sldId id="427" r:id="rId100"/>
    <p:sldId id="428" r:id="rId101"/>
    <p:sldId id="648" r:id="rId102"/>
    <p:sldId id="430" r:id="rId103"/>
    <p:sldId id="349" r:id="rId104"/>
    <p:sldId id="350" r:id="rId105"/>
    <p:sldId id="352" r:id="rId106"/>
    <p:sldId id="356" r:id="rId107"/>
    <p:sldId id="358" r:id="rId108"/>
    <p:sldId id="360" r:id="rId109"/>
    <p:sldId id="361" r:id="rId110"/>
    <p:sldId id="364" r:id="rId111"/>
    <p:sldId id="365" r:id="rId112"/>
    <p:sldId id="367" r:id="rId113"/>
    <p:sldId id="368" r:id="rId114"/>
    <p:sldId id="369" r:id="rId115"/>
    <p:sldId id="370" r:id="rId116"/>
    <p:sldId id="371" r:id="rId117"/>
    <p:sldId id="372"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431" r:id="rId143"/>
    <p:sldId id="433" r:id="rId144"/>
    <p:sldId id="432"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49" r:id="rId167"/>
    <p:sldId id="448" r:id="rId168"/>
    <p:sldId id="450" r:id="rId169"/>
    <p:sldId id="468" r:id="rId170"/>
    <p:sldId id="451" r:id="rId171"/>
    <p:sldId id="461" r:id="rId172"/>
    <p:sldId id="462" r:id="rId173"/>
    <p:sldId id="452" r:id="rId174"/>
    <p:sldId id="453" r:id="rId175"/>
    <p:sldId id="454" r:id="rId176"/>
    <p:sldId id="455" r:id="rId177"/>
    <p:sldId id="456" r:id="rId178"/>
    <p:sldId id="457" r:id="rId179"/>
    <p:sldId id="458" r:id="rId180"/>
    <p:sldId id="459" r:id="rId181"/>
    <p:sldId id="460" r:id="rId182"/>
    <p:sldId id="464" r:id="rId183"/>
    <p:sldId id="465" r:id="rId184"/>
    <p:sldId id="466" r:id="rId185"/>
    <p:sldId id="467" r:id="rId186"/>
    <p:sldId id="470" r:id="rId187"/>
    <p:sldId id="471" r:id="rId188"/>
    <p:sldId id="472" r:id="rId189"/>
    <p:sldId id="473" r:id="rId190"/>
    <p:sldId id="474" r:id="rId191"/>
    <p:sldId id="475" r:id="rId192"/>
    <p:sldId id="476" r:id="rId193"/>
    <p:sldId id="477" r:id="rId194"/>
    <p:sldId id="478" r:id="rId195"/>
    <p:sldId id="479" r:id="rId196"/>
    <p:sldId id="480" r:id="rId197"/>
    <p:sldId id="481" r:id="rId198"/>
    <p:sldId id="482" r:id="rId199"/>
    <p:sldId id="483" r:id="rId200"/>
    <p:sldId id="484" r:id="rId201"/>
    <p:sldId id="485" r:id="rId202"/>
    <p:sldId id="486" r:id="rId203"/>
    <p:sldId id="651" r:id="rId204"/>
    <p:sldId id="487" r:id="rId205"/>
    <p:sldId id="488" r:id="rId206"/>
    <p:sldId id="489" r:id="rId207"/>
    <p:sldId id="490" r:id="rId208"/>
    <p:sldId id="491" r:id="rId209"/>
    <p:sldId id="492" r:id="rId210"/>
    <p:sldId id="493" r:id="rId211"/>
    <p:sldId id="494" r:id="rId212"/>
    <p:sldId id="495" r:id="rId213"/>
    <p:sldId id="496" r:id="rId214"/>
    <p:sldId id="497" r:id="rId215"/>
    <p:sldId id="498" r:id="rId216"/>
    <p:sldId id="499" r:id="rId217"/>
    <p:sldId id="500" r:id="rId218"/>
    <p:sldId id="501" r:id="rId219"/>
    <p:sldId id="502" r:id="rId220"/>
    <p:sldId id="503" r:id="rId221"/>
    <p:sldId id="504" r:id="rId222"/>
    <p:sldId id="505" r:id="rId223"/>
    <p:sldId id="506" r:id="rId224"/>
    <p:sldId id="646" r:id="rId225"/>
  </p:sldIdLst>
  <p:sldSz cx="9144000" cy="6858000" type="screen4x3"/>
  <p:notesSz cx="6858000" cy="9144000"/>
  <p:defaultTextStyle>
    <a:defPPr>
      <a:defRPr lang="he-I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4422" autoAdjust="0"/>
  </p:normalViewPr>
  <p:slideViewPr>
    <p:cSldViewPr>
      <p:cViewPr varScale="1">
        <p:scale>
          <a:sx n="121" d="100"/>
          <a:sy n="121" d="100"/>
        </p:scale>
        <p:origin x="896" y="168"/>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98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0" y="8460432"/>
            <a:ext cx="6858000" cy="457200"/>
          </a:xfrm>
          <a:prstGeom prst="rect">
            <a:avLst/>
          </a:prstGeom>
        </p:spPr>
        <p:txBody>
          <a:bodyPr vert="horz" wrap="square" lIns="91440" tIns="45720" rIns="91440" bIns="45720" numCol="1" anchor="b" anchorCtr="0" compatLnSpc="1">
            <a:prstTxWarp prst="textNoShape">
              <a:avLst/>
            </a:prstTxWarp>
          </a:bodyPr>
          <a:lstStyle>
            <a:lvl1pPr algn="l" rtl="1" eaLnBrk="1" hangingPunct="1">
              <a:defRPr sz="1200"/>
            </a:lvl1pPr>
          </a:lstStyle>
          <a:p>
            <a:pPr algn="ctr">
              <a:defRPr/>
            </a:pPr>
            <a:fld id="{FEB425F2-F79B-4EF8-B2DD-6BA6F8884770}" type="slidenum">
              <a:rPr lang="he-IL" altLang="he-IL"/>
              <a:pPr algn="ctr">
                <a:defRPr/>
              </a:pPr>
              <a:t>‹#›</a:t>
            </a:fld>
            <a:endParaRPr lang="he-IL" altLang="he-IL"/>
          </a:p>
        </p:txBody>
      </p:sp>
    </p:spTree>
    <p:extLst>
      <p:ext uri="{BB962C8B-B14F-4D97-AF65-F5344CB8AC3E}">
        <p14:creationId xmlns:p14="http://schemas.microsoft.com/office/powerpoint/2010/main" val="202918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pPr>
              <a:defRPr/>
            </a:pPr>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pPr>
              <a:defRPr/>
            </a:pPr>
            <a:fld id="{60216D3E-6BF3-40E7-8BB0-E9092A887617}" type="datetimeFigureOut">
              <a:rPr lang="he-IL"/>
              <a:pPr>
                <a:defRPr/>
              </a:pPr>
              <a:t>י"ח.תמוז.תשפ"ב</a:t>
            </a:fld>
            <a:endParaRPr lang="he-I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pPr lvl="0"/>
            <a:endParaRPr lang="he-IL"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US" altLang="he-IL" noProof="0"/>
              <a:t>Click to edit Master text styles</a:t>
            </a:r>
          </a:p>
          <a:p>
            <a:pPr lvl="1"/>
            <a:r>
              <a:rPr lang="en-US" altLang="he-IL" noProof="0"/>
              <a:t>Second level</a:t>
            </a:r>
          </a:p>
          <a:p>
            <a:pPr lvl="2"/>
            <a:r>
              <a:rPr lang="en-US" altLang="he-IL" noProof="0"/>
              <a:t>Third level</a:t>
            </a:r>
          </a:p>
          <a:p>
            <a:pPr lvl="3"/>
            <a:r>
              <a:rPr lang="en-US" altLang="he-IL" noProof="0"/>
              <a:t>Fourth level</a:t>
            </a:r>
          </a:p>
          <a:p>
            <a:pPr lvl="4"/>
            <a:r>
              <a:rPr lang="en-US" altLang="he-IL" noProof="0"/>
              <a:t>Fifth level</a:t>
            </a: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pPr>
              <a:defRPr/>
            </a:pPr>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pPr>
              <a:defRPr/>
            </a:pPr>
            <a:fld id="{FA015B1F-3F2D-413B-A2C1-7DE7E62B09A4}" type="slidenum">
              <a:rPr lang="he-IL"/>
              <a:pPr>
                <a:defRPr/>
              </a:pPr>
              <a:t>‹#›</a:t>
            </a:fld>
            <a:endParaRPr lang="he-IL"/>
          </a:p>
        </p:txBody>
      </p:sp>
    </p:spTree>
    <p:extLst>
      <p:ext uri="{BB962C8B-B14F-4D97-AF65-F5344CB8AC3E}">
        <p14:creationId xmlns:p14="http://schemas.microsoft.com/office/powerpoint/2010/main" val="3195288401"/>
      </p:ext>
    </p:extLst>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mn-lt"/>
        <a:ea typeface="+mn-ea"/>
        <a:cs typeface="+mn-cs"/>
      </a:defRPr>
    </a:lvl1pPr>
    <a:lvl2pPr marL="457200" algn="r" rtl="1" eaLnBrk="0" fontAlgn="base" hangingPunct="0">
      <a:spcBef>
        <a:spcPct val="30000"/>
      </a:spcBef>
      <a:spcAft>
        <a:spcPct val="0"/>
      </a:spcAft>
      <a:defRPr sz="1200" kern="1200">
        <a:solidFill>
          <a:schemeClr val="tx1"/>
        </a:solidFill>
        <a:latin typeface="+mn-lt"/>
        <a:ea typeface="+mn-ea"/>
        <a:cs typeface="+mn-cs"/>
      </a:defRPr>
    </a:lvl2pPr>
    <a:lvl3pPr marL="914400" algn="r" rtl="1" eaLnBrk="0" fontAlgn="base" hangingPunct="0">
      <a:spcBef>
        <a:spcPct val="30000"/>
      </a:spcBef>
      <a:spcAft>
        <a:spcPct val="0"/>
      </a:spcAft>
      <a:defRPr sz="1200" kern="1200">
        <a:solidFill>
          <a:schemeClr val="tx1"/>
        </a:solidFill>
        <a:latin typeface="+mn-lt"/>
        <a:ea typeface="+mn-ea"/>
        <a:cs typeface="+mn-cs"/>
      </a:defRPr>
    </a:lvl3pPr>
    <a:lvl4pPr marL="1371600" algn="r" rtl="1" eaLnBrk="0" fontAlgn="base" hangingPunct="0">
      <a:spcBef>
        <a:spcPct val="30000"/>
      </a:spcBef>
      <a:spcAft>
        <a:spcPct val="0"/>
      </a:spcAft>
      <a:defRPr sz="1200" kern="1200">
        <a:solidFill>
          <a:schemeClr val="tx1"/>
        </a:solidFill>
        <a:latin typeface="+mn-lt"/>
        <a:ea typeface="+mn-ea"/>
        <a:cs typeface="+mn-cs"/>
      </a:defRPr>
    </a:lvl4pPr>
    <a:lvl5pPr marL="1828800" algn="r" rtl="1" eaLnBrk="0" fontAlgn="base" hangingPunct="0">
      <a:spcBef>
        <a:spcPct val="30000"/>
      </a:spcBef>
      <a:spcAft>
        <a:spcPct val="0"/>
      </a:spcAft>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jdk1.3.1_02/docs/guide/misc/threadPrimitiveDeprecation.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java.sun.com/j2se/1.4.2/docs/api/java/lang/Thread.html"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java.sun.com/j2se/1.4.2/docs/api/java/lang/Thread.html"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java.sun.com/j2se/1.4.2/docs/api/java/lang/Thread.html"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java.sun.com/j2se/1.4.2/docs/api/java/lang/Thread.html"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java.sun.com/j2se/1.4.2/docs/api/java/lang/Thread.html"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java.sun.com/j2se/1.4.2/docs/api/java/lang/Thread.html"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941614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706935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53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5727511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1516417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7005637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15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469874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6604218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9716404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6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0447792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9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7115245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9996084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23342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9674519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7146738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6229274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1500616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20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2239248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4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3987587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61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8338820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8370677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8355365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9701662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43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553403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1218982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8448794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69729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66843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63468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520067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27321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163848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1833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11542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398670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095661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638789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554698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366317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1051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803111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16089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905191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986410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08278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421503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52582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following explanatin applies to the line marked in bold in the slide:</a:t>
            </a:r>
          </a:p>
          <a:p>
            <a:pPr eaLnBrk="1" hangingPunct="1">
              <a:spcBef>
                <a:spcPct val="0"/>
              </a:spcBef>
            </a:pPr>
            <a:endParaRPr lang="en-US" altLang="he-IL" sz="1100"/>
          </a:p>
          <a:p>
            <a:pPr eaLnBrk="1" hangingPunct="1">
              <a:spcBef>
                <a:spcPct val="0"/>
              </a:spcBef>
            </a:pPr>
            <a:r>
              <a:rPr lang="en-US" altLang="he-IL" sz="1100"/>
              <a:t>Here the thread is only in </a:t>
            </a:r>
            <a:r>
              <a:rPr lang="en-US" altLang="he-IL" sz="1100" i="1"/>
              <a:t>Created</a:t>
            </a:r>
            <a:r>
              <a:rPr lang="en-US" altLang="he-IL" sz="1100"/>
              <a:t> state, but it is not </a:t>
            </a:r>
            <a:r>
              <a:rPr lang="en-US" altLang="he-IL" sz="1100" i="1"/>
              <a:t>Running</a:t>
            </a:r>
            <a:r>
              <a:rPr lang="en-US" altLang="he-IL" sz="1100"/>
              <a:t> yet, and event not in </a:t>
            </a:r>
            <a:r>
              <a:rPr lang="en-US" altLang="he-IL" sz="1100" i="1"/>
              <a:t>Runnable</a:t>
            </a:r>
            <a:r>
              <a:rPr lang="en-US" altLang="he-IL" sz="1100"/>
              <a:t> state!</a:t>
            </a:r>
          </a:p>
          <a:p>
            <a:pPr eaLnBrk="1" hangingPunct="1">
              <a:spcBef>
                <a:spcPct val="0"/>
              </a:spcBef>
            </a:pPr>
            <a:endParaRPr lang="en-US" altLang="he-IL" sz="1100"/>
          </a:p>
          <a:p>
            <a:pPr eaLnBrk="1" hangingPunct="1">
              <a:spcBef>
                <a:spcPct val="0"/>
              </a:spcBef>
            </a:pPr>
            <a:endParaRPr lang="en-US" altLang="he-IL" sz="1100"/>
          </a:p>
        </p:txBody>
      </p:sp>
    </p:spTree>
    <p:extLst>
      <p:ext uri="{BB962C8B-B14F-4D97-AF65-F5344CB8AC3E}">
        <p14:creationId xmlns:p14="http://schemas.microsoft.com/office/powerpoint/2010/main" val="416824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following explanatin applies to the line marked in bold in the slide:</a:t>
            </a:r>
          </a:p>
          <a:p>
            <a:pPr eaLnBrk="1" hangingPunct="1">
              <a:spcBef>
                <a:spcPct val="0"/>
              </a:spcBef>
            </a:pPr>
            <a:endParaRPr lang="en-US" altLang="he-IL" sz="1100"/>
          </a:p>
          <a:p>
            <a:pPr eaLnBrk="1" hangingPunct="1">
              <a:spcBef>
                <a:spcPct val="0"/>
              </a:spcBef>
            </a:pPr>
            <a:r>
              <a:rPr lang="en-US" altLang="he-IL" sz="1100"/>
              <a:t>Here the thread is only in </a:t>
            </a:r>
            <a:r>
              <a:rPr lang="en-US" altLang="he-IL" sz="1100" i="1"/>
              <a:t>Created</a:t>
            </a:r>
            <a:r>
              <a:rPr lang="en-US" altLang="he-IL" sz="1100"/>
              <a:t> state, but it is not </a:t>
            </a:r>
            <a:r>
              <a:rPr lang="en-US" altLang="he-IL" sz="1100" i="1"/>
              <a:t>Running</a:t>
            </a:r>
            <a:r>
              <a:rPr lang="en-US" altLang="he-IL" sz="1100"/>
              <a:t> yet, and event not in </a:t>
            </a:r>
            <a:r>
              <a:rPr lang="en-US" altLang="he-IL" sz="1100" i="1"/>
              <a:t>Runnable</a:t>
            </a:r>
            <a:r>
              <a:rPr lang="en-US" altLang="he-IL" sz="1100"/>
              <a:t> state!</a:t>
            </a:r>
          </a:p>
          <a:p>
            <a:pPr eaLnBrk="1" hangingPunct="1">
              <a:spcBef>
                <a:spcPct val="0"/>
              </a:spcBef>
            </a:pPr>
            <a:endParaRPr lang="en-US" altLang="he-IL" sz="1100"/>
          </a:p>
          <a:p>
            <a:pPr eaLnBrk="1" hangingPunct="1">
              <a:spcBef>
                <a:spcPct val="0"/>
              </a:spcBef>
            </a:pPr>
            <a:endParaRPr lang="en-US" altLang="he-IL" sz="1100"/>
          </a:p>
        </p:txBody>
      </p:sp>
    </p:spTree>
    <p:extLst>
      <p:ext uri="{BB962C8B-B14F-4D97-AF65-F5344CB8AC3E}">
        <p14:creationId xmlns:p14="http://schemas.microsoft.com/office/powerpoint/2010/main" val="4109445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following explanatin applies to the line marked in bold in the slide:</a:t>
            </a:r>
          </a:p>
          <a:p>
            <a:pPr eaLnBrk="1" hangingPunct="1">
              <a:spcBef>
                <a:spcPct val="0"/>
              </a:spcBef>
            </a:pPr>
            <a:endParaRPr lang="en-US" altLang="he-IL" sz="1100"/>
          </a:p>
          <a:p>
            <a:pPr eaLnBrk="1" hangingPunct="1">
              <a:spcBef>
                <a:spcPct val="0"/>
              </a:spcBef>
            </a:pPr>
            <a:r>
              <a:rPr lang="en-US" altLang="he-IL" sz="1100"/>
              <a:t>Here the thread is only in </a:t>
            </a:r>
            <a:r>
              <a:rPr lang="en-US" altLang="he-IL" sz="1100" i="1"/>
              <a:t>Created</a:t>
            </a:r>
            <a:r>
              <a:rPr lang="en-US" altLang="he-IL" sz="1100"/>
              <a:t> state, but it is not </a:t>
            </a:r>
            <a:r>
              <a:rPr lang="en-US" altLang="he-IL" sz="1100" i="1"/>
              <a:t>Running</a:t>
            </a:r>
            <a:r>
              <a:rPr lang="en-US" altLang="he-IL" sz="1100"/>
              <a:t> yet, and event not in </a:t>
            </a:r>
            <a:r>
              <a:rPr lang="en-US" altLang="he-IL" sz="1100" i="1"/>
              <a:t>Runnable</a:t>
            </a:r>
            <a:r>
              <a:rPr lang="en-US" altLang="he-IL" sz="1100"/>
              <a:t> state!</a:t>
            </a:r>
          </a:p>
          <a:p>
            <a:pPr eaLnBrk="1" hangingPunct="1">
              <a:spcBef>
                <a:spcPct val="0"/>
              </a:spcBef>
            </a:pPr>
            <a:endParaRPr lang="en-US" altLang="he-IL" sz="1100"/>
          </a:p>
          <a:p>
            <a:pPr eaLnBrk="1" hangingPunct="1">
              <a:spcBef>
                <a:spcPct val="0"/>
              </a:spcBef>
            </a:pPr>
            <a:endParaRPr lang="en-US" altLang="he-IL" sz="1100"/>
          </a:p>
        </p:txBody>
      </p:sp>
    </p:spTree>
    <p:extLst>
      <p:ext uri="{BB962C8B-B14F-4D97-AF65-F5344CB8AC3E}">
        <p14:creationId xmlns:p14="http://schemas.microsoft.com/office/powerpoint/2010/main" val="3506519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4190019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026257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670289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286276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602973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838304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683329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755150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316479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752516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229379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509185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770545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9092412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slide and the following two, demonstrate one of the two ways to implement threads in Java.</a:t>
            </a:r>
          </a:p>
          <a:p>
            <a:pPr eaLnBrk="1" hangingPunct="1">
              <a:spcBef>
                <a:spcPct val="0"/>
              </a:spcBef>
            </a:pPr>
            <a:r>
              <a:rPr lang="en-US" altLang="he-IL" sz="1100"/>
              <a:t>Ten times the name associated with the thread, is going to be printed, with some random delays between subsequent printings.</a:t>
            </a:r>
          </a:p>
        </p:txBody>
      </p:sp>
    </p:spTree>
    <p:extLst>
      <p:ext uri="{BB962C8B-B14F-4D97-AF65-F5344CB8AC3E}">
        <p14:creationId xmlns:p14="http://schemas.microsoft.com/office/powerpoint/2010/main" val="860899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slide and the following two, demonstrate one of the two ways to implement threads in Java.</a:t>
            </a:r>
          </a:p>
          <a:p>
            <a:pPr eaLnBrk="1" hangingPunct="1">
              <a:spcBef>
                <a:spcPct val="0"/>
              </a:spcBef>
            </a:pPr>
            <a:r>
              <a:rPr lang="en-US" altLang="he-IL" sz="1100"/>
              <a:t>Ten times the name associated with the thread, is going to be printed, with some random delays between subsequent printings.</a:t>
            </a:r>
          </a:p>
        </p:txBody>
      </p:sp>
    </p:spTree>
    <p:extLst>
      <p:ext uri="{BB962C8B-B14F-4D97-AF65-F5344CB8AC3E}">
        <p14:creationId xmlns:p14="http://schemas.microsoft.com/office/powerpoint/2010/main" val="1614426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cs typeface="Times New Roman" panose="02020603050405020304" pitchFamily="18" charset="0"/>
              </a:rPr>
              <a:t>Thread states</a:t>
            </a:r>
          </a:p>
          <a:p>
            <a:pPr lvl="1" eaLnBrk="1" hangingPunct="1">
              <a:spcBef>
                <a:spcPct val="0"/>
              </a:spcBef>
            </a:pPr>
            <a:r>
              <a:rPr lang="en-US" altLang="he-IL" sz="1100">
                <a:cs typeface="Times New Roman" panose="02020603050405020304" pitchFamily="18" charset="0"/>
              </a:rPr>
              <a:t>Born state</a:t>
            </a:r>
          </a:p>
          <a:p>
            <a:pPr lvl="2" eaLnBrk="1" hangingPunct="1">
              <a:spcBef>
                <a:spcPct val="0"/>
              </a:spcBef>
            </a:pPr>
            <a:r>
              <a:rPr lang="en-US" altLang="he-IL" sz="1100">
                <a:cs typeface="Times New Roman" panose="02020603050405020304" pitchFamily="18" charset="0"/>
              </a:rPr>
              <a:t>Thread was just created</a:t>
            </a:r>
          </a:p>
          <a:p>
            <a:pPr lvl="1" eaLnBrk="1" hangingPunct="1">
              <a:spcBef>
                <a:spcPct val="0"/>
              </a:spcBef>
            </a:pPr>
            <a:r>
              <a:rPr lang="en-US" altLang="he-IL" sz="1100">
                <a:cs typeface="Times New Roman" panose="02020603050405020304" pitchFamily="18" charset="0"/>
              </a:rPr>
              <a:t>Ready state</a:t>
            </a:r>
          </a:p>
          <a:p>
            <a:pPr lvl="2" eaLnBrk="1" hangingPunct="1">
              <a:spcBef>
                <a:spcPct val="0"/>
              </a:spcBef>
            </a:pPr>
            <a:r>
              <a:rPr lang="en-US" altLang="he-IL" sz="1100">
                <a:cs typeface="Times New Roman" panose="02020603050405020304" pitchFamily="18" charset="0"/>
              </a:rPr>
              <a:t>Thread’s start method invoked</a:t>
            </a:r>
          </a:p>
          <a:p>
            <a:pPr lvl="2" eaLnBrk="1" hangingPunct="1">
              <a:spcBef>
                <a:spcPct val="0"/>
              </a:spcBef>
            </a:pPr>
            <a:r>
              <a:rPr lang="en-US" altLang="he-IL" sz="1100">
                <a:cs typeface="Times New Roman" panose="02020603050405020304" pitchFamily="18" charset="0"/>
              </a:rPr>
              <a:t>Thread can now execute</a:t>
            </a:r>
          </a:p>
          <a:p>
            <a:pPr lvl="1" eaLnBrk="1" hangingPunct="1">
              <a:spcBef>
                <a:spcPct val="0"/>
              </a:spcBef>
            </a:pPr>
            <a:r>
              <a:rPr lang="en-US" altLang="he-IL" sz="1100">
                <a:cs typeface="Times New Roman" panose="02020603050405020304" pitchFamily="18" charset="0"/>
              </a:rPr>
              <a:t>Running state</a:t>
            </a:r>
          </a:p>
          <a:p>
            <a:pPr lvl="2" eaLnBrk="1" hangingPunct="1">
              <a:spcBef>
                <a:spcPct val="0"/>
              </a:spcBef>
            </a:pPr>
            <a:r>
              <a:rPr lang="en-US" altLang="he-IL" sz="1100">
                <a:cs typeface="Times New Roman" panose="02020603050405020304" pitchFamily="18" charset="0"/>
              </a:rPr>
              <a:t>Thread is assigned a processor and running</a:t>
            </a:r>
          </a:p>
          <a:p>
            <a:pPr lvl="1" eaLnBrk="1" hangingPunct="1">
              <a:spcBef>
                <a:spcPct val="0"/>
              </a:spcBef>
            </a:pPr>
            <a:r>
              <a:rPr lang="en-US" altLang="he-IL" sz="1100">
                <a:cs typeface="Times New Roman" panose="02020603050405020304" pitchFamily="18" charset="0"/>
              </a:rPr>
              <a:t>Dead state</a:t>
            </a:r>
          </a:p>
          <a:p>
            <a:pPr lvl="2" eaLnBrk="1" hangingPunct="1">
              <a:spcBef>
                <a:spcPct val="0"/>
              </a:spcBef>
            </a:pPr>
            <a:r>
              <a:rPr lang="en-US" altLang="he-IL" sz="1100">
                <a:cs typeface="Times New Roman" panose="02020603050405020304" pitchFamily="18" charset="0"/>
              </a:rPr>
              <a:t>Thread has completed or exited</a:t>
            </a:r>
          </a:p>
          <a:p>
            <a:pPr lvl="2" eaLnBrk="1" hangingPunct="1">
              <a:spcBef>
                <a:spcPct val="0"/>
              </a:spcBef>
            </a:pPr>
            <a:r>
              <a:rPr lang="en-US" altLang="he-IL" sz="1100">
                <a:cs typeface="Times New Roman" panose="02020603050405020304" pitchFamily="18" charset="0"/>
              </a:rPr>
              <a:t>Eventually disposed of by system</a:t>
            </a:r>
          </a:p>
          <a:p>
            <a:pPr eaLnBrk="1" hangingPunct="1">
              <a:spcBef>
                <a:spcPct val="0"/>
              </a:spcBef>
            </a:pPr>
            <a:endParaRPr lang="en-US" altLang="he-IL" sz="1100">
              <a:cs typeface="Times New Roman" panose="02020603050405020304" pitchFamily="18" charset="0"/>
            </a:endParaRPr>
          </a:p>
        </p:txBody>
      </p:sp>
    </p:spTree>
    <p:extLst>
      <p:ext uri="{BB962C8B-B14F-4D97-AF65-F5344CB8AC3E}">
        <p14:creationId xmlns:p14="http://schemas.microsoft.com/office/powerpoint/2010/main" val="350525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26573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245564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spcBef>
                <a:spcPct val="0"/>
              </a:spcBef>
            </a:pPr>
            <a:r>
              <a:rPr lang="en-US" altLang="he-IL" sz="1100"/>
              <a:t>public final void </a:t>
            </a:r>
            <a:r>
              <a:rPr lang="en-US" altLang="he-IL" sz="1100" b="1"/>
              <a:t>stop</a:t>
            </a:r>
            <a:r>
              <a:rPr lang="en-US" altLang="he-IL" sz="1100"/>
              <a:t>() </a:t>
            </a:r>
          </a:p>
          <a:p>
            <a:pPr lvl="1" eaLnBrk="1" hangingPunct="1">
              <a:lnSpc>
                <a:spcPct val="90000"/>
              </a:lnSpc>
              <a:spcBef>
                <a:spcPct val="0"/>
              </a:spcBef>
            </a:pPr>
            <a:r>
              <a:rPr lang="en-US" altLang="he-IL" sz="1100" b="1"/>
              <a:t>Deprecated.</a:t>
            </a:r>
            <a:r>
              <a:rPr lang="en-US" altLang="he-IL" sz="1100"/>
              <a:t> </a:t>
            </a:r>
            <a:r>
              <a:rPr lang="en-US" altLang="he-IL" sz="1100" i="1"/>
              <a:t>This method is inherently unsafe. Stopping a thread with Thread.stop causes it to unlock all of the monitors that it has locked (as a natural consequence of the unchecked ThreadDeath exception propagating up the stack). If any of the objects previously protected by these monitors were in an inconsistent state, the damaged objects become visible to other threads, potentially resulting in arbitrary behavior. Many uses of stop should be replaced by code that simply modifies some variable to indicate that the target thread should stop running. The target thread should check this variable regularly, and return from its run method in an orderly fashion if the variable indicates that it is to stop running. If the target thread waits for long periods (on a condition variable, for example), the interrupt method should be used to interrupt the wait. For more information, see </a:t>
            </a:r>
            <a:r>
              <a:rPr lang="en-US" altLang="he-IL" sz="1100" i="1">
                <a:hlinkClick r:id="rId3" action="ppaction://hlinkfile"/>
              </a:rPr>
              <a:t>Why are Thread.stop, Thread.suspend and Thread.resume Deprecated?</a:t>
            </a:r>
            <a:r>
              <a:rPr lang="en-US" altLang="he-IL" sz="1100" i="1"/>
              <a:t>.</a:t>
            </a:r>
            <a:r>
              <a:rPr lang="en-US" altLang="he-IL" sz="1100"/>
              <a:t> </a:t>
            </a:r>
          </a:p>
          <a:p>
            <a:pPr lvl="1" eaLnBrk="1" hangingPunct="1">
              <a:lnSpc>
                <a:spcPct val="90000"/>
              </a:lnSpc>
              <a:spcBef>
                <a:spcPct val="0"/>
              </a:spcBef>
            </a:pPr>
            <a:endParaRPr lang="en-US" altLang="he-IL" sz="1100"/>
          </a:p>
        </p:txBody>
      </p:sp>
    </p:spTree>
    <p:extLst>
      <p:ext uri="{BB962C8B-B14F-4D97-AF65-F5344CB8AC3E}">
        <p14:creationId xmlns:p14="http://schemas.microsoft.com/office/powerpoint/2010/main" val="3282583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API for the Thread class includes a method called isAlive. The isAlive method returns true if the thread has been started and not stopped. If the isAlive method returns false, you know that the thread either is a New Thread or is Dead. If the isAlive method returns true, you know that the thread is either Runnable or Not Runnable. You cannot differentiate between a New Thread or a Dead thread. Nor can you differentiate between a Runnable thread and a Not Runnable thread. </a:t>
            </a:r>
          </a:p>
        </p:txBody>
      </p:sp>
    </p:spTree>
    <p:extLst>
      <p:ext uri="{BB962C8B-B14F-4D97-AF65-F5344CB8AC3E}">
        <p14:creationId xmlns:p14="http://schemas.microsoft.com/office/powerpoint/2010/main" val="2043813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API for the Thread class includes a method called isAlive. The isAlive method returns true if the thread has been started and not stopped. If the isAlive method returns false, you know that the thread either is a New Thread or is Dead. If the isAlive method returns true, you know that the thread is either Runnable or Not Runnable. You cannot differentiate between a New Thread or a Dead thread. Nor can you differentiate between a Runnable thread and a Not Runnable thread. </a:t>
            </a:r>
          </a:p>
        </p:txBody>
      </p:sp>
    </p:spTree>
    <p:extLst>
      <p:ext uri="{BB962C8B-B14F-4D97-AF65-F5344CB8AC3E}">
        <p14:creationId xmlns:p14="http://schemas.microsoft.com/office/powerpoint/2010/main" val="2840468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cs typeface="Times New Roman" panose="02020603050405020304" pitchFamily="18" charset="0"/>
              </a:rPr>
              <a:t>Producer-Customer without synchronization:</a:t>
            </a:r>
          </a:p>
          <a:p>
            <a:pPr lvl="1" eaLnBrk="1" hangingPunct="1">
              <a:spcBef>
                <a:spcPct val="0"/>
              </a:spcBef>
            </a:pPr>
            <a:r>
              <a:rPr lang="en-US" altLang="he-IL" sz="1100">
                <a:cs typeface="Times New Roman" panose="02020603050405020304" pitchFamily="18" charset="0"/>
              </a:rPr>
              <a:t>Buffer</a:t>
            </a:r>
          </a:p>
          <a:p>
            <a:pPr lvl="2" eaLnBrk="1" hangingPunct="1">
              <a:spcBef>
                <a:spcPct val="0"/>
              </a:spcBef>
            </a:pPr>
            <a:r>
              <a:rPr lang="en-US" altLang="he-IL" sz="1100">
                <a:cs typeface="Times New Roman" panose="02020603050405020304" pitchFamily="18" charset="0"/>
              </a:rPr>
              <a:t>Shared memory region</a:t>
            </a:r>
          </a:p>
          <a:p>
            <a:pPr lvl="1" eaLnBrk="1" hangingPunct="1">
              <a:spcBef>
                <a:spcPct val="0"/>
              </a:spcBef>
            </a:pPr>
            <a:r>
              <a:rPr lang="en-US" altLang="he-IL" sz="1100">
                <a:cs typeface="Times New Roman" panose="02020603050405020304" pitchFamily="18" charset="0"/>
              </a:rPr>
              <a:t>Producer thread</a:t>
            </a:r>
          </a:p>
          <a:p>
            <a:pPr lvl="2" eaLnBrk="1" hangingPunct="1">
              <a:spcBef>
                <a:spcPct val="0"/>
              </a:spcBef>
            </a:pPr>
            <a:r>
              <a:rPr lang="en-US" altLang="he-IL" sz="1100">
                <a:cs typeface="Times New Roman" panose="02020603050405020304" pitchFamily="18" charset="0"/>
              </a:rPr>
              <a:t>Generates data to add to buffer</a:t>
            </a:r>
          </a:p>
          <a:p>
            <a:pPr lvl="2" eaLnBrk="1" hangingPunct="1">
              <a:spcBef>
                <a:spcPct val="0"/>
              </a:spcBef>
            </a:pPr>
            <a:r>
              <a:rPr lang="en-US" altLang="he-IL" sz="1100">
                <a:cs typeface="Times New Roman" panose="02020603050405020304" pitchFamily="18" charset="0"/>
              </a:rPr>
              <a:t>Calls wait if consumer has not read previous message in buffer</a:t>
            </a:r>
          </a:p>
          <a:p>
            <a:pPr lvl="2" eaLnBrk="1" hangingPunct="1">
              <a:spcBef>
                <a:spcPct val="0"/>
              </a:spcBef>
            </a:pPr>
            <a:r>
              <a:rPr lang="en-US" altLang="he-IL" sz="1100">
                <a:cs typeface="Times New Roman" panose="02020603050405020304" pitchFamily="18" charset="0"/>
              </a:rPr>
              <a:t>Writes to empty buffer and calls notify for consumer</a:t>
            </a:r>
          </a:p>
          <a:p>
            <a:pPr lvl="1" eaLnBrk="1" hangingPunct="1">
              <a:spcBef>
                <a:spcPct val="0"/>
              </a:spcBef>
            </a:pPr>
            <a:r>
              <a:rPr lang="en-US" altLang="he-IL" sz="1100">
                <a:cs typeface="Times New Roman" panose="02020603050405020304" pitchFamily="18" charset="0"/>
              </a:rPr>
              <a:t>Consumer thread</a:t>
            </a:r>
          </a:p>
          <a:p>
            <a:pPr lvl="2" eaLnBrk="1" hangingPunct="1">
              <a:spcBef>
                <a:spcPct val="0"/>
              </a:spcBef>
            </a:pPr>
            <a:r>
              <a:rPr lang="en-US" altLang="he-IL" sz="1100">
                <a:cs typeface="Times New Roman" panose="02020603050405020304" pitchFamily="18" charset="0"/>
              </a:rPr>
              <a:t>Reads data from buffer</a:t>
            </a:r>
          </a:p>
          <a:p>
            <a:pPr lvl="2" eaLnBrk="1" hangingPunct="1">
              <a:spcBef>
                <a:spcPct val="0"/>
              </a:spcBef>
            </a:pPr>
            <a:r>
              <a:rPr lang="en-US" altLang="he-IL" sz="1100">
                <a:cs typeface="Times New Roman" panose="02020603050405020304" pitchFamily="18" charset="0"/>
              </a:rPr>
              <a:t>Calls wait if buffer empty</a:t>
            </a:r>
          </a:p>
          <a:p>
            <a:pPr lvl="1" eaLnBrk="1" hangingPunct="1">
              <a:spcBef>
                <a:spcPct val="0"/>
              </a:spcBef>
            </a:pPr>
            <a:r>
              <a:rPr lang="en-US" altLang="he-IL" sz="1100">
                <a:cs typeface="Times New Roman" panose="02020603050405020304" pitchFamily="18" charset="0"/>
              </a:rPr>
              <a:t>Synchronize threads to avoid corrupted data</a:t>
            </a:r>
          </a:p>
          <a:p>
            <a:pPr eaLnBrk="1" hangingPunct="1">
              <a:spcBef>
                <a:spcPct val="0"/>
              </a:spcBef>
            </a:pPr>
            <a:r>
              <a:rPr lang="en-US" altLang="he-IL" sz="1100">
                <a:cs typeface="Times New Roman" panose="02020603050405020304" pitchFamily="18" charset="0"/>
              </a:rPr>
              <a:t>Producer-Customer withsynchronization:</a:t>
            </a:r>
          </a:p>
          <a:p>
            <a:pPr eaLnBrk="1" hangingPunct="1">
              <a:spcBef>
                <a:spcPct val="0"/>
              </a:spcBef>
            </a:pPr>
            <a:r>
              <a:rPr lang="en-US" altLang="he-IL" sz="1100">
                <a:cs typeface="Times New Roman" panose="02020603050405020304" pitchFamily="18" charset="0"/>
              </a:rPr>
              <a:t>	 Synchronize threads to ensure correct data</a:t>
            </a:r>
          </a:p>
        </p:txBody>
      </p:sp>
    </p:spTree>
    <p:extLst>
      <p:ext uri="{BB962C8B-B14F-4D97-AF65-F5344CB8AC3E}">
        <p14:creationId xmlns:p14="http://schemas.microsoft.com/office/powerpoint/2010/main" val="301212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code segments within a program that access the same object from separate, concurrent threads are called </a:t>
            </a:r>
            <a:r>
              <a:rPr lang="en-US" altLang="he-IL" sz="1100" i="1"/>
              <a:t>critical sections</a:t>
            </a:r>
            <a:r>
              <a:rPr lang="en-US" altLang="he-IL" sz="1100"/>
              <a:t>. In the Java language, a critical section can be a block or a method and are identified with the synchronized keyword. The Java platform then associates a lock with every object that has synchronized code. In the producer/consumer example, the put and get methods of the CubbyHole are the critical sections. The Consumer should not access the CubbyHole when the Producer is changing it, and the Producer should not modify it when the Consumer is getting the value. So put and get in the CubbyHole class should be marked with the synchronized keyword. </a:t>
            </a:r>
          </a:p>
          <a:p>
            <a:pPr eaLnBrk="1" hangingPunct="1">
              <a:spcBef>
                <a:spcPct val="0"/>
              </a:spcBef>
            </a:pPr>
            <a:r>
              <a:rPr lang="en-US" altLang="he-IL" sz="1100"/>
              <a:t>Here's a code skeleton for the CubbyHole class: </a:t>
            </a:r>
          </a:p>
          <a:p>
            <a:pPr eaLnBrk="1" hangingPunct="1">
              <a:spcBef>
                <a:spcPct val="0"/>
              </a:spcBef>
            </a:pPr>
            <a:r>
              <a:rPr lang="en-US" altLang="he-IL" sz="1100"/>
              <a:t>public class CubbyHole { private int contents; private boolean available = false; public synchronized int get() { ... } public synchronized void put(int value) { ... } } Note that the method declarations for both put and get contain the synchronized keyword. Hence, the system associates a unique lock with every instance of CubbyHole (including the one shared by the Producer and the Consumer). Whenever control enters a synchronized method, the thread that called the method locks the object whose method has been called. Other threads cannot call a synchronized method on the same object until the object is unlocked. So, when the Producer calls CubbyHole's put method, it locks the CubbyHole, thereby preventing the Consumer from calling the CubbyHole's get method: </a:t>
            </a:r>
          </a:p>
        </p:txBody>
      </p:sp>
    </p:spTree>
    <p:extLst>
      <p:ext uri="{BB962C8B-B14F-4D97-AF65-F5344CB8AC3E}">
        <p14:creationId xmlns:p14="http://schemas.microsoft.com/office/powerpoint/2010/main" val="4234149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894251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u="sng">
                <a:cs typeface="Times New Roman" panose="02020603050405020304" pitchFamily="18" charset="0"/>
              </a:rPr>
              <a:t>Using the notifyAll and wait Methods </a:t>
            </a:r>
          </a:p>
          <a:p>
            <a:pPr eaLnBrk="1" hangingPunct="1">
              <a:spcBef>
                <a:spcPct val="0"/>
              </a:spcBef>
            </a:pPr>
            <a:r>
              <a:rPr lang="en-US" altLang="he-IL" sz="1100">
                <a:cs typeface="Times New Roman" panose="02020603050405020304" pitchFamily="18" charset="0"/>
              </a:rPr>
              <a:t>The CubbyHole stores its value in a private member variable called contents. CubbyHole has another private member variable, available, that is a boolean. available is true when the value has just been put but not yet gotten and is false when the value has been gotten but not yet put. So, here's one possible implementation for the put and get methods: public synchronized int get() { // won't work! if (available == true) { available = false; return contents; } } public synchronized void put(int value) { // won't work! if (available == false) { available = true; contents = value; } } As implemented, these two methods won't work. Look at the get method. What happens if the Producer hasn't put anything in the CubbyHole and available isn't true? get does nothing. Similarly, if the Producer calls put before the Consumer got the value, put doesn't do anything</a:t>
            </a:r>
            <a:r>
              <a:rPr lang="en-US" altLang="he-IL" sz="1100" b="1">
                <a:cs typeface="Times New Roman" panose="02020603050405020304" pitchFamily="18" charset="0"/>
              </a:rPr>
              <a:t>.</a:t>
            </a:r>
            <a:r>
              <a:rPr lang="en-US" altLang="he-IL" sz="1100">
                <a:cs typeface="Times New Roman" panose="02020603050405020304" pitchFamily="18" charset="0"/>
              </a:rPr>
              <a:t> </a:t>
            </a:r>
          </a:p>
        </p:txBody>
      </p:sp>
    </p:spTree>
    <p:extLst>
      <p:ext uri="{BB962C8B-B14F-4D97-AF65-F5344CB8AC3E}">
        <p14:creationId xmlns:p14="http://schemas.microsoft.com/office/powerpoint/2010/main" val="31098356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8847190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You really want the Consumer to wait until the Producer puts something in the CubbyHole and the Producer must notify the Consumer when it's done so. Similarly, the Producer must wait until the Consumer takes a value (and notifies the Producer of its activities) before replacing it with a new value. The two threads must coordinate more fully and can use Object's wait and notifyAll methods to do so. </a:t>
            </a:r>
          </a:p>
          <a:p>
            <a:pPr eaLnBrk="1" hangingPunct="1">
              <a:spcBef>
                <a:spcPct val="0"/>
              </a:spcBef>
            </a:pPr>
            <a:r>
              <a:rPr lang="en-US" altLang="he-IL" sz="1100"/>
              <a:t>Here are the new implementations of get and put that wait on and notify each other of their activities: </a:t>
            </a:r>
          </a:p>
          <a:p>
            <a:pPr eaLnBrk="1" hangingPunct="1">
              <a:spcBef>
                <a:spcPct val="0"/>
              </a:spcBef>
            </a:pPr>
            <a:r>
              <a:rPr lang="en-US" altLang="he-IL" sz="1100"/>
              <a:t>public synchronized int get() { </a:t>
            </a:r>
          </a:p>
          <a:p>
            <a:pPr eaLnBrk="1" hangingPunct="1">
              <a:spcBef>
                <a:spcPct val="0"/>
              </a:spcBef>
            </a:pPr>
            <a:r>
              <a:rPr lang="en-US" altLang="he-IL" sz="1100"/>
              <a:t>  while (available == false) { </a:t>
            </a:r>
          </a:p>
          <a:p>
            <a:pPr eaLnBrk="1" hangingPunct="1">
              <a:spcBef>
                <a:spcPct val="0"/>
              </a:spcBef>
            </a:pPr>
            <a:r>
              <a:rPr lang="en-US" altLang="he-IL" sz="1100"/>
              <a:t>    try { </a:t>
            </a:r>
          </a:p>
          <a:p>
            <a:pPr eaLnBrk="1" hangingPunct="1">
              <a:spcBef>
                <a:spcPct val="0"/>
              </a:spcBef>
            </a:pPr>
            <a:r>
              <a:rPr lang="en-US" altLang="he-IL" sz="1100"/>
              <a:t>      // wait for Producer to put value wait(); </a:t>
            </a:r>
          </a:p>
          <a:p>
            <a:pPr eaLnBrk="1" hangingPunct="1">
              <a:spcBef>
                <a:spcPct val="0"/>
              </a:spcBef>
            </a:pPr>
            <a:r>
              <a:rPr lang="en-US" altLang="he-IL" sz="1100"/>
              <a:t>    } catch (InterruptedException e) { } </a:t>
            </a:r>
          </a:p>
          <a:p>
            <a:pPr eaLnBrk="1" hangingPunct="1">
              <a:spcBef>
                <a:spcPct val="0"/>
              </a:spcBef>
            </a:pPr>
            <a:r>
              <a:rPr lang="en-US" altLang="he-IL" sz="1100"/>
              <a:t>} </a:t>
            </a:r>
          </a:p>
          <a:p>
            <a:pPr eaLnBrk="1" hangingPunct="1">
              <a:spcBef>
                <a:spcPct val="0"/>
              </a:spcBef>
            </a:pPr>
            <a:r>
              <a:rPr lang="en-US" altLang="he-IL" sz="1100"/>
              <a:t>available = false; // notify Producer that value has been retrieved </a:t>
            </a:r>
          </a:p>
          <a:p>
            <a:pPr eaLnBrk="1" hangingPunct="1">
              <a:spcBef>
                <a:spcPct val="0"/>
              </a:spcBef>
            </a:pPr>
            <a:r>
              <a:rPr lang="en-US" altLang="he-IL" sz="1100"/>
              <a:t>notifyAll(); </a:t>
            </a:r>
          </a:p>
          <a:p>
            <a:pPr eaLnBrk="1" hangingPunct="1">
              <a:spcBef>
                <a:spcPct val="0"/>
              </a:spcBef>
            </a:pPr>
            <a:r>
              <a:rPr lang="en-US" altLang="he-IL" sz="1100"/>
              <a:t>return contents; </a:t>
            </a:r>
          </a:p>
          <a:p>
            <a:pPr eaLnBrk="1" hangingPunct="1">
              <a:spcBef>
                <a:spcPct val="0"/>
              </a:spcBef>
            </a:pPr>
            <a:r>
              <a:rPr lang="en-US" altLang="he-IL" sz="1100"/>
              <a:t>} </a:t>
            </a:r>
          </a:p>
        </p:txBody>
      </p:sp>
    </p:spTree>
    <p:extLst>
      <p:ext uri="{BB962C8B-B14F-4D97-AF65-F5344CB8AC3E}">
        <p14:creationId xmlns:p14="http://schemas.microsoft.com/office/powerpoint/2010/main" val="103320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574050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The Java runtime system allows a thread to re-acquire a lock that it already holds because Java locks are reentrant. Reentrant locks are important because they eliminate the possibility of a single thread deadlocking itself on a lock that it already holds. Consider this class: </a:t>
            </a:r>
          </a:p>
          <a:p>
            <a:pPr eaLnBrk="1" hangingPunct="1">
              <a:spcBef>
                <a:spcPct val="0"/>
              </a:spcBef>
            </a:pPr>
            <a:r>
              <a:rPr lang="en-US" altLang="he-IL" sz="1100"/>
              <a:t>public class Reentrant { public synchronized void a() { b(); System.out.println("here I am, in a()"); } public synchronized void b() { System.out.println("here I am, in b()"); } } Reentrant contains two synchronized methods: a and b. The first synchronized method, a, calls the other synchronized method, b. When control enters method a, the current thread acquires the lock for the Reentrant object. Now, a calls b and because b is also synchronized the thread attempts to acquire the same lock again. Because Java supports reentrant locks, this works. The current thread can acquire the Reentrant object's lock again and both a and b execute to conclusion as is evidenced by the output: </a:t>
            </a:r>
          </a:p>
          <a:p>
            <a:pPr eaLnBrk="1" hangingPunct="1">
              <a:spcBef>
                <a:spcPct val="0"/>
              </a:spcBef>
            </a:pPr>
            <a:r>
              <a:rPr lang="en-US" altLang="he-IL" sz="1100"/>
              <a:t>here I am, in b() here I am, in a() In systems that don't support reentrant locks, this sequence of method calls would cause deadlock. </a:t>
            </a:r>
          </a:p>
        </p:txBody>
      </p:sp>
    </p:spTree>
    <p:extLst>
      <p:ext uri="{BB962C8B-B14F-4D97-AF65-F5344CB8AC3E}">
        <p14:creationId xmlns:p14="http://schemas.microsoft.com/office/powerpoint/2010/main" val="2177651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void </a:t>
            </a:r>
            <a:r>
              <a:rPr lang="en-US" altLang="he-IL" sz="1100" b="1"/>
              <a:t>interrupt</a:t>
            </a:r>
            <a:r>
              <a:rPr lang="en-US" altLang="he-IL" sz="1100"/>
              <a:t>() </a:t>
            </a:r>
          </a:p>
          <a:p>
            <a:pPr lvl="1" eaLnBrk="1" hangingPunct="1">
              <a:spcBef>
                <a:spcPct val="0"/>
              </a:spcBef>
            </a:pPr>
            <a:r>
              <a:rPr lang="en-US" altLang="he-IL" sz="1100"/>
              <a:t>Interrupts this thread. First the checkAccess method of this thread is called with no arguments. This may result in throwing a SecurityException.</a:t>
            </a:r>
          </a:p>
          <a:p>
            <a:pPr lvl="1" eaLnBrk="1" hangingPunct="1">
              <a:spcBef>
                <a:spcPct val="0"/>
              </a:spcBef>
            </a:pPr>
            <a:endParaRPr lang="en-US" altLang="he-IL" sz="1100"/>
          </a:p>
          <a:p>
            <a:pPr eaLnBrk="1" hangingPunct="1">
              <a:spcBef>
                <a:spcPct val="0"/>
              </a:spcBef>
            </a:pPr>
            <a:r>
              <a:rPr lang="en-US" altLang="he-IL" sz="1100"/>
              <a:t>public static boolean </a:t>
            </a:r>
            <a:r>
              <a:rPr lang="en-US" altLang="he-IL" sz="1100" b="1"/>
              <a:t>interrupted</a:t>
            </a:r>
            <a:r>
              <a:rPr lang="en-US" altLang="he-IL" sz="1100"/>
              <a:t>() </a:t>
            </a:r>
          </a:p>
          <a:p>
            <a:pPr lvl="1" eaLnBrk="1" hangingPunct="1">
              <a:spcBef>
                <a:spcPct val="0"/>
              </a:spcBef>
            </a:pPr>
            <a:r>
              <a:rPr lang="en-US" altLang="he-IL" sz="1100"/>
              <a:t>Tests whether the current thread has been interrupted. The </a:t>
            </a:r>
            <a:r>
              <a:rPr lang="en-US" altLang="he-IL" sz="1100" i="1"/>
              <a:t>interrupted status</a:t>
            </a:r>
            <a:r>
              <a:rPr lang="en-US" altLang="he-IL" sz="1100"/>
              <a:t> of the thread is cleared by this method. In other words, if this method were to be called twice in succession, the second call would return false (unless the current thread were interrupted again, after the first call had cleared its interrupted status and before the second call had examined it). </a:t>
            </a:r>
          </a:p>
          <a:p>
            <a:pPr lvl="1" eaLnBrk="1" hangingPunct="1">
              <a:spcBef>
                <a:spcPct val="0"/>
              </a:spcBef>
            </a:pPr>
            <a:r>
              <a:rPr lang="en-US" altLang="he-IL" sz="1100" b="1"/>
              <a:t>Returns:</a:t>
            </a:r>
            <a:r>
              <a:rPr lang="en-US" altLang="he-IL" sz="1100"/>
              <a:t> </a:t>
            </a:r>
          </a:p>
          <a:p>
            <a:pPr lvl="2" eaLnBrk="1" hangingPunct="1">
              <a:spcBef>
                <a:spcPct val="0"/>
              </a:spcBef>
            </a:pPr>
            <a:r>
              <a:rPr lang="en-US" altLang="he-IL" sz="1100"/>
              <a:t>true if the current thread has been interrupted; false otherwise.</a:t>
            </a:r>
          </a:p>
          <a:p>
            <a:pPr eaLnBrk="1" hangingPunct="1">
              <a:spcBef>
                <a:spcPct val="0"/>
              </a:spcBef>
            </a:pPr>
            <a:endParaRPr lang="en-US" altLang="he-IL" sz="1100"/>
          </a:p>
        </p:txBody>
      </p:sp>
    </p:spTree>
    <p:extLst>
      <p:ext uri="{BB962C8B-B14F-4D97-AF65-F5344CB8AC3E}">
        <p14:creationId xmlns:p14="http://schemas.microsoft.com/office/powerpoint/2010/main" val="2160818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final void </a:t>
            </a:r>
            <a:r>
              <a:rPr lang="en-US" altLang="he-IL" sz="1100" b="1"/>
              <a:t>resume</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used solely in conjunction with Thread.suspend and ThreadGroup.suspend, both of which have been deprecated, as they are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Resumes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resume method on all the threads in this thread group and in all of its sub groups. </a:t>
            </a:r>
          </a:p>
          <a:p>
            <a:pPr eaLnBrk="1" hangingPunct="1">
              <a:spcBef>
                <a:spcPct val="0"/>
              </a:spcBef>
            </a:pPr>
            <a:r>
              <a:rPr lang="en-US" altLang="he-IL" sz="1100"/>
              <a:t>public final void </a:t>
            </a:r>
            <a:r>
              <a:rPr lang="en-US" altLang="he-IL" sz="1100" b="1"/>
              <a:t>suspend</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Suspends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suspend method on all the threads in this thread group and in all of its subgroups. </a:t>
            </a:r>
          </a:p>
        </p:txBody>
      </p:sp>
    </p:spTree>
    <p:extLst>
      <p:ext uri="{BB962C8B-B14F-4D97-AF65-F5344CB8AC3E}">
        <p14:creationId xmlns:p14="http://schemas.microsoft.com/office/powerpoint/2010/main" val="28625448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final void </a:t>
            </a:r>
            <a:r>
              <a:rPr lang="en-US" altLang="he-IL" sz="1100" b="1"/>
              <a:t>resume</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used solely in conjunction with Thread.suspend and ThreadGroup.suspend, both of which have been deprecated, as they are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Resumes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resume method on all the threads in this thread group and in all of its sub groups. </a:t>
            </a:r>
          </a:p>
          <a:p>
            <a:pPr eaLnBrk="1" hangingPunct="1">
              <a:spcBef>
                <a:spcPct val="0"/>
              </a:spcBef>
            </a:pPr>
            <a:r>
              <a:rPr lang="en-US" altLang="he-IL" sz="1100"/>
              <a:t>public final void </a:t>
            </a:r>
            <a:r>
              <a:rPr lang="en-US" altLang="he-IL" sz="1100" b="1"/>
              <a:t>suspend</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Suspends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suspend method on all the threads in this thread group and in all of its subgroups. </a:t>
            </a:r>
          </a:p>
        </p:txBody>
      </p:sp>
    </p:spTree>
    <p:extLst>
      <p:ext uri="{BB962C8B-B14F-4D97-AF65-F5344CB8AC3E}">
        <p14:creationId xmlns:p14="http://schemas.microsoft.com/office/powerpoint/2010/main" val="2812501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0092560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7638190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88930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063369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49902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20083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2579834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8664403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996693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4684272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9741339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final void </a:t>
            </a:r>
            <a:r>
              <a:rPr lang="en-US" altLang="he-IL" sz="1100" b="1"/>
              <a:t>resume</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used solely in conjunction with Thread.suspend and ThreadGroup.suspend, both of which have been deprecated, as they are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Resumes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resume method on all the threads in this thread group and in all of its sub groups. </a:t>
            </a:r>
          </a:p>
          <a:p>
            <a:pPr eaLnBrk="1" hangingPunct="1">
              <a:spcBef>
                <a:spcPct val="0"/>
              </a:spcBef>
            </a:pPr>
            <a:r>
              <a:rPr lang="en-US" altLang="he-IL" sz="1100"/>
              <a:t>public final void </a:t>
            </a:r>
            <a:r>
              <a:rPr lang="en-US" altLang="he-IL" sz="1100" b="1"/>
              <a:t>suspend</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Suspends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suspend method on all the threads in this thread group and in all of its subgroups. </a:t>
            </a:r>
          </a:p>
        </p:txBody>
      </p:sp>
    </p:spTree>
    <p:extLst>
      <p:ext uri="{BB962C8B-B14F-4D97-AF65-F5344CB8AC3E}">
        <p14:creationId xmlns:p14="http://schemas.microsoft.com/office/powerpoint/2010/main" val="38062696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final void </a:t>
            </a:r>
            <a:r>
              <a:rPr lang="en-US" altLang="he-IL" sz="1100" b="1"/>
              <a:t>resume</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used solely in conjunction with Thread.suspend and ThreadGroup.suspend, both of which have been deprecated, as they are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Resumes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resume method on all the threads in this thread group and in all of its sub groups. </a:t>
            </a:r>
          </a:p>
          <a:p>
            <a:pPr eaLnBrk="1" hangingPunct="1">
              <a:spcBef>
                <a:spcPct val="0"/>
              </a:spcBef>
            </a:pPr>
            <a:r>
              <a:rPr lang="en-US" altLang="he-IL" sz="1100"/>
              <a:t>public final void </a:t>
            </a:r>
            <a:r>
              <a:rPr lang="en-US" altLang="he-IL" sz="1100" b="1"/>
              <a:t>suspend</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Suspends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suspend method on all the threads in this thread group and in all of its subgroups. </a:t>
            </a:r>
          </a:p>
        </p:txBody>
      </p:sp>
    </p:spTree>
    <p:extLst>
      <p:ext uri="{BB962C8B-B14F-4D97-AF65-F5344CB8AC3E}">
        <p14:creationId xmlns:p14="http://schemas.microsoft.com/office/powerpoint/2010/main" val="6569901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8778675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825825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final void </a:t>
            </a:r>
            <a:r>
              <a:rPr lang="en-US" altLang="he-IL" sz="1100" b="1"/>
              <a:t>resume</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used solely in conjunction with Thread.suspend and ThreadGroup.suspend, both of which have been deprecated, as they are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Resumes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resume method on all the threads in this thread group and in all of its sub groups. </a:t>
            </a:r>
          </a:p>
          <a:p>
            <a:pPr eaLnBrk="1" hangingPunct="1">
              <a:spcBef>
                <a:spcPct val="0"/>
              </a:spcBef>
            </a:pPr>
            <a:r>
              <a:rPr lang="en-US" altLang="he-IL" sz="1100"/>
              <a:t>public final void </a:t>
            </a:r>
            <a:r>
              <a:rPr lang="en-US" altLang="he-IL" sz="1100" b="1"/>
              <a:t>suspend</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Suspends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suspend method on all the threads in this thread group and in all of its subgroups. </a:t>
            </a:r>
          </a:p>
        </p:txBody>
      </p:sp>
    </p:spTree>
    <p:extLst>
      <p:ext uri="{BB962C8B-B14F-4D97-AF65-F5344CB8AC3E}">
        <p14:creationId xmlns:p14="http://schemas.microsoft.com/office/powerpoint/2010/main" val="1085001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he-IL" sz="1100"/>
              <a:t>public final void </a:t>
            </a:r>
            <a:r>
              <a:rPr lang="en-US" altLang="he-IL" sz="1100" b="1"/>
              <a:t>resume</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used solely in conjunction with Thread.suspend and ThreadGroup.suspend, both of which have been deprecated, as they are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Resumes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resume method on all the threads in this thread group and in all of its sub groups. </a:t>
            </a:r>
          </a:p>
          <a:p>
            <a:pPr eaLnBrk="1" hangingPunct="1">
              <a:spcBef>
                <a:spcPct val="0"/>
              </a:spcBef>
            </a:pPr>
            <a:r>
              <a:rPr lang="en-US" altLang="he-IL" sz="1100"/>
              <a:t>public final void </a:t>
            </a:r>
            <a:r>
              <a:rPr lang="en-US" altLang="he-IL" sz="1100" b="1"/>
              <a:t>suspend</a:t>
            </a:r>
            <a:r>
              <a:rPr lang="en-US" altLang="he-IL" sz="1100"/>
              <a:t>() </a:t>
            </a:r>
          </a:p>
          <a:p>
            <a:pPr lvl="1" eaLnBrk="1" hangingPunct="1">
              <a:spcBef>
                <a:spcPct val="0"/>
              </a:spcBef>
            </a:pPr>
            <a:r>
              <a:rPr lang="en-US" altLang="he-IL" sz="1100" b="1"/>
              <a:t>Deprecated.</a:t>
            </a:r>
            <a:r>
              <a:rPr lang="en-US" altLang="he-IL" sz="1100"/>
              <a:t> </a:t>
            </a:r>
            <a:r>
              <a:rPr lang="en-US" altLang="he-IL" sz="1100" i="1"/>
              <a:t>This method is inherently deadlock-prone. See </a:t>
            </a:r>
            <a:r>
              <a:rPr lang="en-US" altLang="he-IL" sz="1100" i="1">
                <a:hlinkClick r:id="rId3"/>
              </a:rPr>
              <a:t>Thread.suspend()</a:t>
            </a:r>
            <a:r>
              <a:rPr lang="en-US" altLang="he-IL" sz="1100" i="1"/>
              <a:t> for details.</a:t>
            </a:r>
            <a:r>
              <a:rPr lang="en-US" altLang="he-IL" sz="1100"/>
              <a:t> </a:t>
            </a:r>
          </a:p>
          <a:p>
            <a:pPr lvl="1" eaLnBrk="1" hangingPunct="1">
              <a:spcBef>
                <a:spcPct val="0"/>
              </a:spcBef>
            </a:pPr>
            <a:endParaRPr lang="en-US" altLang="he-IL" sz="1100"/>
          </a:p>
          <a:p>
            <a:pPr lvl="1" eaLnBrk="1" hangingPunct="1">
              <a:spcBef>
                <a:spcPct val="0"/>
              </a:spcBef>
            </a:pPr>
            <a:r>
              <a:rPr lang="en-US" altLang="he-IL" sz="1100"/>
              <a:t>Suspends all threads in this thread group. First, the checkAccess method of this thread group is called with no arguments; this may result in a security exception. </a:t>
            </a:r>
          </a:p>
          <a:p>
            <a:pPr lvl="1" eaLnBrk="1" hangingPunct="1">
              <a:spcBef>
                <a:spcPct val="0"/>
              </a:spcBef>
            </a:pPr>
            <a:r>
              <a:rPr lang="en-US" altLang="he-IL" sz="1100"/>
              <a:t>This method then calls the suspend method on all the threads in this thread group and in all of its subgroups. </a:t>
            </a:r>
          </a:p>
        </p:txBody>
      </p:sp>
    </p:spTree>
    <p:extLst>
      <p:ext uri="{BB962C8B-B14F-4D97-AF65-F5344CB8AC3E}">
        <p14:creationId xmlns:p14="http://schemas.microsoft.com/office/powerpoint/2010/main" val="297728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6819838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2961025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3921288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40002932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9447659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37448360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525017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6732188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4459474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664714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86230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e-IL"/>
          </a:p>
        </p:txBody>
      </p:sp>
    </p:spTree>
    <p:extLst>
      <p:ext uri="{BB962C8B-B14F-4D97-AF65-F5344CB8AC3E}">
        <p14:creationId xmlns:p14="http://schemas.microsoft.com/office/powerpoint/2010/main" val="1747597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6593299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9163183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19095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3109660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165624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51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0164407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2390153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9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4241644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1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13784364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TextEdit="1"/>
          </p:cNvSpPr>
          <p:nvPr>
            <p:ph type="sldImg"/>
          </p:nvPr>
        </p:nvSpPr>
        <p:spPr bwMode="auto">
          <a:xfrm>
            <a:off x="3343275" y="533400"/>
            <a:ext cx="3548063" cy="2660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e-IL"/>
          </a:p>
        </p:txBody>
      </p:sp>
    </p:spTree>
    <p:extLst>
      <p:ext uri="{BB962C8B-B14F-4D97-AF65-F5344CB8AC3E}">
        <p14:creationId xmlns:p14="http://schemas.microsoft.com/office/powerpoint/2010/main" val="3868092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Page">
    <p:spTree>
      <p:nvGrpSpPr>
        <p:cNvPr id="1" name=""/>
        <p:cNvGrpSpPr/>
        <p:nvPr/>
      </p:nvGrpSpPr>
      <p:grpSpPr>
        <a:xfrm>
          <a:off x="0" y="0"/>
          <a:ext cx="0" cy="0"/>
          <a:chOff x="0" y="0"/>
          <a:chExt cx="0" cy="0"/>
        </a:xfrm>
      </p:grpSpPr>
      <p:pic>
        <p:nvPicPr>
          <p:cNvPr id="6" name="Picture 8" descr="fron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6172200"/>
            <a:ext cx="12938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a:spLocks noGrp="1"/>
          </p:cNvSpPr>
          <p:nvPr>
            <p:ph type="title"/>
          </p:nvPr>
        </p:nvSpPr>
        <p:spPr>
          <a:xfrm>
            <a:off x="304800" y="762000"/>
            <a:ext cx="6912768" cy="1079500"/>
          </a:xfrm>
        </p:spPr>
        <p:txBody>
          <a:bodyPr/>
          <a:lstStyle>
            <a:lvl1pPr algn="l">
              <a:defRPr sz="4800"/>
            </a:lvl1pPr>
          </a:lstStyle>
          <a:p>
            <a:r>
              <a:rPr lang="en-US" dirty="0"/>
              <a:t>Click to edit Master title style</a:t>
            </a:r>
            <a:endParaRPr lang="he-IL" dirty="0"/>
          </a:p>
        </p:txBody>
      </p:sp>
      <p:sp>
        <p:nvSpPr>
          <p:cNvPr id="5" name="Text Placeholder 7"/>
          <p:cNvSpPr>
            <a:spLocks noGrp="1"/>
          </p:cNvSpPr>
          <p:nvPr>
            <p:ph type="body" idx="1"/>
          </p:nvPr>
        </p:nvSpPr>
        <p:spPr>
          <a:xfrm>
            <a:off x="467544" y="5732463"/>
            <a:ext cx="7599562" cy="576263"/>
          </a:xfrm>
        </p:spPr>
        <p:txBody>
          <a:bodyPr/>
          <a:lstStyle>
            <a:lvl1pPr marL="0" indent="0" algn="l" rtl="0">
              <a:buNone/>
              <a:defRPr/>
            </a:lvl1pPr>
          </a:lstStyle>
          <a:p>
            <a:pPr lvl="0"/>
            <a:r>
              <a:rPr lang="en-US" altLang="he-IL" dirty="0"/>
              <a:t>Click to edit Master text styles</a:t>
            </a:r>
          </a:p>
        </p:txBody>
      </p:sp>
    </p:spTree>
    <p:extLst>
      <p:ext uri="{BB962C8B-B14F-4D97-AF65-F5344CB8AC3E}">
        <p14:creationId xmlns:p14="http://schemas.microsoft.com/office/powerpoint/2010/main" val="25413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6" name="TextBox 5"/>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7" name="TextBox 6"/>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881CFB2A-5A6B-41FA-AA73-ABCA6CCFB270}"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457200" y="2286790"/>
            <a:ext cx="8229600" cy="709715"/>
          </a:xfrm>
        </p:spPr>
        <p:txBody>
          <a:bodyPr/>
          <a:lstStyle>
            <a:lvl1pPr rtl="0">
              <a:defRPr sz="4500" baseline="0">
                <a:solidFill>
                  <a:schemeClr val="bg1"/>
                </a:solidFill>
              </a:defRPr>
            </a:lvl1pPr>
          </a:lstStyle>
          <a:p>
            <a:r>
              <a:rPr lang="en-US"/>
              <a:t>Click to edit Master title style</a:t>
            </a:r>
            <a:endParaRPr lang="he-IL" dirty="0"/>
          </a:p>
        </p:txBody>
      </p:sp>
      <p:sp>
        <p:nvSpPr>
          <p:cNvPr id="5" name="Text Placeholder 4"/>
          <p:cNvSpPr>
            <a:spLocks noGrp="1"/>
          </p:cNvSpPr>
          <p:nvPr>
            <p:ph type="body" sz="quarter" idx="10"/>
          </p:nvPr>
        </p:nvSpPr>
        <p:spPr>
          <a:xfrm>
            <a:off x="684213" y="3500809"/>
            <a:ext cx="7848600" cy="576263"/>
          </a:xfrm>
        </p:spPr>
        <p:txBody>
          <a:bodyP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4067723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128035"/>
            <a:ext cx="6048672" cy="780685"/>
          </a:xfrm>
        </p:spPr>
        <p:txBody>
          <a:bodyPr/>
          <a:lstStyle>
            <a:lvl1pPr algn="l" rtl="0">
              <a:defRPr sz="3200"/>
            </a:lvl1pPr>
          </a:lstStyle>
          <a:p>
            <a:r>
              <a:rPr lang="en-US"/>
              <a:t>Click to edit Master title style</a:t>
            </a:r>
            <a:endParaRPr lang="he-IL" dirty="0"/>
          </a:p>
        </p:txBody>
      </p:sp>
      <p:sp>
        <p:nvSpPr>
          <p:cNvPr id="3" name="Content Placeholder 2"/>
          <p:cNvSpPr>
            <a:spLocks noGrp="1"/>
          </p:cNvSpPr>
          <p:nvPr>
            <p:ph idx="1"/>
          </p:nvPr>
        </p:nvSpPr>
        <p:spPr>
          <a:xfrm>
            <a:off x="251520" y="1484784"/>
            <a:ext cx="8064896" cy="2160240"/>
          </a:xfrm>
        </p:spPr>
        <p:txBody>
          <a:bodyPr/>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Content Placeholder 2"/>
          <p:cNvSpPr>
            <a:spLocks noGrp="1"/>
          </p:cNvSpPr>
          <p:nvPr>
            <p:ph idx="10"/>
          </p:nvPr>
        </p:nvSpPr>
        <p:spPr>
          <a:xfrm>
            <a:off x="251520" y="3933056"/>
            <a:ext cx="7992888" cy="2376264"/>
          </a:xfrm>
        </p:spPr>
        <p:txBody>
          <a:bodyPr/>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53907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790"/>
            <a:ext cx="8229600" cy="709715"/>
          </a:xfrm>
        </p:spPr>
        <p:txBody>
          <a:bodyPr/>
          <a:lstStyle>
            <a:lvl1pPr rtl="0">
              <a:defRPr sz="4500" baseline="0">
                <a:solidFill>
                  <a:schemeClr val="bg1"/>
                </a:solidFill>
              </a:defRPr>
            </a:lvl1pPr>
          </a:lstStyle>
          <a:p>
            <a:r>
              <a:rPr lang="en-US"/>
              <a:t>Click to edit Master title style</a:t>
            </a:r>
            <a:endParaRPr lang="he-IL" dirty="0"/>
          </a:p>
        </p:txBody>
      </p:sp>
      <p:sp>
        <p:nvSpPr>
          <p:cNvPr id="5" name="Text Placeholder 4"/>
          <p:cNvSpPr>
            <a:spLocks noGrp="1"/>
          </p:cNvSpPr>
          <p:nvPr>
            <p:ph type="body" sz="quarter" idx="10"/>
          </p:nvPr>
        </p:nvSpPr>
        <p:spPr>
          <a:xfrm>
            <a:off x="684213" y="3500809"/>
            <a:ext cx="7848600" cy="576263"/>
          </a:xfrm>
        </p:spPr>
        <p:txBody>
          <a:bodyP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236893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060848"/>
            <a:ext cx="8208912" cy="1224136"/>
          </a:xfrm>
          <a:prstGeom prst="rect">
            <a:avLst/>
          </a:prstGeom>
        </p:spPr>
        <p:txBody>
          <a:bodyPr>
            <a:noAutofit/>
          </a:bodyPr>
          <a:lstStyle>
            <a:lvl1pPr>
              <a:defRPr sz="3400" b="1" i="0" baseline="0">
                <a:solidFill>
                  <a:schemeClr val="tx1"/>
                </a:solidFill>
                <a:latin typeface="Arial" pitchFamily="34" charset="0"/>
                <a:cs typeface="Arial" pitchFamily="34" charset="0"/>
              </a:defRPr>
            </a:lvl1pPr>
          </a:lstStyle>
          <a:p>
            <a:r>
              <a:rPr lang="en-US"/>
              <a:t>Click to edit Master title style</a:t>
            </a:r>
            <a:endParaRPr lang="he-IL" dirty="0"/>
          </a:p>
        </p:txBody>
      </p:sp>
    </p:spTree>
    <p:extLst>
      <p:ext uri="{BB962C8B-B14F-4D97-AF65-F5344CB8AC3E}">
        <p14:creationId xmlns:p14="http://schemas.microsoft.com/office/powerpoint/2010/main" val="311748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C791A19F-0E8A-4F88-96D0-92B6FC32B91A}"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ctrTitle"/>
          </p:nvPr>
        </p:nvSpPr>
        <p:spPr>
          <a:xfrm>
            <a:off x="685800" y="1628800"/>
            <a:ext cx="7772400" cy="1470025"/>
          </a:xfrm>
        </p:spPr>
        <p:txBody>
          <a:bodyPr/>
          <a:lstStyle>
            <a:lvl1pPr rtl="0">
              <a:defRPr>
                <a:solidFill>
                  <a:srgbClr val="E01A26"/>
                </a:solidFill>
              </a:defRPr>
            </a:lvl1pPr>
          </a:lstStyle>
          <a:p>
            <a:r>
              <a:rPr lang="en-US"/>
              <a:t>Click to edit Master title style</a:t>
            </a:r>
            <a:endParaRPr lang="he-IL" dirty="0"/>
          </a:p>
        </p:txBody>
      </p:sp>
      <p:sp>
        <p:nvSpPr>
          <p:cNvPr id="3" name="Subtitle 2"/>
          <p:cNvSpPr>
            <a:spLocks noGrp="1"/>
          </p:cNvSpPr>
          <p:nvPr>
            <p:ph type="subTitle" idx="1"/>
          </p:nvPr>
        </p:nvSpPr>
        <p:spPr>
          <a:xfrm>
            <a:off x="1371600" y="3548608"/>
            <a:ext cx="6400800" cy="1752600"/>
          </a:xfrm>
        </p:spPr>
        <p:txBody>
          <a:bodyPr/>
          <a:lstStyle>
            <a:lvl1pPr marL="0" indent="0" algn="ctr" rtl="0">
              <a:buNone/>
              <a:defRPr baseline="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dirty="0"/>
          </a:p>
        </p:txBody>
      </p:sp>
    </p:spTree>
    <p:extLst>
      <p:ext uri="{BB962C8B-B14F-4D97-AF65-F5344CB8AC3E}">
        <p14:creationId xmlns:p14="http://schemas.microsoft.com/office/powerpoint/2010/main" val="1265422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5F2705AA-169B-4910-B12F-0752D2629F6A}"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323528" y="44624"/>
            <a:ext cx="5760640" cy="1080120"/>
          </a:xfrm>
        </p:spPr>
        <p:txBody>
          <a:bodyPr anchor="t"/>
          <a:lstStyle>
            <a:lvl1pPr algn="l" rtl="0">
              <a:defRPr sz="4400" b="1" cap="all">
                <a:solidFill>
                  <a:srgbClr val="E01A26"/>
                </a:solidFill>
              </a:defRPr>
            </a:lvl1pPr>
          </a:lstStyle>
          <a:p>
            <a:r>
              <a:rPr lang="en-US"/>
              <a:t>Click to edit Master title style</a:t>
            </a:r>
            <a:endParaRPr lang="he-IL" dirty="0"/>
          </a:p>
        </p:txBody>
      </p:sp>
      <p:sp>
        <p:nvSpPr>
          <p:cNvPr id="3" name="Text Placeholder 2"/>
          <p:cNvSpPr>
            <a:spLocks noGrp="1"/>
          </p:cNvSpPr>
          <p:nvPr>
            <p:ph type="body" idx="1"/>
          </p:nvPr>
        </p:nvSpPr>
        <p:spPr>
          <a:xfrm>
            <a:off x="722313" y="1340768"/>
            <a:ext cx="7772400" cy="576064"/>
          </a:xfrm>
        </p:spPr>
        <p:txBody>
          <a:bodyPr/>
          <a:lstStyle>
            <a:lvl1pPr marL="0" indent="0">
              <a:buNone/>
              <a:defRPr sz="2400" b="1"/>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38351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A6E8824D-2AD3-40FE-91D4-1F7CC02CB2CA}"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179512" y="128035"/>
            <a:ext cx="7344816" cy="780685"/>
          </a:xfrm>
        </p:spPr>
        <p:txBody>
          <a:bodyPr/>
          <a:lstStyle>
            <a:lvl1pPr algn="l" rtl="0">
              <a:defRPr sz="4000">
                <a:solidFill>
                  <a:srgbClr val="E01A26"/>
                </a:solidFill>
              </a:defRPr>
            </a:lvl1pPr>
          </a:lstStyle>
          <a:p>
            <a:r>
              <a:rPr lang="en-US" dirty="0"/>
              <a:t>Click to edit Master title style</a:t>
            </a:r>
            <a:endParaRPr lang="he-IL" dirty="0"/>
          </a:p>
        </p:txBody>
      </p:sp>
      <p:sp>
        <p:nvSpPr>
          <p:cNvPr id="3" name="Content Placeholder 2"/>
          <p:cNvSpPr>
            <a:spLocks noGrp="1"/>
          </p:cNvSpPr>
          <p:nvPr>
            <p:ph idx="1"/>
          </p:nvPr>
        </p:nvSpPr>
        <p:spPr>
          <a:xfrm>
            <a:off x="457200" y="1484784"/>
            <a:ext cx="8229600" cy="4896544"/>
          </a:xfrm>
        </p:spPr>
        <p:txBody>
          <a:bodyPr/>
          <a:lstStyle>
            <a:lvl1pPr marL="342900" indent="-342900">
              <a:buFont typeface="Arial" panose="020B0604020202020204" pitchFamily="34" charset="0"/>
              <a:buChar char="•"/>
              <a:defRPr baseline="0"/>
            </a:lvl1pPr>
            <a:lvl2pPr marL="800100" indent="-342900">
              <a:spcBef>
                <a:spcPts val="200"/>
              </a:spcBef>
              <a:buFont typeface="Calibri Light" panose="020F0302020204030204" pitchFamily="34" charset="0"/>
              <a:buChar char="‒"/>
              <a:defRPr sz="1800"/>
            </a:lvl2pPr>
            <a:lvl3pPr marL="1257300" indent="-342900">
              <a:spcBef>
                <a:spcPts val="100"/>
              </a:spcBef>
              <a:buFont typeface="Arial" panose="020B0604020202020204" pitchFamily="34" charset="0"/>
              <a:buChar char="•"/>
              <a:defRPr sz="1800"/>
            </a:lvl3pPr>
            <a:lvl4pPr marL="1714500" indent="-342900">
              <a:spcBef>
                <a:spcPts val="0"/>
              </a:spcBef>
              <a:buFont typeface="Calibri Light" panose="020F0302020204030204" pitchFamily="34" charset="0"/>
              <a:buChar char="‒"/>
              <a:defRPr sz="1800"/>
            </a:lvl4pPr>
            <a:lvl5pPr marL="2171700" indent="-342900">
              <a:buFont typeface="Arial" panose="020B0604020202020204" pitchFamily="34" charset="0"/>
              <a:buChar char="•"/>
              <a:defRPr sz="1800"/>
            </a:lvl5pPr>
          </a:lstStyle>
          <a:p>
            <a:pPr lvl="0"/>
            <a:r>
              <a:rPr lang="en-US" dirty="0"/>
              <a:t>Click to edit Master text styles</a:t>
            </a:r>
          </a:p>
          <a:p>
            <a:pPr lvl="1"/>
            <a:endParaRPr lang="en-US" dirty="0"/>
          </a:p>
          <a:p>
            <a:pPr lvl="2"/>
            <a:endParaRPr lang="en-US" dirty="0"/>
          </a:p>
          <a:p>
            <a:pPr lvl="3"/>
            <a:endParaRPr lang="en-US" dirty="0"/>
          </a:p>
          <a:p>
            <a:pPr lvl="4"/>
            <a:endParaRPr lang="en-US" dirty="0"/>
          </a:p>
        </p:txBody>
      </p:sp>
    </p:spTree>
    <p:extLst>
      <p:ext uri="{BB962C8B-B14F-4D97-AF65-F5344CB8AC3E}">
        <p14:creationId xmlns:p14="http://schemas.microsoft.com/office/powerpoint/2010/main" val="1241464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eaLnBrk="1" fontAlgn="base" hangingPunct="1">
              <a:spcBef>
                <a:spcPct val="0"/>
              </a:spcBef>
              <a:spcAft>
                <a:spcPct val="0"/>
              </a:spcAft>
              <a:defRPr/>
            </a:pPr>
            <a:endParaRPr lang="he-IL"/>
          </a:p>
        </p:txBody>
      </p:sp>
      <p:sp>
        <p:nvSpPr>
          <p:cNvPr id="6" name="TextBox 5"/>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 </a:t>
            </a:r>
            <a:r>
              <a:rPr lang="en-US" altLang="he-IL" sz="800" dirty="0" err="1">
                <a:solidFill>
                  <a:srgbClr val="404040"/>
                </a:solidFill>
              </a:rPr>
              <a:t>Zeev</a:t>
            </a:r>
            <a:r>
              <a:rPr lang="en-US" altLang="he-IL" sz="800" dirty="0">
                <a:solidFill>
                  <a:srgbClr val="404040"/>
                </a:solidFill>
              </a:rPr>
              <a:t> </a:t>
            </a:r>
            <a:r>
              <a:rPr lang="en-US" altLang="he-IL" sz="800" dirty="0" err="1">
                <a:solidFill>
                  <a:srgbClr val="404040"/>
                </a:solidFill>
              </a:rPr>
              <a:t>Mindali</a:t>
            </a:r>
            <a:endParaRPr lang="en-US" altLang="he-IL" sz="800" dirty="0">
              <a:solidFill>
                <a:srgbClr val="404040"/>
              </a:solidFill>
            </a:endParaRPr>
          </a:p>
        </p:txBody>
      </p:sp>
      <p:sp>
        <p:nvSpPr>
          <p:cNvPr id="7" name="TextBox 6"/>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B1E06A78-3A25-4F3E-8120-9D8BE99BBC66}"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179512" y="128035"/>
            <a:ext cx="6048672" cy="780685"/>
          </a:xfrm>
        </p:spPr>
        <p:txBody>
          <a:bodyPr/>
          <a:lstStyle>
            <a:lvl1pPr algn="l" rtl="0">
              <a:defRPr sz="3200">
                <a:solidFill>
                  <a:srgbClr val="E01A26"/>
                </a:solidFill>
              </a:defRPr>
            </a:lvl1pPr>
          </a:lstStyle>
          <a:p>
            <a:r>
              <a:rPr lang="en-US"/>
              <a:t>Click to edit Master title style</a:t>
            </a:r>
            <a:endParaRPr lang="he-IL" dirty="0"/>
          </a:p>
        </p:txBody>
      </p:sp>
      <p:sp>
        <p:nvSpPr>
          <p:cNvPr id="3" name="Content Placeholder 2"/>
          <p:cNvSpPr>
            <a:spLocks noGrp="1"/>
          </p:cNvSpPr>
          <p:nvPr>
            <p:ph idx="1"/>
          </p:nvPr>
        </p:nvSpPr>
        <p:spPr>
          <a:xfrm>
            <a:off x="251520" y="1484784"/>
            <a:ext cx="4284000" cy="4824536"/>
          </a:xfrm>
        </p:spPr>
        <p:txBody>
          <a:bodyPr/>
          <a:lstStyle>
            <a:lvl1pPr marL="285750" indent="-285750">
              <a:buFont typeface="Arial" panose="020B0604020202020204" pitchFamily="34" charset="0"/>
              <a:buChar char="•"/>
              <a:defRPr sz="2000" baseline="0"/>
            </a:lvl1pPr>
            <a:lvl2pPr marL="800100" indent="-342900">
              <a:spcBef>
                <a:spcPts val="200"/>
              </a:spcBef>
              <a:buFont typeface="Calibri Light" panose="020F0302020204030204" pitchFamily="34" charset="0"/>
              <a:buChar char="‒"/>
              <a:defRPr sz="1800"/>
            </a:lvl2pPr>
            <a:lvl3pPr marL="914400" indent="0">
              <a:buNone/>
              <a:defRPr/>
            </a:lvl3pPr>
            <a:lvl4pPr marL="1371600" indent="0">
              <a:buNone/>
              <a:defRPr/>
            </a:lvl4pPr>
            <a:lvl5pPr marL="1828800" indent="0">
              <a:buNone/>
              <a:defRPr/>
            </a:lvl5pPr>
          </a:lstStyle>
          <a:p>
            <a:pPr lvl="0"/>
            <a:r>
              <a:rPr lang="en-US" dirty="0"/>
              <a:t>Click to edit Master text styles</a:t>
            </a:r>
          </a:p>
          <a:p>
            <a:pPr lvl="1"/>
            <a:endParaRPr lang="en-US" dirty="0"/>
          </a:p>
        </p:txBody>
      </p:sp>
      <p:sp>
        <p:nvSpPr>
          <p:cNvPr id="4" name="Content Placeholder 2"/>
          <p:cNvSpPr>
            <a:spLocks noGrp="1"/>
          </p:cNvSpPr>
          <p:nvPr>
            <p:ph idx="10"/>
          </p:nvPr>
        </p:nvSpPr>
        <p:spPr>
          <a:xfrm>
            <a:off x="4644008" y="1484784"/>
            <a:ext cx="4284016" cy="4824536"/>
          </a:xfrm>
        </p:spPr>
        <p:txBody>
          <a:bodyPr/>
          <a:lstStyle>
            <a:lvl1pPr marL="285750" indent="-285750">
              <a:buFont typeface="Arial" panose="020B0604020202020204" pitchFamily="34" charset="0"/>
              <a:buChar char="•"/>
              <a:defRPr sz="2000" baseline="0"/>
            </a:lvl1pPr>
            <a:lvl2pPr marL="800100" indent="-342900">
              <a:spcBef>
                <a:spcPts val="200"/>
              </a:spcBef>
              <a:buFont typeface="Calibri Light" panose="020F0302020204030204" pitchFamily="34" charset="0"/>
              <a:buChar char="‒"/>
              <a:defRPr lang="en-US" sz="1800" baseline="0" dirty="0" smtClean="0">
                <a:solidFill>
                  <a:schemeClr val="tx1"/>
                </a:solidFill>
                <a:latin typeface="Calibri Light" panose="020F0302020204030204" pitchFamily="34" charset="0"/>
                <a:ea typeface="+mn-ea"/>
                <a:cs typeface="+mn-cs"/>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1491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F8EE9B19-B572-48AA-8365-E33B04951342}"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p:txBody>
          <a:bodyPr/>
          <a:lstStyle>
            <a:lvl1pPr rtl="0">
              <a:defRPr>
                <a:solidFill>
                  <a:srgbClr val="E01A26"/>
                </a:solidFill>
              </a:defRPr>
            </a:lvl1pPr>
          </a:lstStyle>
          <a:p>
            <a:r>
              <a:rPr lang="en-US"/>
              <a:t>Click to edit Master title style</a:t>
            </a:r>
            <a:endParaRPr lang="he-IL" dirty="0"/>
          </a:p>
        </p:txBody>
      </p:sp>
      <p:sp>
        <p:nvSpPr>
          <p:cNvPr id="3" name="Content Placeholder 2"/>
          <p:cNvSpPr>
            <a:spLocks noGrp="1"/>
          </p:cNvSpPr>
          <p:nvPr>
            <p:ph idx="1"/>
          </p:nvPr>
        </p:nvSpPr>
        <p:spPr>
          <a:xfrm>
            <a:off x="1416627" y="2420938"/>
            <a:ext cx="7270173" cy="3960812"/>
          </a:xfrm>
        </p:spPr>
        <p:txBody>
          <a:bodyPr/>
          <a:lstStyle>
            <a:lvl1pPr>
              <a:defRPr baseline="0"/>
            </a:lvl1pPr>
            <a:lvl2pPr>
              <a:defRPr baseline="0"/>
            </a:lvl2pPr>
            <a:lvl3pPr>
              <a:defRPr baseline="0"/>
            </a:lvl3pPr>
            <a:lvl4pPr>
              <a:defRPr baseline="0"/>
            </a:lvl4pPr>
            <a:lvl5pPr>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pic>
        <p:nvPicPr>
          <p:cNvPr id="7" name="תמונה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817" y="2420938"/>
            <a:ext cx="1005810" cy="1062000"/>
          </a:xfrm>
          <a:prstGeom prst="rect">
            <a:avLst/>
          </a:prstGeom>
        </p:spPr>
      </p:pic>
    </p:spTree>
    <p:extLst>
      <p:ext uri="{BB962C8B-B14F-4D97-AF65-F5344CB8AC3E}">
        <p14:creationId xmlns:p14="http://schemas.microsoft.com/office/powerpoint/2010/main" val="2015858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2F361610-88B5-467A-87E2-AD44A8C03123}"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722313" y="4406900"/>
            <a:ext cx="7772400" cy="1362075"/>
          </a:xfrm>
        </p:spPr>
        <p:txBody>
          <a:bodyPr anchor="t"/>
          <a:lstStyle>
            <a:lvl1pPr algn="l" rtl="0">
              <a:defRPr sz="4400" b="1" cap="all">
                <a:solidFill>
                  <a:srgbClr val="E01A26"/>
                </a:solidFill>
              </a:defRPr>
            </a:lvl1pPr>
          </a:lstStyle>
          <a:p>
            <a:r>
              <a:rPr lang="en-US" dirty="0"/>
              <a:t>Click to edit Master title style</a:t>
            </a:r>
            <a:endParaRPr lang="he-IL"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47975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4" name="TextBox 3"/>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5" name="TextBox 4"/>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C42EEA1B-3544-4BD5-A47A-FE559FCFFEA5}"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p:txBody>
          <a:bodyPr/>
          <a:lstStyle>
            <a:lvl1pPr rtl="0">
              <a:defRPr>
                <a:solidFill>
                  <a:srgbClr val="E01A26"/>
                </a:solidFill>
              </a:defRPr>
            </a:lvl1pPr>
          </a:lstStyle>
          <a:p>
            <a:r>
              <a:rPr lang="en-US"/>
              <a:t>Click to edit Master title style</a:t>
            </a:r>
            <a:endParaRPr lang="he-IL" dirty="0"/>
          </a:p>
        </p:txBody>
      </p:sp>
    </p:spTree>
    <p:extLst>
      <p:ext uri="{BB962C8B-B14F-4D97-AF65-F5344CB8AC3E}">
        <p14:creationId xmlns:p14="http://schemas.microsoft.com/office/powerpoint/2010/main" val="2929563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3" name="TextBox 2"/>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4" name="TextBox 3"/>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549D2CD4-B1CE-4158-8040-FEAFDA0BE9DF}" type="slidenum">
              <a:rPr lang="he-IL" altLang="he-IL" sz="1400" smtClean="0">
                <a:solidFill>
                  <a:srgbClr val="606060"/>
                </a:solidFill>
              </a:rPr>
              <a:pPr eaLnBrk="1" hangingPunct="1">
                <a:defRPr/>
              </a:pPr>
              <a:t>‹#›</a:t>
            </a:fld>
            <a:endParaRPr lang="he-IL" altLang="he-IL" sz="1400" dirty="0">
              <a:solidFill>
                <a:srgbClr val="606060"/>
              </a:solidFill>
            </a:endParaRPr>
          </a:p>
        </p:txBody>
      </p:sp>
    </p:spTree>
    <p:extLst>
      <p:ext uri="{BB962C8B-B14F-4D97-AF65-F5344CB8AC3E}">
        <p14:creationId xmlns:p14="http://schemas.microsoft.com/office/powerpoint/2010/main" val="4213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41438"/>
            <a:ext cx="8229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he-IL" dirty="0"/>
              <a:t>Click to edit the title</a:t>
            </a:r>
          </a:p>
        </p:txBody>
      </p:sp>
      <p:sp>
        <p:nvSpPr>
          <p:cNvPr id="1027" name="Rectangle 3"/>
          <p:cNvSpPr>
            <a:spLocks noGrp="1" noChangeArrowheads="1"/>
          </p:cNvSpPr>
          <p:nvPr>
            <p:ph type="body" idx="1"/>
          </p:nvPr>
        </p:nvSpPr>
        <p:spPr bwMode="auto">
          <a:xfrm>
            <a:off x="457200" y="2420938"/>
            <a:ext cx="822960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dirty="0"/>
              <a:t>Click to edit</a:t>
            </a:r>
          </a:p>
          <a:p>
            <a:pPr lvl="1"/>
            <a:r>
              <a:rPr lang="en-US" altLang="he-IL" dirty="0"/>
              <a:t>Second level</a:t>
            </a:r>
          </a:p>
          <a:p>
            <a:pPr lvl="2"/>
            <a:r>
              <a:rPr lang="en-US" altLang="he-IL" dirty="0"/>
              <a:t>Third level</a:t>
            </a:r>
          </a:p>
          <a:p>
            <a:pPr lvl="3"/>
            <a:r>
              <a:rPr lang="en-US" altLang="he-IL" dirty="0"/>
              <a:t>Fourth level</a:t>
            </a:r>
          </a:p>
          <a:p>
            <a:pPr lvl="4"/>
            <a:r>
              <a:rPr lang="en-US" altLang="he-IL" dirty="0"/>
              <a:t>Fifth level</a:t>
            </a:r>
          </a:p>
        </p:txBody>
      </p:sp>
      <p:sp>
        <p:nvSpPr>
          <p:cNvPr id="6" name="Rectangle 5"/>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7" name="TextBox 6"/>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8" name="TextBox 7"/>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6C9D6863-512C-4D30-80DE-2022E88CF472}" type="slidenum">
              <a:rPr lang="he-IL" altLang="he-IL" sz="1400" smtClean="0">
                <a:solidFill>
                  <a:srgbClr val="606060"/>
                </a:solidFill>
              </a:rPr>
              <a:pPr eaLnBrk="1" hangingPunct="1">
                <a:defRPr/>
              </a:pPr>
              <a:t>‹#›</a:t>
            </a:fld>
            <a:endParaRPr lang="he-IL" altLang="he-IL" sz="1400" dirty="0">
              <a:solidFill>
                <a:srgbClr val="606060"/>
              </a:solidFill>
            </a:endParaRPr>
          </a:p>
        </p:txBody>
      </p:sp>
      <p:pic>
        <p:nvPicPr>
          <p:cNvPr id="1031" name="Picture 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543800" y="228600"/>
            <a:ext cx="1471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550615"/>
      </p:ext>
    </p:extLst>
  </p:cSld>
  <p:clrMap bg1="lt1" tx1="dk1" bg2="lt2" tx2="dk2" accent1="accent1" accent2="accent2" accent3="accent3" accent4="accent4" accent5="accent5" accent6="accent6" hlink="hlink" folHlink="folHlink"/>
  <p:sldLayoutIdLst>
    <p:sldLayoutId id="2147485086" r:id="rId1"/>
    <p:sldLayoutId id="2147485087" r:id="rId2"/>
    <p:sldLayoutId id="2147485088" r:id="rId3"/>
    <p:sldLayoutId id="2147485089" r:id="rId4"/>
    <p:sldLayoutId id="2147485090" r:id="rId5"/>
    <p:sldLayoutId id="2147485091" r:id="rId6"/>
    <p:sldLayoutId id="2147485092" r:id="rId7"/>
    <p:sldLayoutId id="2147485093" r:id="rId8"/>
    <p:sldLayoutId id="2147485094" r:id="rId9"/>
    <p:sldLayoutId id="2147485095" r:id="rId10"/>
    <p:sldLayoutId id="2147485096" r:id="rId11"/>
    <p:sldLayoutId id="2147485097" r:id="rId12"/>
    <p:sldLayoutId id="2147485098" r:id="rId13"/>
  </p:sldLayoutIdLst>
  <p:txStyles>
    <p:titleStyle>
      <a:lvl1pPr algn="ctr" rtl="1" eaLnBrk="1" fontAlgn="base" hangingPunct="1">
        <a:spcBef>
          <a:spcPct val="0"/>
        </a:spcBef>
        <a:spcAft>
          <a:spcPct val="0"/>
        </a:spcAft>
        <a:defRPr sz="4400" b="1">
          <a:solidFill>
            <a:srgbClr val="FF0000"/>
          </a:solidFill>
          <a:latin typeface="Calibri" panose="020F0502020204030204" pitchFamily="34" charset="0"/>
          <a:ea typeface="+mj-ea"/>
          <a:cs typeface="+mj-cs"/>
        </a:defRPr>
      </a:lvl1pPr>
      <a:lvl2pPr algn="ctr" rtl="1" eaLnBrk="1" fontAlgn="base" hangingPunct="1">
        <a:spcBef>
          <a:spcPct val="0"/>
        </a:spcBef>
        <a:spcAft>
          <a:spcPct val="0"/>
        </a:spcAft>
        <a:defRPr sz="3400" b="1">
          <a:solidFill>
            <a:srgbClr val="FF0000"/>
          </a:solidFill>
          <a:latin typeface="Arial" pitchFamily="34" charset="0"/>
          <a:cs typeface="Arial" pitchFamily="34" charset="0"/>
        </a:defRPr>
      </a:lvl2pPr>
      <a:lvl3pPr algn="ctr" rtl="1" eaLnBrk="1" fontAlgn="base" hangingPunct="1">
        <a:spcBef>
          <a:spcPct val="0"/>
        </a:spcBef>
        <a:spcAft>
          <a:spcPct val="0"/>
        </a:spcAft>
        <a:defRPr sz="3400" b="1">
          <a:solidFill>
            <a:srgbClr val="FF0000"/>
          </a:solidFill>
          <a:latin typeface="Arial" pitchFamily="34" charset="0"/>
          <a:cs typeface="Arial" pitchFamily="34" charset="0"/>
        </a:defRPr>
      </a:lvl3pPr>
      <a:lvl4pPr algn="ctr" rtl="1" eaLnBrk="1" fontAlgn="base" hangingPunct="1">
        <a:spcBef>
          <a:spcPct val="0"/>
        </a:spcBef>
        <a:spcAft>
          <a:spcPct val="0"/>
        </a:spcAft>
        <a:defRPr sz="3400" b="1">
          <a:solidFill>
            <a:srgbClr val="FF0000"/>
          </a:solidFill>
          <a:latin typeface="Arial" pitchFamily="34" charset="0"/>
          <a:cs typeface="Arial" pitchFamily="34" charset="0"/>
        </a:defRPr>
      </a:lvl4pPr>
      <a:lvl5pPr algn="ctr" rtl="1" eaLnBrk="1" fontAlgn="base" hangingPunct="1">
        <a:spcBef>
          <a:spcPct val="0"/>
        </a:spcBef>
        <a:spcAft>
          <a:spcPct val="0"/>
        </a:spcAft>
        <a:defRPr sz="3400" b="1">
          <a:solidFill>
            <a:srgbClr val="FF0000"/>
          </a:solidFill>
          <a:latin typeface="Arial" pitchFamily="34" charset="0"/>
          <a:cs typeface="Arial" pitchFamily="34" charset="0"/>
        </a:defRPr>
      </a:lvl5pPr>
      <a:lvl6pPr marL="457200" algn="ctr" rtl="1"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1"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1"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1"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1" fontAlgn="base" hangingPunct="1">
        <a:spcBef>
          <a:spcPct val="20000"/>
        </a:spcBef>
        <a:spcAft>
          <a:spcPct val="0"/>
        </a:spcAft>
        <a:buChar char="•"/>
        <a:defRPr sz="2000">
          <a:solidFill>
            <a:schemeClr val="tx1"/>
          </a:solidFill>
          <a:latin typeface="Calibri Light" panose="020F0302020204030204" pitchFamily="34" charset="0"/>
          <a:ea typeface="+mn-ea"/>
          <a:cs typeface="+mn-cs"/>
        </a:defRPr>
      </a:lvl1pPr>
      <a:lvl2pPr marL="742950" indent="-285750" algn="l" rtl="0" eaLnBrk="1" fontAlgn="base" hangingPunct="1">
        <a:spcBef>
          <a:spcPct val="20000"/>
        </a:spcBef>
        <a:spcAft>
          <a:spcPct val="0"/>
        </a:spcAft>
        <a:buChar char="–"/>
        <a:defRPr sz="2000">
          <a:solidFill>
            <a:schemeClr val="tx1"/>
          </a:solidFill>
          <a:latin typeface="Calibri Light" panose="020F0302020204030204" pitchFamily="34" charset="0"/>
          <a:cs typeface="+mn-cs"/>
        </a:defRPr>
      </a:lvl2pPr>
      <a:lvl3pPr marL="1143000" indent="-228600" algn="l" rtl="0" eaLnBrk="1" fontAlgn="base" hangingPunct="1">
        <a:spcBef>
          <a:spcPct val="20000"/>
        </a:spcBef>
        <a:spcAft>
          <a:spcPct val="0"/>
        </a:spcAft>
        <a:buChar char="•"/>
        <a:defRPr sz="2000">
          <a:solidFill>
            <a:schemeClr val="tx1"/>
          </a:solidFill>
          <a:latin typeface="Calibri Light" panose="020F0302020204030204" pitchFamily="34" charset="0"/>
          <a:cs typeface="+mn-cs"/>
        </a:defRPr>
      </a:lvl3pPr>
      <a:lvl4pPr marL="1600200" indent="-228600" algn="l" rtl="0" eaLnBrk="1" fontAlgn="base" hangingPunct="1">
        <a:spcBef>
          <a:spcPct val="20000"/>
        </a:spcBef>
        <a:spcAft>
          <a:spcPct val="0"/>
        </a:spcAft>
        <a:buChar char="–"/>
        <a:defRPr sz="2000">
          <a:solidFill>
            <a:schemeClr val="tx1"/>
          </a:solidFill>
          <a:latin typeface="Calibri Light" panose="020F0302020204030204" pitchFamily="34" charset="0"/>
          <a:cs typeface="+mn-cs"/>
        </a:defRPr>
      </a:lvl4pPr>
      <a:lvl5pPr marL="2057400" indent="-228600" algn="l" rtl="0" eaLnBrk="1" fontAlgn="base" hangingPunct="1">
        <a:spcBef>
          <a:spcPct val="20000"/>
        </a:spcBef>
        <a:spcAft>
          <a:spcPct val="0"/>
        </a:spcAft>
        <a:buChar char="»"/>
        <a:defRPr sz="2000">
          <a:solidFill>
            <a:schemeClr val="tx1"/>
          </a:solidFill>
          <a:latin typeface="Calibri Light" panose="020F0302020204030204" pitchFamily="34" charset="0"/>
          <a:cs typeface="+mn-cs"/>
        </a:defRPr>
      </a:lvl5pPr>
      <a:lvl6pPr marL="2514600" indent="-228600" algn="r" rtl="1" eaLnBrk="1" fontAlgn="base" hangingPunct="1">
        <a:spcBef>
          <a:spcPct val="20000"/>
        </a:spcBef>
        <a:spcAft>
          <a:spcPct val="0"/>
        </a:spcAft>
        <a:buChar char="»"/>
        <a:defRPr sz="2000">
          <a:solidFill>
            <a:schemeClr val="tx1"/>
          </a:solidFill>
          <a:latin typeface="+mn-lt"/>
          <a:cs typeface="+mn-cs"/>
        </a:defRPr>
      </a:lvl6pPr>
      <a:lvl7pPr marL="2971800" indent="-228600" algn="r" rtl="1" eaLnBrk="1" fontAlgn="base" hangingPunct="1">
        <a:spcBef>
          <a:spcPct val="20000"/>
        </a:spcBef>
        <a:spcAft>
          <a:spcPct val="0"/>
        </a:spcAft>
        <a:buChar char="»"/>
        <a:defRPr sz="2000">
          <a:solidFill>
            <a:schemeClr val="tx1"/>
          </a:solidFill>
          <a:latin typeface="+mn-lt"/>
          <a:cs typeface="+mn-cs"/>
        </a:defRPr>
      </a:lvl7pPr>
      <a:lvl8pPr marL="3429000" indent="-228600" algn="r" rtl="1" eaLnBrk="1" fontAlgn="base" hangingPunct="1">
        <a:spcBef>
          <a:spcPct val="20000"/>
        </a:spcBef>
        <a:spcAft>
          <a:spcPct val="0"/>
        </a:spcAft>
        <a:buChar char="»"/>
        <a:defRPr sz="2000">
          <a:solidFill>
            <a:schemeClr val="tx1"/>
          </a:solidFill>
          <a:latin typeface="+mn-lt"/>
          <a:cs typeface="+mn-cs"/>
        </a:defRPr>
      </a:lvl8pPr>
      <a:lvl9pPr marL="3886200" indent="-228600" algn="r" rtl="1" eaLnBrk="1" fontAlgn="base" hangingPunct="1">
        <a:spcBef>
          <a:spcPct val="20000"/>
        </a:spcBef>
        <a:spcAft>
          <a:spcPct val="0"/>
        </a:spcAft>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8" Type="http://schemas.openxmlformats.org/officeDocument/2006/relationships/hyperlink" Target="https://docs.oracle.com/javase/7/docs/api/java/util/concurrent/BlockingDeque.html#takeFirst()" TargetMode="External"/><Relationship Id="rId13" Type="http://schemas.openxmlformats.org/officeDocument/2006/relationships/hyperlink" Target="https://docs.oracle.com/javase/7/docs/api/java/util/concurrent/BlockingDeque.html#putLast(E)" TargetMode="External"/><Relationship Id="rId18" Type="http://schemas.openxmlformats.org/officeDocument/2006/relationships/hyperlink" Target="https://docs.oracle.com/javase/7/docs/api/java/util/concurrent/BlockingDeque.html#pollLast(long,%20java.util.concurrent.TimeUnit)" TargetMode="External"/><Relationship Id="rId3" Type="http://schemas.openxmlformats.org/officeDocument/2006/relationships/hyperlink" Target="https://docs.oracle.com/javase/7/docs/api/java/util/concurrent/BlockingDeque.html#offerFirst(E)" TargetMode="External"/><Relationship Id="rId7" Type="http://schemas.openxmlformats.org/officeDocument/2006/relationships/hyperlink" Target="https://docs.oracle.com/javase/7/docs/api/java/util/concurrent/BlockingDeque.html#pollFirst(long,%20java.util.concurrent.TimeUnit)" TargetMode="External"/><Relationship Id="rId12" Type="http://schemas.openxmlformats.org/officeDocument/2006/relationships/hyperlink" Target="https://docs.oracle.com/javase/7/docs/api/java/util/concurrent/BlockingDeque.html#offerLast(E)" TargetMode="External"/><Relationship Id="rId17" Type="http://schemas.openxmlformats.org/officeDocument/2006/relationships/hyperlink" Target="https://docs.oracle.com/javase/7/docs/api/java/util/concurrent/BlockingDeque.html#takeLast()" TargetMode="External"/><Relationship Id="rId2" Type="http://schemas.openxmlformats.org/officeDocument/2006/relationships/hyperlink" Target="https://docs.oracle.com/javase/7/docs/api/java/util/concurrent/BlockingDeque.html#addFirst(E)" TargetMode="External"/><Relationship Id="rId16" Type="http://schemas.openxmlformats.org/officeDocument/2006/relationships/hyperlink" Target="https://docs.oracle.com/javase/7/docs/api/java/util/Deque.html#pollLast()" TargetMode="External"/><Relationship Id="rId20" Type="http://schemas.openxmlformats.org/officeDocument/2006/relationships/hyperlink" Target="https://docs.oracle.com/javase/7/docs/api/java/util/Deque.html#peekLast()" TargetMode="External"/><Relationship Id="rId1" Type="http://schemas.openxmlformats.org/officeDocument/2006/relationships/slideLayout" Target="../slideLayouts/slideLayout4.xml"/><Relationship Id="rId6" Type="http://schemas.openxmlformats.org/officeDocument/2006/relationships/hyperlink" Target="https://docs.oracle.com/javase/7/docs/api/java/util/Deque.html#removeFirst()" TargetMode="External"/><Relationship Id="rId11" Type="http://schemas.openxmlformats.org/officeDocument/2006/relationships/hyperlink" Target="https://docs.oracle.com/javase/7/docs/api/java/util/concurrent/BlockingDeque.html#addLast(E)" TargetMode="External"/><Relationship Id="rId5" Type="http://schemas.openxmlformats.org/officeDocument/2006/relationships/hyperlink" Target="https://docs.oracle.com/javase/7/docs/api/java/util/concurrent/BlockingDeque.html#offerFirst(E,%20long,%20java.util.concurrent.TimeUnit)" TargetMode="External"/><Relationship Id="rId15" Type="http://schemas.openxmlformats.org/officeDocument/2006/relationships/hyperlink" Target="https://docs.oracle.com/javase/7/docs/api/java/util/Deque.html#removeLast()" TargetMode="External"/><Relationship Id="rId10" Type="http://schemas.openxmlformats.org/officeDocument/2006/relationships/hyperlink" Target="https://docs.oracle.com/javase/7/docs/api/java/util/Deque.html#peekFirst()" TargetMode="External"/><Relationship Id="rId19" Type="http://schemas.openxmlformats.org/officeDocument/2006/relationships/hyperlink" Target="https://docs.oracle.com/javase/7/docs/api/java/util/Deque.html#getLast()" TargetMode="External"/><Relationship Id="rId4" Type="http://schemas.openxmlformats.org/officeDocument/2006/relationships/hyperlink" Target="https://docs.oracle.com/javase/7/docs/api/java/util/concurrent/BlockingDeque.html#putFirst(E)" TargetMode="External"/><Relationship Id="rId9" Type="http://schemas.openxmlformats.org/officeDocument/2006/relationships/hyperlink" Target="https://docs.oracle.com/javase/7/docs/api/java/util/Deque.html#getFirst()" TargetMode="External"/><Relationship Id="rId14" Type="http://schemas.openxmlformats.org/officeDocument/2006/relationships/hyperlink" Target="https://docs.oracle.com/javase/7/docs/api/java/util/concurrent/BlockingDeque.html#offerLast(E,%20long,%20java.util.concurrent.TimeUnit)"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he-IL" dirty="0"/>
              <a:t>Extreme Java</a:t>
            </a:r>
            <a:endParaRPr lang="he-IL" altLang="he-IL" dirty="0"/>
          </a:p>
        </p:txBody>
      </p:sp>
      <p:sp>
        <p:nvSpPr>
          <p:cNvPr id="4" name="Text Placeholder 3"/>
          <p:cNvSpPr>
            <a:spLocks noGrp="1"/>
          </p:cNvSpPr>
          <p:nvPr>
            <p:ph type="body" idx="1"/>
          </p:nvPr>
        </p:nvSpPr>
        <p:spPr/>
        <p:txBody>
          <a:bodyPr/>
          <a:lstStyle/>
          <a:p>
            <a:r>
              <a:rPr lang="en-US" altLang="he-IL"/>
              <a:t>Rony keren</a:t>
            </a:r>
            <a:endParaRPr lang="he-IL" altLang="he-IL"/>
          </a:p>
          <a:p>
            <a:endParaRPr lang="he-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he-IL" dirty="0"/>
              <a:t>Hotspot</a:t>
            </a:r>
          </a:p>
        </p:txBody>
      </p:sp>
      <p:sp>
        <p:nvSpPr>
          <p:cNvPr id="2" name="Rectangle 3"/>
          <p:cNvSpPr>
            <a:spLocks noGrp="1" noChangeArrowheads="1"/>
          </p:cNvSpPr>
          <p:nvPr>
            <p:ph idx="1"/>
          </p:nvPr>
        </p:nvSpPr>
        <p:spPr/>
        <p:txBody>
          <a:bodyPr/>
          <a:lstStyle/>
          <a:p>
            <a:pPr marL="0" indent="0">
              <a:buNone/>
            </a:pPr>
            <a:r>
              <a:rPr lang="en-US" b="1" dirty="0"/>
              <a:t>JVM Modes:</a:t>
            </a:r>
          </a:p>
          <a:p>
            <a:endParaRPr lang="en-US" dirty="0"/>
          </a:p>
          <a:p>
            <a:pPr lvl="1"/>
            <a:r>
              <a:rPr lang="en-US" dirty="0"/>
              <a:t>Client mode – compiles instant used code - java –client … </a:t>
            </a:r>
          </a:p>
          <a:p>
            <a:pPr lvl="2"/>
            <a:r>
              <a:rPr lang="en-US" dirty="0"/>
              <a:t>Assuming that code will be reused frequently </a:t>
            </a:r>
          </a:p>
          <a:p>
            <a:pPr lvl="2"/>
            <a:r>
              <a:rPr lang="en-US" dirty="0"/>
              <a:t>Compilation starts sooner than in server mode</a:t>
            </a:r>
          </a:p>
          <a:p>
            <a:pPr lvl="2"/>
            <a:r>
              <a:rPr lang="en-US" dirty="0"/>
              <a:t>Fast launching – available JIT compilations for immediate execution </a:t>
            </a:r>
          </a:p>
          <a:p>
            <a:pPr lvl="2"/>
            <a:endParaRPr lang="en-US" dirty="0"/>
          </a:p>
          <a:p>
            <a:pPr lvl="1"/>
            <a:r>
              <a:rPr lang="en-US" dirty="0"/>
              <a:t>Server mode – compiles after more runtime analysis  - java –server …</a:t>
            </a:r>
          </a:p>
          <a:p>
            <a:pPr lvl="2"/>
            <a:r>
              <a:rPr lang="en-US" dirty="0"/>
              <a:t>Assuming there is much going on so better sit and analyze…</a:t>
            </a:r>
          </a:p>
          <a:p>
            <a:pPr lvl="2"/>
            <a:r>
              <a:rPr lang="en-US" dirty="0"/>
              <a:t>Optimizations are much more sophisticated </a:t>
            </a:r>
          </a:p>
          <a:p>
            <a:pPr lvl="2"/>
            <a:r>
              <a:rPr lang="en-US" dirty="0"/>
              <a:t>Slow launching – analyzing….. Code is re-interpreted until JIT kicks in…</a:t>
            </a:r>
          </a:p>
          <a:p>
            <a:pPr lvl="2"/>
            <a:endParaRPr lang="en-US" dirty="0"/>
          </a:p>
          <a:p>
            <a:pPr lvl="1"/>
            <a:r>
              <a:rPr lang="en-US" dirty="0"/>
              <a:t>Tiered compilation</a:t>
            </a:r>
          </a:p>
          <a:p>
            <a:pPr lvl="2"/>
            <a:r>
              <a:rPr lang="en-US" dirty="0"/>
              <a:t>Java 7 – experimental </a:t>
            </a:r>
          </a:p>
          <a:p>
            <a:pPr lvl="2"/>
            <a:r>
              <a:rPr lang="en-US" dirty="0"/>
              <a:t>Java 8 - default</a:t>
            </a:r>
          </a:p>
          <a:p>
            <a:pPr lvl="1"/>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lvl="1"/>
            <a:endParaRPr lang="en-US" dirty="0"/>
          </a:p>
          <a:p>
            <a:pPr marL="0" indent="0">
              <a:buNone/>
            </a:pPr>
            <a:r>
              <a:rPr lang="en-US" b="1" dirty="0"/>
              <a:t>Java Mission Control</a:t>
            </a:r>
          </a:p>
          <a:p>
            <a:endParaRPr lang="en-US" dirty="0"/>
          </a:p>
          <a:p>
            <a:pPr lvl="1"/>
            <a:r>
              <a:rPr lang="en-US" dirty="0"/>
              <a:t>Other tabs</a:t>
            </a:r>
          </a:p>
          <a:p>
            <a:pPr lvl="2"/>
            <a:r>
              <a:rPr lang="en-US" dirty="0"/>
              <a:t>Exceptions </a:t>
            </a:r>
          </a:p>
          <a:p>
            <a:pPr lvl="2"/>
            <a:r>
              <a:rPr lang="en-US" dirty="0"/>
              <a:t>I/O</a:t>
            </a:r>
          </a:p>
          <a:p>
            <a:pPr lvl="2"/>
            <a:r>
              <a:rPr lang="en-US" dirty="0"/>
              <a:t>Threads</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1"/>
            <a:endParaRPr lang="en-US" dirty="0"/>
          </a:p>
          <a:p>
            <a:pPr lvl="1"/>
            <a:endParaRPr lang="en-US" dirty="0"/>
          </a:p>
          <a:p>
            <a:pPr lvl="1"/>
            <a:endParaRPr lang="en-US" dirty="0"/>
          </a:p>
        </p:txBody>
      </p:sp>
      <p:pic>
        <p:nvPicPr>
          <p:cNvPr id="154628" name="Picture 2" descr="jfr-exce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636912"/>
            <a:ext cx="5905500" cy="304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spTree>
    <p:extLst>
      <p:ext uri="{BB962C8B-B14F-4D97-AF65-F5344CB8AC3E}">
        <p14:creationId xmlns:p14="http://schemas.microsoft.com/office/powerpoint/2010/main" val="881583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he-IL" dirty="0"/>
              <a:t>Java Concurrency</a:t>
            </a:r>
          </a:p>
        </p:txBody>
      </p:sp>
      <p:sp>
        <p:nvSpPr>
          <p:cNvPr id="11267" name="Content Placeholder 2"/>
          <p:cNvSpPr>
            <a:spLocks noGrp="1"/>
          </p:cNvSpPr>
          <p:nvPr>
            <p:ph idx="1"/>
          </p:nvPr>
        </p:nvSpPr>
        <p:spPr/>
        <p:txBody>
          <a:bodyPr/>
          <a:lstStyle/>
          <a:p>
            <a:pPr eaLnBrk="1" hangingPunct="1">
              <a:defRPr/>
            </a:pPr>
            <a:r>
              <a:rPr lang="en-US" altLang="he-IL" dirty="0"/>
              <a:t>Basics brief</a:t>
            </a:r>
          </a:p>
          <a:p>
            <a:pPr eaLnBrk="1" hangingPunct="1">
              <a:defRPr/>
            </a:pPr>
            <a:r>
              <a:rPr lang="en-US" altLang="he-IL" dirty="0"/>
              <a:t>Executors</a:t>
            </a:r>
          </a:p>
          <a:p>
            <a:pPr eaLnBrk="1" hangingPunct="1">
              <a:defRPr/>
            </a:pPr>
            <a:r>
              <a:rPr lang="en-US" altLang="he-IL" dirty="0"/>
              <a:t>Callable &amp; Future</a:t>
            </a:r>
          </a:p>
          <a:p>
            <a:pPr eaLnBrk="1" hangingPunct="1">
              <a:defRPr/>
            </a:pPr>
            <a:r>
              <a:rPr lang="en-US" altLang="he-IL" dirty="0"/>
              <a:t>Atomic Concurrent</a:t>
            </a:r>
          </a:p>
          <a:p>
            <a:pPr eaLnBrk="1" hangingPunct="1">
              <a:defRPr/>
            </a:pPr>
            <a:r>
              <a:rPr lang="en-US" altLang="he-IL" dirty="0"/>
              <a:t>Lock API (Lock, Criteria)</a:t>
            </a:r>
          </a:p>
          <a:p>
            <a:pPr eaLnBrk="1" hangingPunct="1">
              <a:defRPr/>
            </a:pPr>
            <a:r>
              <a:rPr lang="en-US" altLang="he-IL" dirty="0"/>
              <a:t>Barriers</a:t>
            </a:r>
          </a:p>
          <a:p>
            <a:pPr eaLnBrk="1" hangingPunct="1">
              <a:defRPr/>
            </a:pPr>
            <a:r>
              <a:rPr lang="en-US" altLang="he-IL" dirty="0"/>
              <a:t>Fork-Join</a:t>
            </a:r>
          </a:p>
          <a:p>
            <a:pPr eaLnBrk="1" hangingPunct="1">
              <a:buFont typeface="Arial" panose="020B0604020202020204" pitchFamily="34" charset="0"/>
              <a:buNone/>
              <a:defRPr/>
            </a:pPr>
            <a:r>
              <a:rPr lang="en-US" altLang="he-IL" dirty="0"/>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err="1"/>
              <a:t>Subclassing</a:t>
            </a:r>
            <a:r>
              <a:rPr lang="en-US" dirty="0"/>
              <a:t> Thread and Overriding run </a:t>
            </a:r>
          </a:p>
        </p:txBody>
      </p:sp>
      <p:sp>
        <p:nvSpPr>
          <p:cNvPr id="3" name="Content Placeholder 2"/>
          <p:cNvSpPr>
            <a:spLocks noGrp="1"/>
          </p:cNvSpPr>
          <p:nvPr>
            <p:ph idx="1"/>
          </p:nvPr>
        </p:nvSpPr>
        <p:spPr/>
        <p:txBody>
          <a:bodyPr/>
          <a:lstStyle/>
          <a:p>
            <a:endParaRPr lang="he-IL" dirty="0"/>
          </a:p>
        </p:txBody>
      </p:sp>
      <p:sp>
        <p:nvSpPr>
          <p:cNvPr id="5" name="AutoShape 8"/>
          <p:cNvSpPr>
            <a:spLocks noChangeArrowheads="1"/>
          </p:cNvSpPr>
          <p:nvPr/>
        </p:nvSpPr>
        <p:spPr bwMode="auto">
          <a:xfrm>
            <a:off x="533400" y="1484784"/>
            <a:ext cx="6019800" cy="2953319"/>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a:t>
            </a:r>
            <a:r>
              <a:rPr lang="en-US" sz="1400" dirty="0" err="1">
                <a:latin typeface="Calibri" pitchFamily="34" charset="0"/>
                <a:cs typeface="+mn-cs"/>
              </a:rPr>
              <a:t>SimpleThread</a:t>
            </a:r>
            <a:r>
              <a:rPr lang="en-US" sz="1400" dirty="0">
                <a:latin typeface="Calibri" pitchFamily="34" charset="0"/>
                <a:cs typeface="+mn-cs"/>
              </a:rPr>
              <a:t> </a:t>
            </a:r>
            <a:r>
              <a:rPr lang="en-US" sz="1400" b="1" dirty="0">
                <a:latin typeface="Calibri" pitchFamily="34" charset="0"/>
                <a:cs typeface="+mn-cs"/>
              </a:rPr>
              <a:t>extends Thread </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a:t>
            </a:r>
            <a:r>
              <a:rPr lang="en-US" sz="1400" dirty="0" err="1">
                <a:latin typeface="Calibri" pitchFamily="34" charset="0"/>
                <a:cs typeface="+mn-cs"/>
              </a:rPr>
              <a:t>SimpleThread</a:t>
            </a:r>
            <a:r>
              <a:rPr lang="en-US" sz="1400" dirty="0">
                <a:latin typeface="Calibri" pitchFamily="34" charset="0"/>
                <a:cs typeface="+mn-cs"/>
              </a:rPr>
              <a:t>(String </a:t>
            </a:r>
            <a:r>
              <a:rPr lang="en-US" sz="1400" dirty="0" err="1">
                <a:latin typeface="Calibri" pitchFamily="34" charset="0"/>
                <a:cs typeface="+mn-cs"/>
              </a:rPr>
              <a:t>str</a:t>
            </a: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super(</a:t>
            </a:r>
            <a:r>
              <a:rPr lang="en-US" sz="1400" dirty="0" err="1">
                <a:latin typeface="Calibri" pitchFamily="34" charset="0"/>
                <a:cs typeface="+mn-cs"/>
              </a:rPr>
              <a:t>str</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void run()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for (</a:t>
            </a:r>
            <a:r>
              <a:rPr lang="en-US" sz="1400" dirty="0" err="1">
                <a:latin typeface="Calibri" pitchFamily="34" charset="0"/>
                <a:cs typeface="+mn-cs"/>
              </a:rPr>
              <a:t>int</a:t>
            </a:r>
            <a:r>
              <a:rPr lang="en-US" sz="1400" dirty="0">
                <a:latin typeface="Calibri" pitchFamily="34" charset="0"/>
                <a:cs typeface="+mn-cs"/>
              </a:rPr>
              <a:t> </a:t>
            </a:r>
            <a:r>
              <a:rPr lang="en-US" sz="1400" dirty="0" err="1">
                <a:latin typeface="Calibri" pitchFamily="34" charset="0"/>
                <a:cs typeface="+mn-cs"/>
              </a:rPr>
              <a:t>i</a:t>
            </a:r>
            <a:r>
              <a:rPr lang="en-US" sz="1400" dirty="0">
                <a:latin typeface="Calibri" pitchFamily="34" charset="0"/>
                <a:cs typeface="+mn-cs"/>
              </a:rPr>
              <a:t> = 0; </a:t>
            </a:r>
            <a:r>
              <a:rPr lang="en-US" sz="1400" dirty="0" err="1">
                <a:latin typeface="Calibri" pitchFamily="34" charset="0"/>
                <a:cs typeface="+mn-cs"/>
              </a:rPr>
              <a:t>i</a:t>
            </a:r>
            <a:r>
              <a:rPr lang="en-US" sz="1400" dirty="0">
                <a:latin typeface="Calibri" pitchFamily="34" charset="0"/>
                <a:cs typeface="+mn-cs"/>
              </a:rPr>
              <a:t> &lt; 10; </a:t>
            </a:r>
            <a:r>
              <a:rPr lang="en-US" sz="1400" dirty="0" err="1">
                <a:latin typeface="Calibri" pitchFamily="34" charset="0"/>
                <a:cs typeface="+mn-cs"/>
              </a:rPr>
              <a:t>i</a:t>
            </a: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a:t>
            </a:r>
            <a:r>
              <a:rPr lang="en-US" sz="1400" dirty="0" err="1">
                <a:latin typeface="Calibri" pitchFamily="34" charset="0"/>
                <a:cs typeface="+mn-cs"/>
              </a:rPr>
              <a:t>i</a:t>
            </a:r>
            <a:r>
              <a:rPr lang="en-US" sz="1400" dirty="0">
                <a:latin typeface="Calibri" pitchFamily="34" charset="0"/>
                <a:cs typeface="+mn-cs"/>
              </a:rPr>
              <a:t> + " " + </a:t>
            </a:r>
            <a:r>
              <a:rPr lang="en-US" sz="1400" dirty="0" err="1">
                <a:latin typeface="Calibri" pitchFamily="34" charset="0"/>
                <a:cs typeface="+mn-cs"/>
              </a:rPr>
              <a:t>getName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try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sleep((long)(</a:t>
            </a:r>
            <a:r>
              <a:rPr lang="en-US" sz="1400" dirty="0" err="1">
                <a:latin typeface="Calibri" pitchFamily="34" charset="0"/>
                <a:cs typeface="+mn-cs"/>
              </a:rPr>
              <a:t>Math.random</a:t>
            </a:r>
            <a:r>
              <a:rPr lang="en-US" sz="1400" dirty="0">
                <a:latin typeface="Calibri" pitchFamily="34" charset="0"/>
                <a:cs typeface="+mn-cs"/>
              </a:rPr>
              <a:t>() * 1000));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catch (</a:t>
            </a:r>
            <a:r>
              <a:rPr lang="en-US" sz="1400" dirty="0" err="1">
                <a:latin typeface="Calibri" pitchFamily="34" charset="0"/>
                <a:cs typeface="+mn-cs"/>
              </a:rPr>
              <a:t>InterruptedException</a:t>
            </a:r>
            <a:r>
              <a:rPr lang="en-US" sz="1400" dirty="0">
                <a:latin typeface="Calibri" pitchFamily="34" charset="0"/>
                <a:cs typeface="+mn-cs"/>
              </a:rPr>
              <a:t> e)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("DONE! " + </a:t>
            </a:r>
            <a:r>
              <a:rPr lang="en-US" sz="1400" dirty="0" err="1">
                <a:latin typeface="Calibri" pitchFamily="34" charset="0"/>
                <a:cs typeface="+mn-cs"/>
              </a:rPr>
              <a:t>getName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p:txBody>
      </p:sp>
      <p:sp>
        <p:nvSpPr>
          <p:cNvPr id="6" name="AutoShape 8"/>
          <p:cNvSpPr>
            <a:spLocks noChangeArrowheads="1"/>
          </p:cNvSpPr>
          <p:nvPr/>
        </p:nvSpPr>
        <p:spPr bwMode="auto">
          <a:xfrm>
            <a:off x="533400" y="4563049"/>
            <a:ext cx="6019800" cy="16933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Main method:</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spcBef>
                <a:spcPts val="0"/>
              </a:spcBef>
              <a:spcAft>
                <a:spcPts val="0"/>
              </a:spcAft>
              <a:defRPr/>
            </a:pPr>
            <a:r>
              <a:rPr lang="en-US" sz="1400" dirty="0">
                <a:latin typeface="+mn-lt"/>
                <a:cs typeface="+mn-cs"/>
              </a:rPr>
              <a:t>public class </a:t>
            </a:r>
            <a:r>
              <a:rPr lang="en-US" sz="1400" dirty="0" err="1">
                <a:latin typeface="+mn-lt"/>
                <a:cs typeface="+mn-cs"/>
              </a:rPr>
              <a:t>TwoThreadsTest</a:t>
            </a:r>
            <a:r>
              <a:rPr lang="en-US" sz="1400" dirty="0">
                <a:latin typeface="+mn-lt"/>
                <a:cs typeface="+mn-cs"/>
              </a:rPr>
              <a:t> { </a:t>
            </a:r>
          </a:p>
          <a:p>
            <a:pPr fontAlgn="auto">
              <a:spcBef>
                <a:spcPts val="0"/>
              </a:spcBef>
              <a:spcAft>
                <a:spcPts val="0"/>
              </a:spcAft>
              <a:defRPr/>
            </a:pPr>
            <a:r>
              <a:rPr lang="en-US" sz="1400" dirty="0">
                <a:latin typeface="+mn-lt"/>
                <a:cs typeface="+mn-cs"/>
              </a:rPr>
              <a:t>	public static void main (String[] </a:t>
            </a:r>
            <a:r>
              <a:rPr lang="en-US" sz="1400" dirty="0" err="1">
                <a:latin typeface="+mn-lt"/>
                <a:cs typeface="+mn-cs"/>
              </a:rPr>
              <a:t>args</a:t>
            </a:r>
            <a:r>
              <a:rPr lang="en-US" sz="1400" dirty="0">
                <a:latin typeface="+mn-lt"/>
                <a:cs typeface="+mn-cs"/>
              </a:rPr>
              <a:t>) { </a:t>
            </a:r>
          </a:p>
          <a:p>
            <a:pPr fontAlgn="auto">
              <a:spcBef>
                <a:spcPts val="0"/>
              </a:spcBef>
              <a:spcAft>
                <a:spcPts val="0"/>
              </a:spcAft>
              <a:defRPr/>
            </a:pPr>
            <a:r>
              <a:rPr lang="en-US" sz="1400" dirty="0">
                <a:latin typeface="+mn-lt"/>
                <a:cs typeface="+mn-cs"/>
              </a:rPr>
              <a:t>		</a:t>
            </a:r>
            <a:r>
              <a:rPr lang="en-US" sz="1400" b="1" dirty="0">
                <a:latin typeface="+mn-lt"/>
                <a:cs typeface="+mn-cs"/>
              </a:rPr>
              <a:t>new </a:t>
            </a:r>
            <a:r>
              <a:rPr lang="en-US" sz="1400" b="1" dirty="0" err="1">
                <a:latin typeface="+mn-lt"/>
                <a:cs typeface="+mn-cs"/>
              </a:rPr>
              <a:t>SimpleThread</a:t>
            </a:r>
            <a:r>
              <a:rPr lang="en-US" sz="1400" b="1" dirty="0">
                <a:latin typeface="+mn-lt"/>
                <a:cs typeface="+mn-cs"/>
              </a:rPr>
              <a:t>("Jamaica").start(); </a:t>
            </a:r>
          </a:p>
          <a:p>
            <a:pPr fontAlgn="auto">
              <a:spcBef>
                <a:spcPts val="0"/>
              </a:spcBef>
              <a:spcAft>
                <a:spcPts val="0"/>
              </a:spcAft>
              <a:defRPr/>
            </a:pPr>
            <a:r>
              <a:rPr lang="en-US" sz="1400" b="1" dirty="0">
                <a:latin typeface="+mn-lt"/>
                <a:cs typeface="+mn-cs"/>
              </a:rPr>
              <a:t>		new </a:t>
            </a:r>
            <a:r>
              <a:rPr lang="en-US" sz="1400" b="1" dirty="0" err="1">
                <a:latin typeface="+mn-lt"/>
                <a:cs typeface="+mn-cs"/>
              </a:rPr>
              <a:t>SimpleThread</a:t>
            </a:r>
            <a:r>
              <a:rPr lang="en-US" sz="1400" b="1" dirty="0">
                <a:latin typeface="+mn-lt"/>
                <a:cs typeface="+mn-cs"/>
              </a:rPr>
              <a:t>("Fiji").start();</a:t>
            </a:r>
            <a:r>
              <a:rPr lang="en-US" sz="1400" dirty="0">
                <a:latin typeface="+mn-lt"/>
                <a:cs typeface="+mn-cs"/>
              </a:rPr>
              <a:t> </a:t>
            </a:r>
          </a:p>
          <a:p>
            <a:pPr fontAlgn="auto">
              <a:spcBef>
                <a:spcPts val="0"/>
              </a:spcBef>
              <a:spcAft>
                <a:spcPts val="0"/>
              </a:spcAft>
              <a:defRPr/>
            </a:pPr>
            <a:r>
              <a:rPr lang="en-US" sz="1400" dirty="0">
                <a:latin typeface="+mn-lt"/>
                <a:cs typeface="+mn-cs"/>
              </a:rPr>
              <a:t>	} </a:t>
            </a:r>
          </a:p>
          <a:p>
            <a:pPr fontAlgn="auto">
              <a:spcBef>
                <a:spcPts val="0"/>
              </a:spcBef>
              <a:spcAft>
                <a:spcPts val="0"/>
              </a:spcAft>
              <a:defRPr/>
            </a:pPr>
            <a:r>
              <a:rPr lang="en-US" sz="1400" dirty="0">
                <a:latin typeface="+mn-lt"/>
                <a:cs typeface="+mn-cs"/>
              </a:rPr>
              <a:t>}</a:t>
            </a:r>
          </a:p>
        </p:txBody>
      </p:sp>
      <p:sp>
        <p:nvSpPr>
          <p:cNvPr id="7" name="AutoShape 8"/>
          <p:cNvSpPr>
            <a:spLocks noChangeArrowheads="1"/>
          </p:cNvSpPr>
          <p:nvPr/>
        </p:nvSpPr>
        <p:spPr bwMode="auto">
          <a:xfrm>
            <a:off x="6629400" y="1484784"/>
            <a:ext cx="2133600" cy="477159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fontAlgn="auto">
              <a:lnSpc>
                <a:spcPct val="90000"/>
              </a:lnSpc>
              <a:spcBef>
                <a:spcPts val="0"/>
              </a:spcBef>
              <a:spcAft>
                <a:spcPts val="0"/>
              </a:spcAft>
              <a:defRPr/>
            </a:pPr>
            <a:r>
              <a:rPr lang="en-US" sz="1400" dirty="0">
                <a:latin typeface="Arial Unicode MS" pitchFamily="34" charset="-128"/>
                <a:cs typeface="+mn-cs"/>
              </a:rPr>
              <a:t>Output:</a:t>
            </a:r>
          </a:p>
          <a:p>
            <a:pPr fontAlgn="auto">
              <a:lnSpc>
                <a:spcPct val="90000"/>
              </a:lnSpc>
              <a:spcBef>
                <a:spcPts val="0"/>
              </a:spcBef>
              <a:spcAft>
                <a:spcPts val="0"/>
              </a:spcAft>
              <a:defRPr/>
            </a:pPr>
            <a:endParaRPr lang="en-US" sz="1400" dirty="0">
              <a:latin typeface="Arial Unicode MS" pitchFamily="34" charset="-128"/>
              <a:cs typeface="+mn-cs"/>
            </a:endParaRPr>
          </a:p>
          <a:p>
            <a:pPr fontAlgn="auto">
              <a:lnSpc>
                <a:spcPct val="90000"/>
              </a:lnSpc>
              <a:spcBef>
                <a:spcPts val="0"/>
              </a:spcBef>
              <a:spcAft>
                <a:spcPts val="0"/>
              </a:spcAft>
              <a:defRPr/>
            </a:pPr>
            <a:endParaRPr lang="en-US" sz="1400" dirty="0">
              <a:latin typeface="Arial Unicode MS" pitchFamily="34" charset="-128"/>
              <a:cs typeface="+mn-cs"/>
            </a:endParaRPr>
          </a:p>
          <a:p>
            <a:pPr fontAlgn="auto">
              <a:lnSpc>
                <a:spcPct val="90000"/>
              </a:lnSpc>
              <a:spcBef>
                <a:spcPts val="0"/>
              </a:spcBef>
              <a:spcAft>
                <a:spcPts val="0"/>
              </a:spcAft>
              <a:defRPr/>
            </a:pPr>
            <a:endParaRPr lang="en-US" sz="1400" dirty="0">
              <a:latin typeface="Arial Unicode MS" pitchFamily="34" charset="-128"/>
              <a:cs typeface="+mn-cs"/>
            </a:endParaRPr>
          </a:p>
          <a:p>
            <a:pPr fontAlgn="auto">
              <a:lnSpc>
                <a:spcPct val="90000"/>
              </a:lnSpc>
              <a:spcBef>
                <a:spcPts val="0"/>
              </a:spcBef>
              <a:spcAft>
                <a:spcPts val="0"/>
              </a:spcAft>
              <a:defRPr/>
            </a:pPr>
            <a:r>
              <a:rPr lang="en-US" sz="1400" dirty="0">
                <a:latin typeface="Arial Unicode MS" pitchFamily="34" charset="-128"/>
                <a:cs typeface="+mn-cs"/>
              </a:rPr>
              <a:t>0 Jamaica </a:t>
            </a:r>
          </a:p>
          <a:p>
            <a:pPr fontAlgn="auto">
              <a:lnSpc>
                <a:spcPct val="90000"/>
              </a:lnSpc>
              <a:spcBef>
                <a:spcPts val="0"/>
              </a:spcBef>
              <a:spcAft>
                <a:spcPts val="0"/>
              </a:spcAft>
              <a:defRPr/>
            </a:pPr>
            <a:r>
              <a:rPr lang="en-US" sz="1400" dirty="0">
                <a:latin typeface="Arial Unicode MS" pitchFamily="34" charset="-128"/>
                <a:cs typeface="+mn-cs"/>
              </a:rPr>
              <a:t>0 Fiji </a:t>
            </a:r>
          </a:p>
          <a:p>
            <a:pPr fontAlgn="auto">
              <a:lnSpc>
                <a:spcPct val="90000"/>
              </a:lnSpc>
              <a:spcBef>
                <a:spcPts val="0"/>
              </a:spcBef>
              <a:spcAft>
                <a:spcPts val="0"/>
              </a:spcAft>
              <a:defRPr/>
            </a:pPr>
            <a:r>
              <a:rPr lang="en-US" sz="1400" dirty="0">
                <a:latin typeface="Arial Unicode MS" pitchFamily="34" charset="-128"/>
                <a:cs typeface="+mn-cs"/>
              </a:rPr>
              <a:t>1 Fiji </a:t>
            </a:r>
          </a:p>
          <a:p>
            <a:pPr fontAlgn="auto">
              <a:lnSpc>
                <a:spcPct val="90000"/>
              </a:lnSpc>
              <a:spcBef>
                <a:spcPts val="0"/>
              </a:spcBef>
              <a:spcAft>
                <a:spcPts val="0"/>
              </a:spcAft>
              <a:defRPr/>
            </a:pPr>
            <a:r>
              <a:rPr lang="en-US" sz="1400" dirty="0">
                <a:latin typeface="Arial Unicode MS" pitchFamily="34" charset="-128"/>
                <a:cs typeface="+mn-cs"/>
              </a:rPr>
              <a:t>1 Jamaica </a:t>
            </a:r>
          </a:p>
          <a:p>
            <a:pPr fontAlgn="auto">
              <a:lnSpc>
                <a:spcPct val="90000"/>
              </a:lnSpc>
              <a:spcBef>
                <a:spcPts val="0"/>
              </a:spcBef>
              <a:spcAft>
                <a:spcPts val="0"/>
              </a:spcAft>
              <a:defRPr/>
            </a:pPr>
            <a:r>
              <a:rPr lang="en-US" sz="1400" dirty="0">
                <a:latin typeface="Arial Unicode MS" pitchFamily="34" charset="-128"/>
                <a:cs typeface="+mn-cs"/>
              </a:rPr>
              <a:t>2 Jamaica </a:t>
            </a:r>
          </a:p>
          <a:p>
            <a:pPr fontAlgn="auto">
              <a:lnSpc>
                <a:spcPct val="90000"/>
              </a:lnSpc>
              <a:spcBef>
                <a:spcPts val="0"/>
              </a:spcBef>
              <a:spcAft>
                <a:spcPts val="0"/>
              </a:spcAft>
              <a:defRPr/>
            </a:pPr>
            <a:r>
              <a:rPr lang="en-US" sz="1400" dirty="0">
                <a:latin typeface="Arial Unicode MS" pitchFamily="34" charset="-128"/>
                <a:cs typeface="+mn-cs"/>
              </a:rPr>
              <a:t>2 Fiji </a:t>
            </a:r>
          </a:p>
          <a:p>
            <a:pPr fontAlgn="auto">
              <a:lnSpc>
                <a:spcPct val="90000"/>
              </a:lnSpc>
              <a:spcBef>
                <a:spcPts val="0"/>
              </a:spcBef>
              <a:spcAft>
                <a:spcPts val="0"/>
              </a:spcAft>
              <a:defRPr/>
            </a:pPr>
            <a:r>
              <a:rPr lang="en-US" sz="1400" dirty="0">
                <a:latin typeface="Arial Unicode MS" pitchFamily="34" charset="-128"/>
                <a:cs typeface="+mn-cs"/>
              </a:rPr>
              <a:t>3 Fiji </a:t>
            </a:r>
          </a:p>
          <a:p>
            <a:pPr fontAlgn="auto">
              <a:lnSpc>
                <a:spcPct val="90000"/>
              </a:lnSpc>
              <a:spcBef>
                <a:spcPts val="0"/>
              </a:spcBef>
              <a:spcAft>
                <a:spcPts val="0"/>
              </a:spcAft>
              <a:defRPr/>
            </a:pPr>
            <a:r>
              <a:rPr lang="en-US" sz="1400" dirty="0">
                <a:latin typeface="Arial"/>
                <a:cs typeface="+mn-cs"/>
              </a:rPr>
              <a:t>…</a:t>
            </a:r>
            <a:endParaRPr lang="en-US" sz="1400" dirty="0">
              <a:latin typeface="Arial Unicode MS" pitchFamily="34" charset="-128"/>
              <a:cs typeface="+mn-cs"/>
            </a:endParaRPr>
          </a:p>
          <a:p>
            <a:pPr fontAlgn="auto">
              <a:lnSpc>
                <a:spcPct val="90000"/>
              </a:lnSpc>
              <a:spcBef>
                <a:spcPts val="0"/>
              </a:spcBef>
              <a:spcAft>
                <a:spcPts val="0"/>
              </a:spcAft>
              <a:defRPr/>
            </a:pPr>
            <a:r>
              <a:rPr lang="en-US" sz="1400" dirty="0">
                <a:latin typeface="Arial Unicode MS" pitchFamily="34" charset="-128"/>
                <a:cs typeface="+mn-cs"/>
              </a:rPr>
              <a:t>6 Jamaica </a:t>
            </a:r>
          </a:p>
          <a:p>
            <a:pPr fontAlgn="auto">
              <a:lnSpc>
                <a:spcPct val="90000"/>
              </a:lnSpc>
              <a:spcBef>
                <a:spcPts val="0"/>
              </a:spcBef>
              <a:spcAft>
                <a:spcPts val="0"/>
              </a:spcAft>
              <a:defRPr/>
            </a:pPr>
            <a:r>
              <a:rPr lang="en-US" sz="1400" dirty="0">
                <a:latin typeface="Arial Unicode MS" pitchFamily="34" charset="-128"/>
                <a:cs typeface="+mn-cs"/>
              </a:rPr>
              <a:t>7 Jamaica </a:t>
            </a:r>
          </a:p>
          <a:p>
            <a:pPr fontAlgn="auto">
              <a:lnSpc>
                <a:spcPct val="90000"/>
              </a:lnSpc>
              <a:spcBef>
                <a:spcPts val="0"/>
              </a:spcBef>
              <a:spcAft>
                <a:spcPts val="0"/>
              </a:spcAft>
              <a:defRPr/>
            </a:pPr>
            <a:r>
              <a:rPr lang="en-US" sz="1400" dirty="0">
                <a:latin typeface="Arial Unicode MS" pitchFamily="34" charset="-128"/>
                <a:cs typeface="+mn-cs"/>
              </a:rPr>
              <a:t>7 Fiji </a:t>
            </a:r>
          </a:p>
          <a:p>
            <a:pPr fontAlgn="auto">
              <a:lnSpc>
                <a:spcPct val="90000"/>
              </a:lnSpc>
              <a:spcBef>
                <a:spcPts val="0"/>
              </a:spcBef>
              <a:spcAft>
                <a:spcPts val="0"/>
              </a:spcAft>
              <a:defRPr/>
            </a:pPr>
            <a:r>
              <a:rPr lang="en-US" sz="1400" dirty="0">
                <a:latin typeface="Arial Unicode MS" pitchFamily="34" charset="-128"/>
                <a:cs typeface="+mn-cs"/>
              </a:rPr>
              <a:t>8 Fiji </a:t>
            </a:r>
          </a:p>
          <a:p>
            <a:pPr fontAlgn="auto">
              <a:lnSpc>
                <a:spcPct val="90000"/>
              </a:lnSpc>
              <a:spcBef>
                <a:spcPts val="0"/>
              </a:spcBef>
              <a:spcAft>
                <a:spcPts val="0"/>
              </a:spcAft>
              <a:defRPr/>
            </a:pPr>
            <a:r>
              <a:rPr lang="en-US" sz="1400" dirty="0">
                <a:latin typeface="Arial Unicode MS" pitchFamily="34" charset="-128"/>
                <a:cs typeface="+mn-cs"/>
              </a:rPr>
              <a:t>9 Fiji </a:t>
            </a:r>
          </a:p>
          <a:p>
            <a:pPr fontAlgn="auto">
              <a:lnSpc>
                <a:spcPct val="90000"/>
              </a:lnSpc>
              <a:spcBef>
                <a:spcPts val="0"/>
              </a:spcBef>
              <a:spcAft>
                <a:spcPts val="0"/>
              </a:spcAft>
              <a:defRPr/>
            </a:pPr>
            <a:r>
              <a:rPr lang="en-US" sz="1400" dirty="0">
                <a:latin typeface="Arial Unicode MS" pitchFamily="34" charset="-128"/>
                <a:cs typeface="+mn-cs"/>
              </a:rPr>
              <a:t>8 Jamaica </a:t>
            </a:r>
          </a:p>
          <a:p>
            <a:pPr fontAlgn="auto">
              <a:lnSpc>
                <a:spcPct val="90000"/>
              </a:lnSpc>
              <a:spcBef>
                <a:spcPts val="0"/>
              </a:spcBef>
              <a:spcAft>
                <a:spcPts val="0"/>
              </a:spcAft>
              <a:defRPr/>
            </a:pPr>
            <a:r>
              <a:rPr lang="en-US" sz="1400" dirty="0">
                <a:latin typeface="Arial Unicode MS" pitchFamily="34" charset="-128"/>
                <a:cs typeface="+mn-cs"/>
              </a:rPr>
              <a:t>DONE! Fiji </a:t>
            </a:r>
          </a:p>
          <a:p>
            <a:pPr fontAlgn="auto">
              <a:lnSpc>
                <a:spcPct val="90000"/>
              </a:lnSpc>
              <a:spcBef>
                <a:spcPts val="0"/>
              </a:spcBef>
              <a:spcAft>
                <a:spcPts val="0"/>
              </a:spcAft>
              <a:defRPr/>
            </a:pPr>
            <a:r>
              <a:rPr lang="en-US" sz="1400" dirty="0">
                <a:latin typeface="Arial Unicode MS" pitchFamily="34" charset="-128"/>
                <a:cs typeface="+mn-cs"/>
              </a:rPr>
              <a:t>9 Jamaica</a:t>
            </a:r>
          </a:p>
          <a:p>
            <a:pPr fontAlgn="auto">
              <a:lnSpc>
                <a:spcPct val="90000"/>
              </a:lnSpc>
              <a:spcBef>
                <a:spcPts val="0"/>
              </a:spcBef>
              <a:spcAft>
                <a:spcPts val="0"/>
              </a:spcAft>
              <a:defRPr/>
            </a:pPr>
            <a:r>
              <a:rPr lang="en-US" sz="1400" dirty="0">
                <a:latin typeface="Arial Unicode MS" pitchFamily="34" charset="-128"/>
                <a:cs typeface="+mn-cs"/>
              </a:rPr>
              <a:t>DONE! Jamaica </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p:txBody>
      </p:sp>
      <p:cxnSp>
        <p:nvCxnSpPr>
          <p:cNvPr id="4" name="Straight Connector 3"/>
          <p:cNvCxnSpPr/>
          <p:nvPr/>
        </p:nvCxnSpPr>
        <p:spPr>
          <a:xfrm>
            <a:off x="533400" y="4438103"/>
            <a:ext cx="6019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3400" y="4563049"/>
            <a:ext cx="6019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6256381"/>
            <a:ext cx="6019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6416" y="1484784"/>
            <a:ext cx="6019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he-IL"/>
              <a:t>Implementing Runnable </a:t>
            </a:r>
          </a:p>
        </p:txBody>
      </p:sp>
      <p:sp>
        <p:nvSpPr>
          <p:cNvPr id="3" name="Content Placeholder 2"/>
          <p:cNvSpPr>
            <a:spLocks noGrp="1"/>
          </p:cNvSpPr>
          <p:nvPr>
            <p:ph idx="1"/>
          </p:nvPr>
        </p:nvSpPr>
        <p:spPr/>
        <p:txBody>
          <a:bodyPr/>
          <a:lstStyle/>
          <a:p>
            <a:endParaRPr lang="he-IL"/>
          </a:p>
        </p:txBody>
      </p:sp>
      <p:sp>
        <p:nvSpPr>
          <p:cNvPr id="5" name="AutoShape 8"/>
          <p:cNvSpPr>
            <a:spLocks noChangeArrowheads="1"/>
          </p:cNvSpPr>
          <p:nvPr/>
        </p:nvSpPr>
        <p:spPr bwMode="auto">
          <a:xfrm>
            <a:off x="457200" y="1484784"/>
            <a:ext cx="6172200" cy="243677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a:t>
            </a:r>
            <a:r>
              <a:rPr lang="en-US" sz="1400" dirty="0" err="1">
                <a:latin typeface="Calibri" pitchFamily="34" charset="0"/>
                <a:cs typeface="+mn-cs"/>
              </a:rPr>
              <a:t>SimpleRunnable</a:t>
            </a:r>
            <a:r>
              <a:rPr lang="en-US" sz="1400" dirty="0">
                <a:latin typeface="Calibri" pitchFamily="34" charset="0"/>
                <a:cs typeface="+mn-cs"/>
              </a:rPr>
              <a:t> </a:t>
            </a:r>
            <a:r>
              <a:rPr lang="en-US" sz="1400" b="1" dirty="0">
                <a:latin typeface="Calibri" pitchFamily="34" charset="0"/>
                <a:cs typeface="+mn-cs"/>
              </a:rPr>
              <a:t>implements </a:t>
            </a:r>
            <a:r>
              <a:rPr lang="en-US" sz="1400" b="1" dirty="0" err="1">
                <a:latin typeface="Calibri" pitchFamily="34" charset="0"/>
                <a:cs typeface="+mn-cs"/>
              </a:rPr>
              <a:t>Runnable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void run()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for (</a:t>
            </a:r>
            <a:r>
              <a:rPr lang="en-US" sz="1400" dirty="0" err="1">
                <a:latin typeface="Calibri" pitchFamily="34" charset="0"/>
                <a:cs typeface="+mn-cs"/>
              </a:rPr>
              <a:t>int</a:t>
            </a:r>
            <a:r>
              <a:rPr lang="en-US" sz="1400" dirty="0">
                <a:latin typeface="Calibri" pitchFamily="34" charset="0"/>
                <a:cs typeface="+mn-cs"/>
              </a:rPr>
              <a:t> </a:t>
            </a:r>
            <a:r>
              <a:rPr lang="en-US" sz="1400" dirty="0" err="1">
                <a:latin typeface="Calibri" pitchFamily="34" charset="0"/>
                <a:cs typeface="+mn-cs"/>
              </a:rPr>
              <a:t>i</a:t>
            </a:r>
            <a:r>
              <a:rPr lang="en-US" sz="1400" dirty="0">
                <a:latin typeface="Calibri" pitchFamily="34" charset="0"/>
                <a:cs typeface="+mn-cs"/>
              </a:rPr>
              <a:t> = 0; </a:t>
            </a:r>
            <a:r>
              <a:rPr lang="en-US" sz="1400" dirty="0" err="1">
                <a:latin typeface="Calibri" pitchFamily="34" charset="0"/>
                <a:cs typeface="+mn-cs"/>
              </a:rPr>
              <a:t>i</a:t>
            </a:r>
            <a:r>
              <a:rPr lang="en-US" sz="1400" dirty="0">
                <a:latin typeface="Calibri" pitchFamily="34" charset="0"/>
                <a:cs typeface="+mn-cs"/>
              </a:rPr>
              <a:t> &lt; 10; </a:t>
            </a:r>
            <a:r>
              <a:rPr lang="en-US" sz="1400" dirty="0" err="1">
                <a:latin typeface="Calibri" pitchFamily="34" charset="0"/>
                <a:cs typeface="+mn-cs"/>
              </a:rPr>
              <a:t>i</a:t>
            </a: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(i + " " + </a:t>
            </a:r>
            <a:r>
              <a:rPr lang="en-US" sz="1400" dirty="0" err="1">
                <a:latin typeface="Calibri" pitchFamily="34" charset="0"/>
                <a:cs typeface="+mn-cs"/>
              </a:rPr>
              <a:t>Thread.currentThread</a:t>
            </a:r>
            <a:r>
              <a:rPr lang="en-US" sz="1400" dirty="0">
                <a:latin typeface="Calibri" pitchFamily="34" charset="0"/>
                <a:cs typeface="+mn-cs"/>
              </a:rPr>
              <a:t>().</a:t>
            </a:r>
            <a:r>
              <a:rPr lang="en-US" sz="1400" dirty="0" err="1">
                <a:latin typeface="Calibri" pitchFamily="34" charset="0"/>
                <a:cs typeface="+mn-cs"/>
              </a:rPr>
              <a:t>getName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try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Thread.sleep</a:t>
            </a:r>
            <a:r>
              <a:rPr lang="en-US" sz="1400" dirty="0">
                <a:latin typeface="Calibri" pitchFamily="34" charset="0"/>
                <a:cs typeface="+mn-cs"/>
              </a:rPr>
              <a:t>((long)(</a:t>
            </a:r>
            <a:r>
              <a:rPr lang="en-US" sz="1400" dirty="0" err="1">
                <a:latin typeface="Calibri" pitchFamily="34" charset="0"/>
                <a:cs typeface="+mn-cs"/>
              </a:rPr>
              <a:t>Math.random</a:t>
            </a:r>
            <a:r>
              <a:rPr lang="en-US" sz="1400" dirty="0">
                <a:latin typeface="Calibri" pitchFamily="34" charset="0"/>
                <a:cs typeface="+mn-cs"/>
              </a:rPr>
              <a:t>() * 1000));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catch (</a:t>
            </a:r>
            <a:r>
              <a:rPr lang="en-US" sz="1400" dirty="0" err="1">
                <a:latin typeface="Calibri" pitchFamily="34" charset="0"/>
                <a:cs typeface="+mn-cs"/>
              </a:rPr>
              <a:t>InterruptedException</a:t>
            </a:r>
            <a:r>
              <a:rPr lang="en-US" sz="1400" dirty="0">
                <a:latin typeface="Calibri" pitchFamily="34" charset="0"/>
                <a:cs typeface="+mn-cs"/>
              </a:rPr>
              <a:t> e)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("DONE! " + </a:t>
            </a:r>
            <a:r>
              <a:rPr lang="en-US" sz="1400" dirty="0" err="1">
                <a:latin typeface="Calibri" pitchFamily="34" charset="0"/>
                <a:cs typeface="+mn-cs"/>
              </a:rPr>
              <a:t>Thread.currentThread</a:t>
            </a:r>
            <a:r>
              <a:rPr lang="en-US" sz="1400" dirty="0">
                <a:latin typeface="Calibri" pitchFamily="34" charset="0"/>
                <a:cs typeface="+mn-cs"/>
              </a:rPr>
              <a:t>(). </a:t>
            </a:r>
            <a:r>
              <a:rPr lang="en-US" sz="1400" dirty="0" err="1">
                <a:latin typeface="Calibri" pitchFamily="34" charset="0"/>
                <a:cs typeface="+mn-cs"/>
              </a:rPr>
              <a:t>getName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p:txBody>
      </p:sp>
      <p:sp>
        <p:nvSpPr>
          <p:cNvPr id="6" name="AutoShape 8"/>
          <p:cNvSpPr>
            <a:spLocks noChangeArrowheads="1"/>
          </p:cNvSpPr>
          <p:nvPr/>
        </p:nvSpPr>
        <p:spPr bwMode="auto">
          <a:xfrm>
            <a:off x="457200" y="3989288"/>
            <a:ext cx="6172200" cy="239204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Main method:</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spcBef>
                <a:spcPts val="0"/>
              </a:spcBef>
              <a:spcAft>
                <a:spcPts val="0"/>
              </a:spcAft>
              <a:defRPr/>
            </a:pPr>
            <a:r>
              <a:rPr lang="en-US" sz="1400" dirty="0">
                <a:latin typeface="+mn-lt"/>
                <a:cs typeface="+mn-cs"/>
              </a:rPr>
              <a:t>public class </a:t>
            </a:r>
            <a:r>
              <a:rPr lang="en-US" sz="1400" dirty="0" err="1">
                <a:latin typeface="+mn-lt"/>
                <a:cs typeface="+mn-cs"/>
              </a:rPr>
              <a:t>TwoThreadsTest</a:t>
            </a:r>
            <a:r>
              <a:rPr lang="en-US" sz="1400" dirty="0">
                <a:latin typeface="+mn-lt"/>
                <a:cs typeface="+mn-cs"/>
              </a:rPr>
              <a:t> { </a:t>
            </a:r>
          </a:p>
          <a:p>
            <a:pPr fontAlgn="auto">
              <a:spcBef>
                <a:spcPts val="0"/>
              </a:spcBef>
              <a:spcAft>
                <a:spcPts val="0"/>
              </a:spcAft>
              <a:defRPr/>
            </a:pPr>
            <a:r>
              <a:rPr lang="en-US" sz="1400" dirty="0">
                <a:latin typeface="+mn-lt"/>
                <a:cs typeface="+mn-cs"/>
              </a:rPr>
              <a:t>	public static void main (String[] </a:t>
            </a:r>
            <a:r>
              <a:rPr lang="en-US" sz="1400" dirty="0" err="1">
                <a:latin typeface="+mn-lt"/>
                <a:cs typeface="+mn-cs"/>
              </a:rPr>
              <a:t>args</a:t>
            </a:r>
            <a:r>
              <a:rPr lang="en-US" sz="1400" dirty="0">
                <a:latin typeface="+mn-lt"/>
                <a:cs typeface="+mn-cs"/>
              </a:rPr>
              <a:t>) { </a:t>
            </a:r>
          </a:p>
          <a:p>
            <a:pPr fontAlgn="auto">
              <a:spcBef>
                <a:spcPts val="0"/>
              </a:spcBef>
              <a:spcAft>
                <a:spcPts val="0"/>
              </a:spcAft>
              <a:defRPr/>
            </a:pPr>
            <a:r>
              <a:rPr lang="en-US" sz="1400" dirty="0">
                <a:latin typeface="+mn-lt"/>
                <a:cs typeface="+mn-cs"/>
              </a:rPr>
              <a:t>		</a:t>
            </a:r>
            <a:r>
              <a:rPr lang="en-US" sz="1400" b="1" dirty="0">
                <a:latin typeface="Calibri" pitchFamily="34" charset="0"/>
                <a:cs typeface="+mn-cs"/>
              </a:rPr>
              <a:t> </a:t>
            </a:r>
            <a:r>
              <a:rPr lang="en-US" sz="1400" b="1" dirty="0" err="1">
                <a:latin typeface="Calibri" pitchFamily="34" charset="0"/>
                <a:cs typeface="+mn-cs"/>
              </a:rPr>
              <a:t>SimpleRunnable</a:t>
            </a:r>
            <a:r>
              <a:rPr lang="en-US" sz="1400" b="1" dirty="0">
                <a:latin typeface="Calibri" pitchFamily="34" charset="0"/>
                <a:cs typeface="+mn-cs"/>
              </a:rPr>
              <a:t>  runner=new </a:t>
            </a:r>
            <a:r>
              <a:rPr lang="en-US" sz="1400" b="1" dirty="0" err="1">
                <a:latin typeface="Calibri" pitchFamily="34" charset="0"/>
                <a:cs typeface="+mn-cs"/>
              </a:rPr>
              <a:t>SimpleRunnable</a:t>
            </a:r>
            <a:r>
              <a:rPr lang="en-US" sz="1400" b="1" dirty="0">
                <a:latin typeface="Calibri" pitchFamily="34" charset="0"/>
                <a:cs typeface="+mn-cs"/>
              </a:rPr>
              <a:t> ();</a:t>
            </a:r>
            <a:endParaRPr lang="en-US" sz="1400" b="1" dirty="0">
              <a:latin typeface="+mn-lt"/>
              <a:cs typeface="+mn-cs"/>
            </a:endParaRPr>
          </a:p>
          <a:p>
            <a:pPr fontAlgn="auto">
              <a:spcBef>
                <a:spcPts val="0"/>
              </a:spcBef>
              <a:spcAft>
                <a:spcPts val="0"/>
              </a:spcAft>
              <a:defRPr/>
            </a:pPr>
            <a:r>
              <a:rPr lang="en-US" sz="1400" b="1" dirty="0">
                <a:latin typeface="+mn-lt"/>
                <a:cs typeface="+mn-cs"/>
              </a:rPr>
              <a:t>		Thread t1=new Thread(</a:t>
            </a:r>
            <a:r>
              <a:rPr lang="en-US" sz="1400" b="1" dirty="0" err="1">
                <a:latin typeface="+mn-lt"/>
                <a:cs typeface="+mn-cs"/>
              </a:rPr>
              <a:t>runner,”Jamaica</a:t>
            </a:r>
            <a:r>
              <a:rPr lang="en-US" sz="1400" b="1" dirty="0">
                <a:latin typeface="+mn-lt"/>
                <a:cs typeface="+mn-cs"/>
              </a:rPr>
              <a:t>”);</a:t>
            </a:r>
          </a:p>
          <a:p>
            <a:pPr fontAlgn="auto">
              <a:spcBef>
                <a:spcPts val="0"/>
              </a:spcBef>
              <a:spcAft>
                <a:spcPts val="0"/>
              </a:spcAft>
              <a:defRPr/>
            </a:pPr>
            <a:r>
              <a:rPr lang="en-US" sz="1400" b="1" dirty="0">
                <a:latin typeface="+mn-lt"/>
                <a:cs typeface="+mn-cs"/>
              </a:rPr>
              <a:t>		Thread t2=new Thread(</a:t>
            </a:r>
            <a:r>
              <a:rPr lang="en-US" sz="1400" b="1" dirty="0" err="1">
                <a:latin typeface="+mn-lt"/>
                <a:cs typeface="+mn-cs"/>
              </a:rPr>
              <a:t>runner,”Fiji</a:t>
            </a:r>
            <a:r>
              <a:rPr lang="en-US" sz="1400" b="1" dirty="0">
                <a:latin typeface="+mn-lt"/>
                <a:cs typeface="+mn-cs"/>
              </a:rPr>
              <a:t>”);</a:t>
            </a:r>
          </a:p>
          <a:p>
            <a:pPr fontAlgn="auto">
              <a:spcBef>
                <a:spcPts val="0"/>
              </a:spcBef>
              <a:spcAft>
                <a:spcPts val="0"/>
              </a:spcAft>
              <a:defRPr/>
            </a:pPr>
            <a:r>
              <a:rPr lang="en-US" sz="1400" dirty="0">
                <a:latin typeface="+mn-lt"/>
                <a:cs typeface="+mn-cs"/>
              </a:rPr>
              <a:t>		</a:t>
            </a:r>
            <a:r>
              <a:rPr lang="en-US" sz="1400" b="1" dirty="0">
                <a:latin typeface="+mn-lt"/>
                <a:cs typeface="+mn-cs"/>
              </a:rPr>
              <a:t>t1.start(); </a:t>
            </a:r>
          </a:p>
          <a:p>
            <a:pPr fontAlgn="auto">
              <a:spcBef>
                <a:spcPts val="0"/>
              </a:spcBef>
              <a:spcAft>
                <a:spcPts val="0"/>
              </a:spcAft>
              <a:defRPr/>
            </a:pPr>
            <a:r>
              <a:rPr lang="en-US" sz="1400" b="1" dirty="0">
                <a:latin typeface="+mn-lt"/>
                <a:cs typeface="+mn-cs"/>
              </a:rPr>
              <a:t>		t2.start();</a:t>
            </a:r>
            <a:r>
              <a:rPr lang="en-US" sz="1400" dirty="0">
                <a:latin typeface="+mn-lt"/>
                <a:cs typeface="+mn-cs"/>
              </a:rPr>
              <a:t> </a:t>
            </a:r>
          </a:p>
          <a:p>
            <a:pPr fontAlgn="auto">
              <a:spcBef>
                <a:spcPts val="0"/>
              </a:spcBef>
              <a:spcAft>
                <a:spcPts val="0"/>
              </a:spcAft>
              <a:defRPr/>
            </a:pPr>
            <a:r>
              <a:rPr lang="en-US" sz="1400" dirty="0">
                <a:latin typeface="+mn-lt"/>
                <a:cs typeface="+mn-cs"/>
              </a:rPr>
              <a:t>	} </a:t>
            </a:r>
          </a:p>
          <a:p>
            <a:pPr fontAlgn="auto">
              <a:spcBef>
                <a:spcPts val="0"/>
              </a:spcBef>
              <a:spcAft>
                <a:spcPts val="0"/>
              </a:spcAft>
              <a:defRPr/>
            </a:pPr>
            <a:r>
              <a:rPr lang="en-US" sz="1400" dirty="0">
                <a:latin typeface="+mn-lt"/>
                <a:cs typeface="+mn-cs"/>
              </a:rPr>
              <a:t>}</a:t>
            </a:r>
            <a:endParaRPr lang="en-US" sz="1400" dirty="0">
              <a:latin typeface="Calibri" pitchFamily="34" charset="0"/>
              <a:cs typeface="+mn-cs"/>
            </a:endParaRPr>
          </a:p>
        </p:txBody>
      </p:sp>
      <p:sp>
        <p:nvSpPr>
          <p:cNvPr id="7" name="AutoShape 8"/>
          <p:cNvSpPr>
            <a:spLocks noChangeArrowheads="1"/>
          </p:cNvSpPr>
          <p:nvPr/>
        </p:nvSpPr>
        <p:spPr bwMode="auto">
          <a:xfrm>
            <a:off x="6705600" y="1484785"/>
            <a:ext cx="2133600" cy="489654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fontAlgn="auto">
              <a:lnSpc>
                <a:spcPct val="90000"/>
              </a:lnSpc>
              <a:spcBef>
                <a:spcPts val="0"/>
              </a:spcBef>
              <a:spcAft>
                <a:spcPts val="0"/>
              </a:spcAft>
              <a:defRPr/>
            </a:pPr>
            <a:r>
              <a:rPr lang="en-US" sz="1400" dirty="0">
                <a:latin typeface="Arial Unicode MS" pitchFamily="34" charset="-128"/>
                <a:cs typeface="+mn-cs"/>
              </a:rPr>
              <a:t>Output:</a:t>
            </a:r>
          </a:p>
          <a:p>
            <a:pPr fontAlgn="auto">
              <a:lnSpc>
                <a:spcPct val="90000"/>
              </a:lnSpc>
              <a:spcBef>
                <a:spcPts val="0"/>
              </a:spcBef>
              <a:spcAft>
                <a:spcPts val="0"/>
              </a:spcAft>
              <a:defRPr/>
            </a:pPr>
            <a:endParaRPr lang="en-US" sz="1400" dirty="0">
              <a:latin typeface="Arial Unicode MS" pitchFamily="34" charset="-128"/>
              <a:cs typeface="+mn-cs"/>
            </a:endParaRPr>
          </a:p>
          <a:p>
            <a:pPr fontAlgn="auto">
              <a:lnSpc>
                <a:spcPct val="90000"/>
              </a:lnSpc>
              <a:spcBef>
                <a:spcPts val="0"/>
              </a:spcBef>
              <a:spcAft>
                <a:spcPts val="0"/>
              </a:spcAft>
              <a:defRPr/>
            </a:pPr>
            <a:endParaRPr lang="en-US" sz="1400" dirty="0">
              <a:latin typeface="Arial Unicode MS" pitchFamily="34" charset="-128"/>
              <a:cs typeface="+mn-cs"/>
            </a:endParaRPr>
          </a:p>
          <a:p>
            <a:pPr fontAlgn="auto">
              <a:lnSpc>
                <a:spcPct val="90000"/>
              </a:lnSpc>
              <a:spcBef>
                <a:spcPts val="0"/>
              </a:spcBef>
              <a:spcAft>
                <a:spcPts val="0"/>
              </a:spcAft>
              <a:defRPr/>
            </a:pPr>
            <a:endParaRPr lang="en-US" sz="1400" dirty="0">
              <a:latin typeface="Arial Unicode MS" pitchFamily="34" charset="-128"/>
              <a:cs typeface="+mn-cs"/>
            </a:endParaRPr>
          </a:p>
          <a:p>
            <a:pPr fontAlgn="auto">
              <a:lnSpc>
                <a:spcPct val="90000"/>
              </a:lnSpc>
              <a:spcBef>
                <a:spcPts val="0"/>
              </a:spcBef>
              <a:spcAft>
                <a:spcPts val="0"/>
              </a:spcAft>
              <a:defRPr/>
            </a:pPr>
            <a:r>
              <a:rPr lang="en-US" sz="1400" dirty="0">
                <a:latin typeface="Arial Unicode MS" pitchFamily="34" charset="-128"/>
                <a:cs typeface="+mn-cs"/>
              </a:rPr>
              <a:t>0 Jamaica </a:t>
            </a:r>
          </a:p>
          <a:p>
            <a:pPr fontAlgn="auto">
              <a:lnSpc>
                <a:spcPct val="90000"/>
              </a:lnSpc>
              <a:spcBef>
                <a:spcPts val="0"/>
              </a:spcBef>
              <a:spcAft>
                <a:spcPts val="0"/>
              </a:spcAft>
              <a:defRPr/>
            </a:pPr>
            <a:r>
              <a:rPr lang="en-US" sz="1400" dirty="0">
                <a:latin typeface="Arial Unicode MS" pitchFamily="34" charset="-128"/>
                <a:cs typeface="+mn-cs"/>
              </a:rPr>
              <a:t>0 Fiji </a:t>
            </a:r>
          </a:p>
          <a:p>
            <a:pPr fontAlgn="auto">
              <a:lnSpc>
                <a:spcPct val="90000"/>
              </a:lnSpc>
              <a:spcBef>
                <a:spcPts val="0"/>
              </a:spcBef>
              <a:spcAft>
                <a:spcPts val="0"/>
              </a:spcAft>
              <a:defRPr/>
            </a:pPr>
            <a:r>
              <a:rPr lang="en-US" sz="1400" dirty="0">
                <a:latin typeface="Arial Unicode MS" pitchFamily="34" charset="-128"/>
                <a:cs typeface="+mn-cs"/>
              </a:rPr>
              <a:t>1 Fiji </a:t>
            </a:r>
          </a:p>
          <a:p>
            <a:pPr fontAlgn="auto">
              <a:lnSpc>
                <a:spcPct val="90000"/>
              </a:lnSpc>
              <a:spcBef>
                <a:spcPts val="0"/>
              </a:spcBef>
              <a:spcAft>
                <a:spcPts val="0"/>
              </a:spcAft>
              <a:defRPr/>
            </a:pPr>
            <a:r>
              <a:rPr lang="en-US" sz="1400" dirty="0">
                <a:latin typeface="Arial Unicode MS" pitchFamily="34" charset="-128"/>
                <a:cs typeface="+mn-cs"/>
              </a:rPr>
              <a:t>1 Jamaica </a:t>
            </a:r>
          </a:p>
          <a:p>
            <a:pPr fontAlgn="auto">
              <a:lnSpc>
                <a:spcPct val="90000"/>
              </a:lnSpc>
              <a:spcBef>
                <a:spcPts val="0"/>
              </a:spcBef>
              <a:spcAft>
                <a:spcPts val="0"/>
              </a:spcAft>
              <a:defRPr/>
            </a:pPr>
            <a:r>
              <a:rPr lang="en-US" sz="1400" dirty="0">
                <a:latin typeface="Arial Unicode MS" pitchFamily="34" charset="-128"/>
                <a:cs typeface="+mn-cs"/>
              </a:rPr>
              <a:t>2 Jamaica </a:t>
            </a:r>
          </a:p>
          <a:p>
            <a:pPr fontAlgn="auto">
              <a:lnSpc>
                <a:spcPct val="90000"/>
              </a:lnSpc>
              <a:spcBef>
                <a:spcPts val="0"/>
              </a:spcBef>
              <a:spcAft>
                <a:spcPts val="0"/>
              </a:spcAft>
              <a:defRPr/>
            </a:pPr>
            <a:r>
              <a:rPr lang="en-US" sz="1400" dirty="0">
                <a:latin typeface="Arial Unicode MS" pitchFamily="34" charset="-128"/>
                <a:cs typeface="+mn-cs"/>
              </a:rPr>
              <a:t>2 Fiji </a:t>
            </a:r>
          </a:p>
          <a:p>
            <a:pPr fontAlgn="auto">
              <a:lnSpc>
                <a:spcPct val="90000"/>
              </a:lnSpc>
              <a:spcBef>
                <a:spcPts val="0"/>
              </a:spcBef>
              <a:spcAft>
                <a:spcPts val="0"/>
              </a:spcAft>
              <a:defRPr/>
            </a:pPr>
            <a:r>
              <a:rPr lang="en-US" sz="1400" dirty="0">
                <a:latin typeface="Arial Unicode MS" pitchFamily="34" charset="-128"/>
                <a:cs typeface="+mn-cs"/>
              </a:rPr>
              <a:t>3 Fiji </a:t>
            </a:r>
          </a:p>
          <a:p>
            <a:pPr fontAlgn="auto">
              <a:lnSpc>
                <a:spcPct val="90000"/>
              </a:lnSpc>
              <a:spcBef>
                <a:spcPts val="0"/>
              </a:spcBef>
              <a:spcAft>
                <a:spcPts val="0"/>
              </a:spcAft>
              <a:defRPr/>
            </a:pPr>
            <a:r>
              <a:rPr lang="en-US" sz="1400" dirty="0">
                <a:latin typeface="Arial"/>
                <a:cs typeface="+mn-cs"/>
              </a:rPr>
              <a:t>…</a:t>
            </a:r>
            <a:endParaRPr lang="en-US" sz="1400" dirty="0">
              <a:latin typeface="Arial Unicode MS" pitchFamily="34" charset="-128"/>
              <a:cs typeface="+mn-cs"/>
            </a:endParaRPr>
          </a:p>
          <a:p>
            <a:pPr fontAlgn="auto">
              <a:lnSpc>
                <a:spcPct val="90000"/>
              </a:lnSpc>
              <a:spcBef>
                <a:spcPts val="0"/>
              </a:spcBef>
              <a:spcAft>
                <a:spcPts val="0"/>
              </a:spcAft>
              <a:defRPr/>
            </a:pPr>
            <a:r>
              <a:rPr lang="en-US" sz="1400" dirty="0">
                <a:latin typeface="Arial Unicode MS" pitchFamily="34" charset="-128"/>
                <a:cs typeface="+mn-cs"/>
              </a:rPr>
              <a:t>6 Jamaica </a:t>
            </a:r>
          </a:p>
          <a:p>
            <a:pPr fontAlgn="auto">
              <a:lnSpc>
                <a:spcPct val="90000"/>
              </a:lnSpc>
              <a:spcBef>
                <a:spcPts val="0"/>
              </a:spcBef>
              <a:spcAft>
                <a:spcPts val="0"/>
              </a:spcAft>
              <a:defRPr/>
            </a:pPr>
            <a:r>
              <a:rPr lang="en-US" sz="1400" dirty="0">
                <a:latin typeface="Arial Unicode MS" pitchFamily="34" charset="-128"/>
                <a:cs typeface="+mn-cs"/>
              </a:rPr>
              <a:t>7 Jamaica </a:t>
            </a:r>
          </a:p>
          <a:p>
            <a:pPr fontAlgn="auto">
              <a:lnSpc>
                <a:spcPct val="90000"/>
              </a:lnSpc>
              <a:spcBef>
                <a:spcPts val="0"/>
              </a:spcBef>
              <a:spcAft>
                <a:spcPts val="0"/>
              </a:spcAft>
              <a:defRPr/>
            </a:pPr>
            <a:r>
              <a:rPr lang="en-US" sz="1400" dirty="0">
                <a:latin typeface="Arial Unicode MS" pitchFamily="34" charset="-128"/>
                <a:cs typeface="+mn-cs"/>
              </a:rPr>
              <a:t>7 Fiji </a:t>
            </a:r>
          </a:p>
          <a:p>
            <a:pPr fontAlgn="auto">
              <a:lnSpc>
                <a:spcPct val="90000"/>
              </a:lnSpc>
              <a:spcBef>
                <a:spcPts val="0"/>
              </a:spcBef>
              <a:spcAft>
                <a:spcPts val="0"/>
              </a:spcAft>
              <a:defRPr/>
            </a:pPr>
            <a:r>
              <a:rPr lang="en-US" sz="1400" dirty="0">
                <a:latin typeface="Arial Unicode MS" pitchFamily="34" charset="-128"/>
                <a:cs typeface="+mn-cs"/>
              </a:rPr>
              <a:t>8 Fiji </a:t>
            </a:r>
          </a:p>
          <a:p>
            <a:pPr fontAlgn="auto">
              <a:lnSpc>
                <a:spcPct val="90000"/>
              </a:lnSpc>
              <a:spcBef>
                <a:spcPts val="0"/>
              </a:spcBef>
              <a:spcAft>
                <a:spcPts val="0"/>
              </a:spcAft>
              <a:defRPr/>
            </a:pPr>
            <a:r>
              <a:rPr lang="en-US" sz="1400" dirty="0">
                <a:latin typeface="Arial Unicode MS" pitchFamily="34" charset="-128"/>
                <a:cs typeface="+mn-cs"/>
              </a:rPr>
              <a:t>9 Fiji </a:t>
            </a:r>
          </a:p>
          <a:p>
            <a:pPr fontAlgn="auto">
              <a:lnSpc>
                <a:spcPct val="90000"/>
              </a:lnSpc>
              <a:spcBef>
                <a:spcPts val="0"/>
              </a:spcBef>
              <a:spcAft>
                <a:spcPts val="0"/>
              </a:spcAft>
              <a:defRPr/>
            </a:pPr>
            <a:r>
              <a:rPr lang="en-US" sz="1400" dirty="0">
                <a:latin typeface="Arial Unicode MS" pitchFamily="34" charset="-128"/>
                <a:cs typeface="+mn-cs"/>
              </a:rPr>
              <a:t>8 Jamaica </a:t>
            </a:r>
          </a:p>
          <a:p>
            <a:pPr fontAlgn="auto">
              <a:lnSpc>
                <a:spcPct val="90000"/>
              </a:lnSpc>
              <a:spcBef>
                <a:spcPts val="0"/>
              </a:spcBef>
              <a:spcAft>
                <a:spcPts val="0"/>
              </a:spcAft>
              <a:defRPr/>
            </a:pPr>
            <a:r>
              <a:rPr lang="en-US" sz="1400" dirty="0">
                <a:latin typeface="Arial Unicode MS" pitchFamily="34" charset="-128"/>
                <a:cs typeface="+mn-cs"/>
              </a:rPr>
              <a:t>DONE! Fiji </a:t>
            </a:r>
          </a:p>
          <a:p>
            <a:pPr fontAlgn="auto">
              <a:lnSpc>
                <a:spcPct val="90000"/>
              </a:lnSpc>
              <a:spcBef>
                <a:spcPts val="0"/>
              </a:spcBef>
              <a:spcAft>
                <a:spcPts val="0"/>
              </a:spcAft>
              <a:defRPr/>
            </a:pPr>
            <a:r>
              <a:rPr lang="en-US" sz="1400" dirty="0">
                <a:latin typeface="Arial Unicode MS" pitchFamily="34" charset="-128"/>
                <a:cs typeface="+mn-cs"/>
              </a:rPr>
              <a:t>9 Jamaica</a:t>
            </a:r>
          </a:p>
          <a:p>
            <a:pPr fontAlgn="auto">
              <a:lnSpc>
                <a:spcPct val="90000"/>
              </a:lnSpc>
              <a:spcBef>
                <a:spcPts val="0"/>
              </a:spcBef>
              <a:spcAft>
                <a:spcPts val="0"/>
              </a:spcAft>
              <a:defRPr/>
            </a:pPr>
            <a:r>
              <a:rPr lang="en-US" sz="1400" dirty="0">
                <a:latin typeface="Arial Unicode MS" pitchFamily="34" charset="-128"/>
                <a:cs typeface="+mn-cs"/>
              </a:rPr>
              <a:t>DONE! Jamaica </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p:txBody>
      </p:sp>
      <p:cxnSp>
        <p:nvCxnSpPr>
          <p:cNvPr id="4" name="Straight Connector 3"/>
          <p:cNvCxnSpPr/>
          <p:nvPr/>
        </p:nvCxnSpPr>
        <p:spPr>
          <a:xfrm>
            <a:off x="457200" y="1484784"/>
            <a:ext cx="61722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3921555"/>
            <a:ext cx="61722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 y="3989288"/>
            <a:ext cx="61722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7200" y="6381328"/>
            <a:ext cx="61722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he-IL"/>
              <a:t>The Life Cycle of a Thread</a:t>
            </a:r>
          </a:p>
        </p:txBody>
      </p:sp>
      <p:sp>
        <p:nvSpPr>
          <p:cNvPr id="93186" name="Text Box 4"/>
          <p:cNvSpPr txBox="1">
            <a:spLocks noChangeArrowheads="1"/>
          </p:cNvSpPr>
          <p:nvPr/>
        </p:nvSpPr>
        <p:spPr bwMode="auto">
          <a:xfrm>
            <a:off x="517525" y="4130675"/>
            <a:ext cx="8245475" cy="1867749"/>
          </a:xfrm>
          <a:prstGeom prst="rect">
            <a:avLst/>
          </a:prstGeom>
          <a:noFill/>
          <a:ln w="9525">
            <a:noFill/>
            <a:miter lim="800000"/>
            <a:headEnd/>
            <a:tailEnd/>
          </a:ln>
        </p:spPr>
        <p:txBody>
          <a:bodyPr lIns="81844" tIns="40923" rIns="81844" bIns="40923">
            <a:spAutoFit/>
          </a:bodyPr>
          <a:lstStyle/>
          <a:p>
            <a:pPr>
              <a:spcBef>
                <a:spcPct val="20000"/>
              </a:spcBef>
              <a:defRPr/>
            </a:pPr>
            <a:r>
              <a:rPr lang="en-US" sz="2000" dirty="0">
                <a:latin typeface="Calibri Light" panose="020F0302020204030204" pitchFamily="34" charset="0"/>
              </a:rPr>
              <a:t>Basic states of the Thread:</a:t>
            </a:r>
          </a:p>
          <a:p>
            <a:pPr lvl="1">
              <a:spcBef>
                <a:spcPct val="20000"/>
              </a:spcBef>
              <a:buFontTx/>
              <a:buChar char="•"/>
              <a:defRPr/>
            </a:pPr>
            <a:r>
              <a:rPr lang="en-US" sz="2000" dirty="0">
                <a:latin typeface="Calibri Light" panose="020F0302020204030204" pitchFamily="34" charset="0"/>
              </a:rPr>
              <a:t> New Thread</a:t>
            </a:r>
          </a:p>
          <a:p>
            <a:pPr lvl="1">
              <a:spcBef>
                <a:spcPct val="20000"/>
              </a:spcBef>
              <a:buFontTx/>
              <a:buChar char="•"/>
              <a:defRPr/>
            </a:pPr>
            <a:r>
              <a:rPr lang="en-US" sz="2000" dirty="0">
                <a:latin typeface="Calibri Light" panose="020F0302020204030204" pitchFamily="34" charset="0"/>
              </a:rPr>
              <a:t> Running</a:t>
            </a:r>
          </a:p>
          <a:p>
            <a:pPr lvl="1">
              <a:spcBef>
                <a:spcPct val="20000"/>
              </a:spcBef>
              <a:buFontTx/>
              <a:buChar char="•"/>
              <a:defRPr/>
            </a:pPr>
            <a:r>
              <a:rPr lang="en-US" sz="2000" dirty="0">
                <a:latin typeface="Calibri Light" panose="020F0302020204030204" pitchFamily="34" charset="0"/>
              </a:rPr>
              <a:t> Not Runnable</a:t>
            </a:r>
          </a:p>
          <a:p>
            <a:pPr lvl="1">
              <a:spcBef>
                <a:spcPct val="20000"/>
              </a:spcBef>
              <a:buFontTx/>
              <a:buChar char="•"/>
              <a:defRPr/>
            </a:pPr>
            <a:r>
              <a:rPr lang="en-US" sz="2000" dirty="0">
                <a:latin typeface="Calibri Light" panose="020F0302020204030204" pitchFamily="34" charset="0"/>
              </a:rPr>
              <a:t> Dead</a:t>
            </a:r>
          </a:p>
        </p:txBody>
      </p:sp>
      <p:sp>
        <p:nvSpPr>
          <p:cNvPr id="6" name="AutoShape 8"/>
          <p:cNvSpPr>
            <a:spLocks noChangeArrowheads="1"/>
          </p:cNvSpPr>
          <p:nvPr/>
        </p:nvSpPr>
        <p:spPr bwMode="auto">
          <a:xfrm>
            <a:off x="457200" y="1667933"/>
            <a:ext cx="8305800" cy="2438400"/>
          </a:xfrm>
          <a:prstGeom prst="flowChartAlternateProcess">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fontAlgn="auto">
              <a:lnSpc>
                <a:spcPct val="90000"/>
              </a:lnSpc>
              <a:spcBef>
                <a:spcPts val="0"/>
              </a:spcBef>
              <a:spcAft>
                <a:spcPts val="0"/>
              </a:spcAft>
              <a:tabLst>
                <a:tab pos="410639" algn="l"/>
                <a:tab pos="608197" algn="l"/>
              </a:tabLst>
              <a:defRPr/>
            </a:pPr>
            <a:endParaRPr lang="en-US" sz="1067" dirty="0">
              <a:latin typeface="Calibri" pitchFamily="34" charset="0"/>
              <a:cs typeface="+mn-cs"/>
            </a:endParaRPr>
          </a:p>
        </p:txBody>
      </p:sp>
      <p:sp>
        <p:nvSpPr>
          <p:cNvPr id="10" name="Rectangle 6"/>
          <p:cNvSpPr>
            <a:spLocks noChangeArrowheads="1"/>
          </p:cNvSpPr>
          <p:nvPr/>
        </p:nvSpPr>
        <p:spPr bwMode="auto">
          <a:xfrm>
            <a:off x="2267744" y="2122171"/>
            <a:ext cx="4876800" cy="1625600"/>
          </a:xfrm>
          <a:prstGeom prst="rect">
            <a:avLst/>
          </a:prstGeom>
          <a:solidFill>
            <a:schemeClr val="bg1"/>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2000" dirty="0">
                <a:latin typeface="Calibri" pitchFamily="34" charset="0"/>
              </a:rPr>
              <a:t>Alive area</a:t>
            </a:r>
          </a:p>
          <a:p>
            <a:pPr algn="ctr">
              <a:defRPr/>
            </a:pPr>
            <a:endParaRPr lang="en-US" sz="2000" dirty="0">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p:txBody>
      </p:sp>
      <p:sp>
        <p:nvSpPr>
          <p:cNvPr id="93193" name="Rectangle 8"/>
          <p:cNvSpPr>
            <a:spLocks noChangeArrowheads="1"/>
          </p:cNvSpPr>
          <p:nvPr/>
        </p:nvSpPr>
        <p:spPr bwMode="auto">
          <a:xfrm>
            <a:off x="1200944" y="3274167"/>
            <a:ext cx="990600" cy="203200"/>
          </a:xfrm>
          <a:prstGeom prst="rect">
            <a:avLst/>
          </a:prstGeom>
          <a:solidFill>
            <a:schemeClr val="bg1"/>
          </a:solidFill>
          <a:ln w="12700">
            <a:noFill/>
            <a:miter lim="800000"/>
            <a:headEnd/>
            <a:tailEnd/>
          </a:ln>
        </p:spPr>
        <p:txBody>
          <a:bodyPr wrap="none" anchor="ctr"/>
          <a:lstStyle/>
          <a:p>
            <a:pPr algn="ctr">
              <a:defRPr/>
            </a:pPr>
            <a:r>
              <a:rPr lang="en-US" sz="1200">
                <a:latin typeface="Calibri" pitchFamily="34" charset="0"/>
              </a:rPr>
              <a:t>Thread.start()</a:t>
            </a:r>
          </a:p>
        </p:txBody>
      </p:sp>
      <p:sp>
        <p:nvSpPr>
          <p:cNvPr id="15" name="AutoShape 11"/>
          <p:cNvSpPr>
            <a:spLocks noChangeArrowheads="1"/>
          </p:cNvSpPr>
          <p:nvPr/>
        </p:nvSpPr>
        <p:spPr bwMode="auto">
          <a:xfrm>
            <a:off x="1116806" y="2257637"/>
            <a:ext cx="846138" cy="406400"/>
          </a:xfrm>
          <a:prstGeom prst="flowChartAlternateProcess">
            <a:avLst/>
          </a:prstGeom>
          <a:solidFill>
            <a:srgbClr val="DDDDDD"/>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1600" dirty="0">
                <a:latin typeface="Calibri" pitchFamily="34" charset="0"/>
              </a:rPr>
              <a:t>new</a:t>
            </a:r>
          </a:p>
          <a:p>
            <a:pPr algn="ctr">
              <a:defRPr/>
            </a:pPr>
            <a:r>
              <a:rPr lang="en-US" sz="1600" dirty="0">
                <a:latin typeface="Calibri" pitchFamily="34" charset="0"/>
              </a:rPr>
              <a:t>Thread</a:t>
            </a:r>
          </a:p>
        </p:txBody>
      </p:sp>
      <p:sp>
        <p:nvSpPr>
          <p:cNvPr id="28" name="AutoShape 5"/>
          <p:cNvSpPr>
            <a:spLocks noChangeArrowheads="1"/>
          </p:cNvSpPr>
          <p:nvPr/>
        </p:nvSpPr>
        <p:spPr bwMode="auto">
          <a:xfrm>
            <a:off x="2877344" y="3138171"/>
            <a:ext cx="863990" cy="406400"/>
          </a:xfrm>
          <a:prstGeom prst="flowChartAlternateProcess">
            <a:avLst/>
          </a:prstGeom>
          <a:solidFill>
            <a:srgbClr val="00B0F0"/>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err="1">
                <a:latin typeface="Calibri" panose="020F0502020204030204" pitchFamily="34" charset="0"/>
                <a:cs typeface="+mn-cs"/>
              </a:rPr>
              <a:t>Runnable</a:t>
            </a:r>
            <a:endParaRPr lang="en-US" sz="1600" dirty="0">
              <a:latin typeface="Calibri" panose="020F0502020204030204" pitchFamily="34" charset="0"/>
              <a:cs typeface="+mn-cs"/>
            </a:endParaRPr>
          </a:p>
        </p:txBody>
      </p:sp>
      <p:sp>
        <p:nvSpPr>
          <p:cNvPr id="29" name="AutoShape 5"/>
          <p:cNvSpPr>
            <a:spLocks noChangeArrowheads="1"/>
          </p:cNvSpPr>
          <p:nvPr/>
        </p:nvSpPr>
        <p:spPr bwMode="auto">
          <a:xfrm>
            <a:off x="5620544" y="3138171"/>
            <a:ext cx="863990" cy="406400"/>
          </a:xfrm>
          <a:prstGeom prst="flowChartAlternateProcess">
            <a:avLst/>
          </a:prstGeom>
          <a:solidFill>
            <a:srgbClr val="00B0F0"/>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Calibri" panose="020F0502020204030204" pitchFamily="34" charset="0"/>
                <a:cs typeface="+mn-cs"/>
              </a:rPr>
              <a:t>Running</a:t>
            </a:r>
          </a:p>
        </p:txBody>
      </p:sp>
      <p:sp>
        <p:nvSpPr>
          <p:cNvPr id="30" name="AutoShape 11"/>
          <p:cNvSpPr>
            <a:spLocks noChangeArrowheads="1"/>
          </p:cNvSpPr>
          <p:nvPr/>
        </p:nvSpPr>
        <p:spPr bwMode="auto">
          <a:xfrm>
            <a:off x="7677944" y="2257637"/>
            <a:ext cx="685800" cy="406400"/>
          </a:xfrm>
          <a:prstGeom prst="flowChartAlternateProcess">
            <a:avLst/>
          </a:prstGeom>
          <a:solidFill>
            <a:srgbClr val="DDDDDD"/>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1600">
                <a:latin typeface="Calibri" panose="020F0502020204030204" pitchFamily="34" charset="0"/>
              </a:rPr>
              <a:t>Dead</a:t>
            </a:r>
          </a:p>
        </p:txBody>
      </p:sp>
      <p:sp>
        <p:nvSpPr>
          <p:cNvPr id="31" name="Freeform 30"/>
          <p:cNvSpPr/>
          <p:nvPr/>
        </p:nvSpPr>
        <p:spPr>
          <a:xfrm>
            <a:off x="1535907" y="2674092"/>
            <a:ext cx="1319212" cy="666750"/>
          </a:xfrm>
          <a:custGeom>
            <a:avLst/>
            <a:gdLst>
              <a:gd name="connsiteX0" fmla="*/ 67128 w 1318986"/>
              <a:gd name="connsiteY0" fmla="*/ 0 h 751114"/>
              <a:gd name="connsiteX1" fmla="*/ 208643 w 1318986"/>
              <a:gd name="connsiteY1" fmla="*/ 598714 h 751114"/>
              <a:gd name="connsiteX2" fmla="*/ 1318986 w 1318986"/>
              <a:gd name="connsiteY2" fmla="*/ 751114 h 751114"/>
            </a:gdLst>
            <a:ahLst/>
            <a:cxnLst>
              <a:cxn ang="0">
                <a:pos x="connsiteX0" y="connsiteY0"/>
              </a:cxn>
              <a:cxn ang="0">
                <a:pos x="connsiteX1" y="connsiteY1"/>
              </a:cxn>
              <a:cxn ang="0">
                <a:pos x="connsiteX2" y="connsiteY2"/>
              </a:cxn>
            </a:cxnLst>
            <a:rect l="l" t="t" r="r" b="b"/>
            <a:pathLst>
              <a:path w="1318986" h="751114">
                <a:moveTo>
                  <a:pt x="67128" y="0"/>
                </a:moveTo>
                <a:cubicBezTo>
                  <a:pt x="33564" y="236764"/>
                  <a:pt x="0" y="473528"/>
                  <a:pt x="208643" y="598714"/>
                </a:cubicBezTo>
                <a:cubicBezTo>
                  <a:pt x="417286" y="723900"/>
                  <a:pt x="868136" y="737507"/>
                  <a:pt x="1318986" y="751114"/>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33" name="Freeform 32"/>
          <p:cNvSpPr/>
          <p:nvPr/>
        </p:nvSpPr>
        <p:spPr>
          <a:xfrm>
            <a:off x="6492082" y="2664567"/>
            <a:ext cx="1803400" cy="781050"/>
          </a:xfrm>
          <a:custGeom>
            <a:avLst/>
            <a:gdLst>
              <a:gd name="connsiteX0" fmla="*/ 1545772 w 1803401"/>
              <a:gd name="connsiteY0" fmla="*/ 0 h 879929"/>
              <a:gd name="connsiteX1" fmla="*/ 1545772 w 1803401"/>
              <a:gd name="connsiteY1" fmla="*/ 740229 h 879929"/>
              <a:gd name="connsiteX2" fmla="*/ 0 w 1803401"/>
              <a:gd name="connsiteY2" fmla="*/ 838200 h 879929"/>
            </a:gdLst>
            <a:ahLst/>
            <a:cxnLst>
              <a:cxn ang="0">
                <a:pos x="connsiteX0" y="connsiteY0"/>
              </a:cxn>
              <a:cxn ang="0">
                <a:pos x="connsiteX1" y="connsiteY1"/>
              </a:cxn>
              <a:cxn ang="0">
                <a:pos x="connsiteX2" y="connsiteY2"/>
              </a:cxn>
            </a:cxnLst>
            <a:rect l="l" t="t" r="r" b="b"/>
            <a:pathLst>
              <a:path w="1803401" h="879929">
                <a:moveTo>
                  <a:pt x="1545772" y="0"/>
                </a:moveTo>
                <a:cubicBezTo>
                  <a:pt x="1674586" y="300264"/>
                  <a:pt x="1803401" y="600529"/>
                  <a:pt x="1545772" y="740229"/>
                </a:cubicBezTo>
                <a:cubicBezTo>
                  <a:pt x="1288143" y="879929"/>
                  <a:pt x="644071" y="859064"/>
                  <a:pt x="0" y="838200"/>
                </a:cubicBezTo>
              </a:path>
            </a:pathLst>
          </a:cu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93208" name="Rectangle 8"/>
          <p:cNvSpPr>
            <a:spLocks noChangeArrowheads="1"/>
          </p:cNvSpPr>
          <p:nvPr/>
        </p:nvSpPr>
        <p:spPr bwMode="auto">
          <a:xfrm>
            <a:off x="4096544" y="3340842"/>
            <a:ext cx="990600" cy="203200"/>
          </a:xfrm>
          <a:prstGeom prst="rect">
            <a:avLst/>
          </a:prstGeom>
          <a:solidFill>
            <a:schemeClr val="bg1"/>
          </a:solidFill>
          <a:ln w="12700">
            <a:noFill/>
            <a:miter lim="800000"/>
            <a:headEnd/>
            <a:tailEnd/>
          </a:ln>
        </p:spPr>
        <p:txBody>
          <a:bodyPr wrap="none" anchor="ctr"/>
          <a:lstStyle/>
          <a:p>
            <a:pPr algn="ctr">
              <a:defRPr/>
            </a:pPr>
            <a:r>
              <a:rPr lang="en-US" sz="1200">
                <a:latin typeface="Calibri" pitchFamily="34" charset="0"/>
              </a:rPr>
              <a:t>JVM Scheduler</a:t>
            </a:r>
          </a:p>
        </p:txBody>
      </p:sp>
      <p:sp>
        <p:nvSpPr>
          <p:cNvPr id="35" name="Rectangle 8"/>
          <p:cNvSpPr>
            <a:spLocks noChangeArrowheads="1"/>
          </p:cNvSpPr>
          <p:nvPr/>
        </p:nvSpPr>
        <p:spPr bwMode="auto">
          <a:xfrm>
            <a:off x="5082382" y="2472479"/>
            <a:ext cx="1371600" cy="677863"/>
          </a:xfrm>
          <a:prstGeom prst="rect">
            <a:avLst/>
          </a:prstGeom>
          <a:noFill/>
          <a:ln w="12700">
            <a:noFill/>
            <a:miter lim="800000"/>
            <a:headEnd/>
            <a:tailEnd/>
          </a:ln>
          <a:effectLst/>
        </p:spPr>
        <p:txBody>
          <a:bodyPr wrap="none" anchor="ctr"/>
          <a:lstStyle/>
          <a:p>
            <a:pPr fontAlgn="auto">
              <a:spcBef>
                <a:spcPts val="0"/>
              </a:spcBef>
              <a:spcAft>
                <a:spcPts val="0"/>
              </a:spcAft>
              <a:defRPr/>
            </a:pPr>
            <a:r>
              <a:rPr lang="en-US" sz="1050" dirty="0" err="1">
                <a:latin typeface="+mn-lt"/>
                <a:cs typeface="+mn-cs"/>
              </a:rPr>
              <a:t>Thread.sleep</a:t>
            </a:r>
            <a:r>
              <a:rPr lang="en-US" sz="1050" dirty="0">
                <a:latin typeface="+mn-lt"/>
                <a:cs typeface="+mn-cs"/>
              </a:rPr>
              <a:t>()</a:t>
            </a:r>
          </a:p>
          <a:p>
            <a:pPr fontAlgn="auto">
              <a:spcBef>
                <a:spcPts val="0"/>
              </a:spcBef>
              <a:spcAft>
                <a:spcPts val="0"/>
              </a:spcAft>
              <a:defRPr/>
            </a:pPr>
            <a:r>
              <a:rPr lang="en-US" sz="1050" dirty="0">
                <a:latin typeface="+mn-lt"/>
                <a:cs typeface="+mn-cs"/>
              </a:rPr>
              <a:t>         </a:t>
            </a:r>
            <a:r>
              <a:rPr lang="en-US" sz="1050" dirty="0" err="1">
                <a:latin typeface="+mn-lt"/>
                <a:cs typeface="+mn-cs"/>
              </a:rPr>
              <a:t>Thread.yield</a:t>
            </a:r>
            <a:r>
              <a:rPr lang="en-US" sz="1050" dirty="0">
                <a:latin typeface="+mn-lt"/>
                <a:cs typeface="+mn-cs"/>
              </a:rPr>
              <a:t>()</a:t>
            </a:r>
          </a:p>
          <a:p>
            <a:pPr fontAlgn="auto">
              <a:spcBef>
                <a:spcPts val="0"/>
              </a:spcBef>
              <a:spcAft>
                <a:spcPts val="0"/>
              </a:spcAft>
              <a:defRPr/>
            </a:pPr>
            <a:r>
              <a:rPr lang="en-US" sz="1050" dirty="0">
                <a:latin typeface="+mn-lt"/>
                <a:cs typeface="+mn-cs"/>
              </a:rPr>
              <a:t>                       join()</a:t>
            </a:r>
          </a:p>
          <a:p>
            <a:pPr fontAlgn="auto">
              <a:spcBef>
                <a:spcPts val="0"/>
              </a:spcBef>
              <a:spcAft>
                <a:spcPts val="0"/>
              </a:spcAft>
              <a:defRPr/>
            </a:pPr>
            <a:r>
              <a:rPr lang="en-US" sz="1050" dirty="0">
                <a:latin typeface="+mn-lt"/>
                <a:cs typeface="+mn-cs"/>
              </a:rPr>
              <a:t>                              I/O</a:t>
            </a:r>
          </a:p>
        </p:txBody>
      </p:sp>
      <p:sp>
        <p:nvSpPr>
          <p:cNvPr id="37" name="Freeform 36"/>
          <p:cNvSpPr/>
          <p:nvPr/>
        </p:nvSpPr>
        <p:spPr>
          <a:xfrm>
            <a:off x="3247232" y="2712192"/>
            <a:ext cx="2776537" cy="406400"/>
          </a:xfrm>
          <a:custGeom>
            <a:avLst/>
            <a:gdLst>
              <a:gd name="connsiteX0" fmla="*/ 2775857 w 2775857"/>
              <a:gd name="connsiteY0" fmla="*/ 457200 h 457200"/>
              <a:gd name="connsiteX1" fmla="*/ 1284515 w 2775857"/>
              <a:gd name="connsiteY1" fmla="*/ 0 h 457200"/>
              <a:gd name="connsiteX2" fmla="*/ 0 w 2775857"/>
              <a:gd name="connsiteY2" fmla="*/ 457200 h 457200"/>
            </a:gdLst>
            <a:ahLst/>
            <a:cxnLst>
              <a:cxn ang="0">
                <a:pos x="connsiteX0" y="connsiteY0"/>
              </a:cxn>
              <a:cxn ang="0">
                <a:pos x="connsiteX1" y="connsiteY1"/>
              </a:cxn>
              <a:cxn ang="0">
                <a:pos x="connsiteX2" y="connsiteY2"/>
              </a:cxn>
            </a:cxnLst>
            <a:rect l="l" t="t" r="r" b="b"/>
            <a:pathLst>
              <a:path w="2775857" h="457200">
                <a:moveTo>
                  <a:pt x="2775857" y="457200"/>
                </a:moveTo>
                <a:cubicBezTo>
                  <a:pt x="2261507" y="228600"/>
                  <a:pt x="1747158" y="0"/>
                  <a:pt x="1284515" y="0"/>
                </a:cubicBezTo>
                <a:cubicBezTo>
                  <a:pt x="821872" y="0"/>
                  <a:pt x="410936" y="228600"/>
                  <a:pt x="0" y="457200"/>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38" name="Can 37"/>
          <p:cNvSpPr/>
          <p:nvPr/>
        </p:nvSpPr>
        <p:spPr>
          <a:xfrm>
            <a:off x="4020344" y="2528571"/>
            <a:ext cx="1066800" cy="338667"/>
          </a:xfrm>
          <a:prstGeom prst="can">
            <a:avLst/>
          </a:prstGeom>
          <a:solidFill>
            <a:schemeClr val="bg2"/>
          </a:solidFill>
          <a:ln w="3175">
            <a:solidFill>
              <a:schemeClr val="tx1"/>
            </a:soli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dirty="0">
                <a:solidFill>
                  <a:schemeClr val="bg1">
                    <a:lumMod val="65000"/>
                  </a:schemeClr>
                </a:solidFill>
              </a:rPr>
              <a:t>Blocked pool</a:t>
            </a:r>
          </a:p>
        </p:txBody>
      </p:sp>
      <p:cxnSp>
        <p:nvCxnSpPr>
          <p:cNvPr id="40" name="Straight Arrow Connector 39"/>
          <p:cNvCxnSpPr/>
          <p:nvPr/>
        </p:nvCxnSpPr>
        <p:spPr>
          <a:xfrm>
            <a:off x="3715544" y="3340842"/>
            <a:ext cx="1905000" cy="158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213" name="Rectangle 8"/>
          <p:cNvSpPr>
            <a:spLocks noChangeArrowheads="1"/>
          </p:cNvSpPr>
          <p:nvPr/>
        </p:nvSpPr>
        <p:spPr bwMode="auto">
          <a:xfrm>
            <a:off x="7296944" y="3409104"/>
            <a:ext cx="990600" cy="203200"/>
          </a:xfrm>
          <a:prstGeom prst="rect">
            <a:avLst/>
          </a:prstGeom>
          <a:noFill/>
          <a:ln w="12700">
            <a:noFill/>
            <a:miter lim="800000"/>
            <a:headEnd/>
            <a:tailEnd/>
          </a:ln>
        </p:spPr>
        <p:txBody>
          <a:bodyPr wrap="none" anchor="ctr"/>
          <a:lstStyle/>
          <a:p>
            <a:pPr algn="ctr">
              <a:defRPr/>
            </a:pPr>
            <a:r>
              <a:rPr lang="en-US" sz="1200">
                <a:latin typeface="Calibri" pitchFamily="34" charset="0"/>
              </a:rPr>
              <a:t>run() ends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States of the Thread – Not Runnable</a:t>
            </a:r>
            <a:endParaRPr lang="en-US" dirty="0"/>
          </a:p>
        </p:txBody>
      </p:sp>
      <p:sp>
        <p:nvSpPr>
          <p:cNvPr id="101377" name="Content Placeholder 2"/>
          <p:cNvSpPr>
            <a:spLocks noGrp="1"/>
          </p:cNvSpPr>
          <p:nvPr>
            <p:ph idx="1"/>
          </p:nvPr>
        </p:nvSpPr>
        <p:spPr/>
        <p:txBody>
          <a:bodyPr/>
          <a:lstStyle/>
          <a:p>
            <a:pPr marL="0" indent="0">
              <a:buNone/>
            </a:pPr>
            <a:r>
              <a:rPr lang="en-US" sz="1800" b="1" dirty="0"/>
              <a:t>Basic control:</a:t>
            </a:r>
          </a:p>
          <a:p>
            <a:r>
              <a:rPr lang="en-US" sz="1800" dirty="0"/>
              <a:t>Sleep – moves the thread to a non-Runnable state for a period of time (</a:t>
            </a:r>
            <a:r>
              <a:rPr lang="en-US" sz="1800" dirty="0" err="1"/>
              <a:t>ms</a:t>
            </a:r>
            <a:r>
              <a:rPr lang="en-US" sz="1800" dirty="0"/>
              <a:t>)</a:t>
            </a:r>
          </a:p>
          <a:p>
            <a:pPr lvl="1">
              <a:spcBef>
                <a:spcPts val="0"/>
              </a:spcBef>
            </a:pPr>
            <a:r>
              <a:rPr lang="en-US" sz="1800" dirty="0"/>
              <a:t>Usually the simplest way to delay threads or main</a:t>
            </a:r>
          </a:p>
          <a:p>
            <a:pPr lvl="1">
              <a:spcBef>
                <a:spcPts val="0"/>
              </a:spcBef>
            </a:pPr>
            <a:r>
              <a:rPr lang="en-US" sz="1800" dirty="0"/>
              <a:t>Note: blocks the thread  at least to the specified time – not exactly</a:t>
            </a:r>
          </a:p>
          <a:p>
            <a:r>
              <a:rPr lang="en-US" sz="1800" dirty="0"/>
              <a:t>Yield – moves the Running thread to the </a:t>
            </a:r>
            <a:r>
              <a:rPr lang="en-US" sz="1800" dirty="0" err="1"/>
              <a:t>Rannable</a:t>
            </a:r>
            <a:r>
              <a:rPr lang="en-US" sz="1800" dirty="0"/>
              <a:t> pool (Equals to sleep(0))</a:t>
            </a:r>
          </a:p>
          <a:p>
            <a:pPr lvl="1">
              <a:spcBef>
                <a:spcPts val="0"/>
              </a:spcBef>
            </a:pPr>
            <a:r>
              <a:rPr lang="en-US" sz="1800" dirty="0"/>
              <a:t>Usually for giving other low priority thread a chance to run</a:t>
            </a:r>
          </a:p>
          <a:p>
            <a:r>
              <a:rPr lang="en-US" sz="1800" dirty="0"/>
              <a:t>Join – moves the running thread to a non-Runnable state until a specific thread ends</a:t>
            </a:r>
          </a:p>
          <a:p>
            <a:pPr lvl="1">
              <a:spcBef>
                <a:spcPts val="0"/>
              </a:spcBef>
            </a:pPr>
            <a:r>
              <a:rPr lang="en-US" sz="1800" dirty="0"/>
              <a:t>Delays the caller until the referenced thread ends</a:t>
            </a:r>
          </a:p>
          <a:p>
            <a:pPr lvl="1">
              <a:spcBef>
                <a:spcPts val="0"/>
              </a:spcBef>
            </a:pPr>
            <a:r>
              <a:rPr lang="en-US" sz="1800" dirty="0"/>
              <a:t>Is absolute – not like priority</a:t>
            </a:r>
          </a:p>
          <a:p>
            <a:r>
              <a:rPr lang="en-US" sz="1800" dirty="0"/>
              <a:t>All methods throws </a:t>
            </a:r>
            <a:r>
              <a:rPr lang="en-US" sz="1800" dirty="0" err="1"/>
              <a:t>InterruptedException</a:t>
            </a:r>
            <a:endParaRPr lang="en-US" sz="1800" dirty="0"/>
          </a:p>
          <a:p>
            <a:pPr lvl="1">
              <a:spcBef>
                <a:spcPts val="0"/>
              </a:spcBef>
            </a:pPr>
            <a:r>
              <a:rPr lang="en-US" sz="1800" dirty="0"/>
              <a:t>When thread are out of the blocking state before</a:t>
            </a:r>
            <a:br>
              <a:rPr lang="en-US" sz="1800" dirty="0"/>
            </a:br>
            <a:r>
              <a:rPr lang="en-US" sz="1800" dirty="0"/>
              <a:t>time</a:t>
            </a:r>
          </a:p>
          <a:p>
            <a:pPr lvl="1">
              <a:spcBef>
                <a:spcPts val="0"/>
              </a:spcBef>
            </a:pPr>
            <a:r>
              <a:rPr lang="en-US" sz="1800" dirty="0"/>
              <a:t>Might happen due to OS activity</a:t>
            </a:r>
          </a:p>
          <a:p>
            <a:r>
              <a:rPr lang="en-US" sz="1800" dirty="0"/>
              <a:t>I/O Block – same occurs for </a:t>
            </a:r>
            <a:r>
              <a:rPr lang="en-US" sz="1800" dirty="0" err="1"/>
              <a:t>connec</a:t>
            </a:r>
            <a:r>
              <a:rPr lang="en-US" sz="1800" dirty="0"/>
              <a:t>(), read() &amp; write()</a:t>
            </a:r>
          </a:p>
          <a:p>
            <a:r>
              <a:rPr lang="en-US" sz="1800" dirty="0"/>
              <a:t>Blocked threads returns to runnable state </a:t>
            </a:r>
          </a:p>
          <a:p>
            <a:pPr lvl="1">
              <a:spcBef>
                <a:spcPts val="0"/>
              </a:spcBef>
            </a:pPr>
            <a:r>
              <a:rPr lang="en-US" sz="1800" dirty="0"/>
              <a:t>never to running (!)</a:t>
            </a:r>
          </a:p>
        </p:txBody>
      </p:sp>
      <p:sp>
        <p:nvSpPr>
          <p:cNvPr id="7" name="AutoShape 8"/>
          <p:cNvSpPr>
            <a:spLocks noChangeArrowheads="1"/>
          </p:cNvSpPr>
          <p:nvPr/>
        </p:nvSpPr>
        <p:spPr bwMode="auto">
          <a:xfrm>
            <a:off x="5976664" y="3717032"/>
            <a:ext cx="3059832" cy="6773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try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b="1" dirty="0" err="1">
                <a:latin typeface="Calibri" pitchFamily="34" charset="0"/>
                <a:cs typeface="+mn-cs"/>
              </a:rPr>
              <a:t>Thread</a:t>
            </a:r>
            <a:r>
              <a:rPr lang="en-US" sz="1400" dirty="0" err="1">
                <a:latin typeface="Calibri" pitchFamily="34" charset="0"/>
                <a:cs typeface="+mn-cs"/>
              </a:rPr>
              <a:t>.</a:t>
            </a:r>
            <a:r>
              <a:rPr lang="en-US" sz="1400" b="1" dirty="0" err="1">
                <a:latin typeface="Calibri" pitchFamily="34" charset="0"/>
                <a:cs typeface="+mn-cs"/>
              </a:rPr>
              <a:t>sleep</a:t>
            </a:r>
            <a:r>
              <a:rPr lang="en-US" sz="1400" b="1" dirty="0">
                <a:latin typeface="Calibri" pitchFamily="34" charset="0"/>
                <a:cs typeface="+mn-cs"/>
              </a:rPr>
              <a:t>(3000)</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catch (</a:t>
            </a:r>
            <a:r>
              <a:rPr lang="en-US" sz="1400" dirty="0" err="1">
                <a:latin typeface="Calibri" pitchFamily="34" charset="0"/>
                <a:cs typeface="+mn-cs"/>
              </a:rPr>
              <a:t>InterruptedException</a:t>
            </a:r>
            <a:r>
              <a:rPr lang="en-US" sz="1400" dirty="0">
                <a:latin typeface="Calibri" pitchFamily="34" charset="0"/>
                <a:cs typeface="+mn-cs"/>
              </a:rPr>
              <a:t> e) {} </a:t>
            </a:r>
          </a:p>
        </p:txBody>
      </p:sp>
      <p:sp>
        <p:nvSpPr>
          <p:cNvPr id="8" name="AutoShape 8"/>
          <p:cNvSpPr>
            <a:spLocks noChangeArrowheads="1"/>
          </p:cNvSpPr>
          <p:nvPr/>
        </p:nvSpPr>
        <p:spPr bwMode="auto">
          <a:xfrm>
            <a:off x="5976664" y="4462099"/>
            <a:ext cx="3059832" cy="6773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try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b="1" dirty="0" err="1">
                <a:latin typeface="Calibri" pitchFamily="34" charset="0"/>
                <a:cs typeface="+mn-cs"/>
              </a:rPr>
              <a:t>Thread.yield</a:t>
            </a:r>
            <a:r>
              <a:rPr lang="en-US" sz="1400" b="1"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catch (</a:t>
            </a:r>
            <a:r>
              <a:rPr lang="en-US" sz="1400" dirty="0" err="1">
                <a:latin typeface="Calibri" pitchFamily="34" charset="0"/>
                <a:cs typeface="+mn-cs"/>
              </a:rPr>
              <a:t>InterruptedException</a:t>
            </a:r>
            <a:r>
              <a:rPr lang="en-US" sz="1400" dirty="0">
                <a:latin typeface="Calibri" pitchFamily="34" charset="0"/>
                <a:cs typeface="+mn-cs"/>
              </a:rPr>
              <a:t> e) {} </a:t>
            </a:r>
          </a:p>
        </p:txBody>
      </p:sp>
      <p:sp>
        <p:nvSpPr>
          <p:cNvPr id="9" name="AutoShape 8"/>
          <p:cNvSpPr>
            <a:spLocks noChangeArrowheads="1"/>
          </p:cNvSpPr>
          <p:nvPr/>
        </p:nvSpPr>
        <p:spPr bwMode="auto">
          <a:xfrm>
            <a:off x="5976664" y="5207165"/>
            <a:ext cx="3059832" cy="142240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Thread t=new Thread(runner);</a:t>
            </a:r>
          </a:p>
          <a:p>
            <a:pPr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t.start</a:t>
            </a: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try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t</a:t>
            </a:r>
            <a:r>
              <a:rPr lang="en-US" sz="1400" b="1" dirty="0" err="1">
                <a:latin typeface="Calibri" pitchFamily="34" charset="0"/>
                <a:cs typeface="+mn-cs"/>
              </a:rPr>
              <a:t>.join</a:t>
            </a:r>
            <a:r>
              <a:rPr lang="en-US" sz="1400" b="1"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catch (</a:t>
            </a:r>
            <a:r>
              <a:rPr lang="en-US" sz="1400" dirty="0" err="1">
                <a:latin typeface="Calibri" pitchFamily="34" charset="0"/>
                <a:cs typeface="+mn-cs"/>
              </a:rPr>
              <a:t>InterruptedException</a:t>
            </a:r>
            <a:r>
              <a:rPr lang="en-US" sz="1400" dirty="0">
                <a:latin typeface="Calibri" pitchFamily="34" charset="0"/>
                <a:cs typeface="+mn-cs"/>
              </a:rPr>
              <a:t> e)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all the work here happens after t ends</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p:txBody>
      </p:sp>
      <p:cxnSp>
        <p:nvCxnSpPr>
          <p:cNvPr id="3" name="Straight Connector 2"/>
          <p:cNvCxnSpPr/>
          <p:nvPr/>
        </p:nvCxnSpPr>
        <p:spPr>
          <a:xfrm>
            <a:off x="5976664" y="3717032"/>
            <a:ext cx="305983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76664" y="4377110"/>
            <a:ext cx="3059832" cy="17255"/>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76664" y="4444844"/>
            <a:ext cx="305983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76664" y="5098001"/>
            <a:ext cx="305983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76664" y="5204528"/>
            <a:ext cx="305983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76664" y="6629565"/>
            <a:ext cx="305983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he-IL"/>
              <a:t>States of the Thread – Dead</a:t>
            </a:r>
          </a:p>
        </p:txBody>
      </p:sp>
      <p:sp>
        <p:nvSpPr>
          <p:cNvPr id="104450" name="Rectangle 3"/>
          <p:cNvSpPr>
            <a:spLocks noGrp="1" noChangeArrowheads="1"/>
          </p:cNvSpPr>
          <p:nvPr>
            <p:ph idx="1"/>
          </p:nvPr>
        </p:nvSpPr>
        <p:spPr/>
        <p:txBody>
          <a:bodyPr/>
          <a:lstStyle/>
          <a:p>
            <a:r>
              <a:rPr lang="en-US" dirty="0"/>
              <a:t>the run method must terminate naturally</a:t>
            </a:r>
          </a:p>
          <a:p>
            <a:r>
              <a:rPr lang="en-US" dirty="0"/>
              <a:t>stop method – </a:t>
            </a:r>
            <a:r>
              <a:rPr lang="en-US" b="1" i="1" dirty="0"/>
              <a:t>deprecated!!!</a:t>
            </a:r>
          </a:p>
          <a:p>
            <a:endParaRPr lang="en-US" b="1" i="1" dirty="0"/>
          </a:p>
          <a:p>
            <a:pPr lvl="2"/>
            <a:r>
              <a:rPr lang="en-US" dirty="0"/>
              <a:t>This method is inherently unsafe. Stopping a thread with </a:t>
            </a:r>
            <a:r>
              <a:rPr lang="en-US" dirty="0" err="1"/>
              <a:t>Thread.stop</a:t>
            </a:r>
            <a:r>
              <a:rPr lang="en-US" dirty="0"/>
              <a:t> causes it to unlock all of the monitors that it has locked (as a natural consequence of the unchecked </a:t>
            </a:r>
            <a:r>
              <a:rPr lang="en-US" dirty="0" err="1"/>
              <a:t>ThreadDeath</a:t>
            </a:r>
            <a:r>
              <a:rPr lang="en-US" dirty="0"/>
              <a:t> exception propagating up the stack)</a:t>
            </a:r>
          </a:p>
          <a:p>
            <a:pPr lvl="1"/>
            <a:endParaRPr lang="en-US" dirty="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he-IL"/>
              <a:t>Daemon Threads</a:t>
            </a:r>
          </a:p>
        </p:txBody>
      </p:sp>
      <p:sp>
        <p:nvSpPr>
          <p:cNvPr id="108546" name="Rectangle 3"/>
          <p:cNvSpPr>
            <a:spLocks noGrp="1" noChangeArrowheads="1"/>
          </p:cNvSpPr>
          <p:nvPr>
            <p:ph idx="1"/>
          </p:nvPr>
        </p:nvSpPr>
        <p:spPr/>
        <p:txBody>
          <a:bodyPr/>
          <a:lstStyle/>
          <a:p>
            <a:r>
              <a:rPr lang="en-US"/>
              <a:t>Threads keep on running even after main thread ends</a:t>
            </a:r>
          </a:p>
          <a:p>
            <a:r>
              <a:rPr lang="en-US"/>
              <a:t>Means that the VM still ‘on the air’ until the last thread dies</a:t>
            </a:r>
          </a:p>
          <a:p>
            <a:r>
              <a:rPr lang="en-US"/>
              <a:t>In order to kill a thread when system exits it has to be a daemon</a:t>
            </a:r>
          </a:p>
          <a:p>
            <a:r>
              <a:rPr lang="en-US"/>
              <a:t>Thread can be set to behave as daemon via setDaemon(boolean)</a:t>
            </a:r>
          </a:p>
          <a:p>
            <a:r>
              <a:rPr lang="en-US"/>
              <a:t>Thread can be checked via isDaemon()</a:t>
            </a:r>
          </a:p>
          <a:p>
            <a:endParaRPr lang="en-US"/>
          </a:p>
          <a:p>
            <a:endParaRPr lang="en-US"/>
          </a:p>
          <a:p>
            <a:r>
              <a:rPr lang="en-US"/>
              <a:t>Garbage collection is a daemon thread </a:t>
            </a:r>
          </a:p>
          <a:p>
            <a:pPr lvl="1"/>
            <a:r>
              <a:rPr lang="en-US"/>
              <a:t>therefore  doesn’t last after system exit</a:t>
            </a:r>
          </a:p>
          <a:p>
            <a:pPr lvl="1"/>
            <a:r>
              <a:rPr lang="en-US"/>
              <a:t>That’s why sometimes object may never get the finalize() call </a:t>
            </a:r>
            <a:endParaRPr lang="hu-HU" dirty="0"/>
          </a:p>
        </p:txBody>
      </p:sp>
      <p:sp>
        <p:nvSpPr>
          <p:cNvPr id="108547" name="Rectangle 4"/>
          <p:cNvSpPr>
            <a:spLocks noChangeArrowheads="1"/>
          </p:cNvSpPr>
          <p:nvPr/>
        </p:nvSpPr>
        <p:spPr bwMode="auto">
          <a:xfrm>
            <a:off x="304800" y="4376738"/>
            <a:ext cx="8839200" cy="1828800"/>
          </a:xfrm>
          <a:prstGeom prst="rect">
            <a:avLst/>
          </a:prstGeom>
          <a:noFill/>
          <a:ln w="9525">
            <a:noFill/>
            <a:miter lim="800000"/>
            <a:headEnd/>
            <a:tailEnd/>
          </a:ln>
        </p:spPr>
        <p:txBody>
          <a:bodyPr lIns="81844" tIns="40923" rIns="81844" bIns="40923"/>
          <a:lstStyle/>
          <a:p>
            <a:pPr marL="304804" indent="-304804">
              <a:spcBef>
                <a:spcPct val="20000"/>
              </a:spcBef>
              <a:defRPr/>
            </a:pPr>
            <a:endParaRPr lang="en-US" sz="2489">
              <a:solidFill>
                <a:srgbClr val="000099"/>
              </a:solidFill>
              <a:latin typeface="Calibri"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he-IL"/>
              <a:t>The isAlive Method</a:t>
            </a:r>
          </a:p>
        </p:txBody>
      </p:sp>
      <p:sp>
        <p:nvSpPr>
          <p:cNvPr id="110594" name="Rectangle 3"/>
          <p:cNvSpPr>
            <a:spLocks noGrp="1" noChangeArrowheads="1"/>
          </p:cNvSpPr>
          <p:nvPr>
            <p:ph idx="1"/>
          </p:nvPr>
        </p:nvSpPr>
        <p:spPr/>
        <p:txBody>
          <a:bodyPr/>
          <a:lstStyle/>
          <a:p>
            <a:r>
              <a:rPr lang="en-US"/>
              <a:t>Returns true if:</a:t>
            </a:r>
          </a:p>
          <a:p>
            <a:pPr lvl="1"/>
            <a:r>
              <a:rPr lang="en-US"/>
              <a:t>If the thread has been started and not stopped</a:t>
            </a:r>
          </a:p>
          <a:p>
            <a:pPr lvl="1"/>
            <a:r>
              <a:rPr lang="en-US"/>
              <a:t>the thread is Runnable or Not Runnable</a:t>
            </a:r>
          </a:p>
          <a:p>
            <a:pPr lvl="1"/>
            <a:endParaRPr lang="en-US"/>
          </a:p>
          <a:p>
            <a:pPr lvl="1"/>
            <a:endParaRPr lang="en-US"/>
          </a:p>
          <a:p>
            <a:pPr lvl="1"/>
            <a:endParaRPr lang="en-US"/>
          </a:p>
          <a:p>
            <a:r>
              <a:rPr lang="en-US"/>
              <a:t>Returns false if:</a:t>
            </a:r>
          </a:p>
          <a:p>
            <a:pPr lvl="1"/>
            <a:r>
              <a:rPr lang="en-US"/>
              <a:t>the thread is New Thread or Dead</a:t>
            </a:r>
            <a:endParaRPr lang="hu-HU"/>
          </a:p>
        </p:txBody>
      </p:sp>
      <p:sp>
        <p:nvSpPr>
          <p:cNvPr id="110595" name="Rectangle 4"/>
          <p:cNvSpPr>
            <a:spLocks noChangeArrowheads="1"/>
          </p:cNvSpPr>
          <p:nvPr/>
        </p:nvSpPr>
        <p:spPr bwMode="auto">
          <a:xfrm>
            <a:off x="304800" y="4376738"/>
            <a:ext cx="8839200" cy="1828800"/>
          </a:xfrm>
          <a:prstGeom prst="rect">
            <a:avLst/>
          </a:prstGeom>
          <a:noFill/>
          <a:ln w="9525">
            <a:noFill/>
            <a:miter lim="800000"/>
            <a:headEnd/>
            <a:tailEnd/>
          </a:ln>
        </p:spPr>
        <p:txBody>
          <a:bodyPr lIns="81844" tIns="40923" rIns="81844" bIns="40923"/>
          <a:lstStyle/>
          <a:p>
            <a:pPr marL="304804" indent="-304804">
              <a:spcBef>
                <a:spcPct val="20000"/>
              </a:spcBef>
              <a:defRPr/>
            </a:pPr>
            <a:endParaRPr lang="en-US" sz="2489">
              <a:solidFill>
                <a:srgbClr val="000099"/>
              </a:solidFill>
              <a:latin typeface="Calibri"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he-IL"/>
              <a:t>Hotspot</a:t>
            </a:r>
          </a:p>
        </p:txBody>
      </p:sp>
      <p:sp>
        <p:nvSpPr>
          <p:cNvPr id="2" name="Rectangle 3"/>
          <p:cNvSpPr>
            <a:spLocks noGrp="1" noChangeArrowheads="1"/>
          </p:cNvSpPr>
          <p:nvPr>
            <p:ph idx="1"/>
          </p:nvPr>
        </p:nvSpPr>
        <p:spPr/>
        <p:txBody>
          <a:bodyPr/>
          <a:lstStyle/>
          <a:p>
            <a:pPr marL="0" indent="0">
              <a:buNone/>
            </a:pPr>
            <a:r>
              <a:rPr lang="en-US" b="1" dirty="0"/>
              <a:t>JVM Modes:</a:t>
            </a:r>
          </a:p>
          <a:p>
            <a:endParaRPr lang="en-US" dirty="0"/>
          </a:p>
          <a:p>
            <a:pPr lvl="1"/>
            <a:r>
              <a:rPr lang="en-US" dirty="0"/>
              <a:t>Client mode defaults</a:t>
            </a:r>
          </a:p>
          <a:p>
            <a:pPr lvl="2"/>
            <a:r>
              <a:rPr lang="en-US" dirty="0"/>
              <a:t>JIT compilation after 1500 invocations</a:t>
            </a:r>
          </a:p>
          <a:p>
            <a:pPr lvl="2"/>
            <a:endParaRPr lang="en-US" dirty="0"/>
          </a:p>
          <a:p>
            <a:pPr lvl="1"/>
            <a:r>
              <a:rPr lang="en-US" dirty="0"/>
              <a:t>Server mode defaults</a:t>
            </a:r>
          </a:p>
          <a:p>
            <a:pPr lvl="2"/>
            <a:r>
              <a:rPr lang="en-US" dirty="0"/>
              <a:t>JIT compilation after 10000 invocations</a:t>
            </a:r>
          </a:p>
          <a:p>
            <a:pPr lvl="2"/>
            <a:endParaRPr lang="en-US" dirty="0"/>
          </a:p>
          <a:p>
            <a:pPr lvl="1"/>
            <a:r>
              <a:rPr lang="en-US" dirty="0"/>
              <a:t>Manually set  via : </a:t>
            </a:r>
            <a:r>
              <a:rPr lang="en-US" altLang="he-IL" dirty="0">
                <a:sym typeface="Verdana" panose="020B0604030504040204" pitchFamily="34" charset="0"/>
              </a:rPr>
              <a:t>-</a:t>
            </a:r>
            <a:r>
              <a:rPr lang="en-US" altLang="he-IL" dirty="0" err="1">
                <a:sym typeface="Verdana" panose="020B0604030504040204" pitchFamily="34" charset="0"/>
              </a:rPr>
              <a:t>XX:CompileThreshold</a:t>
            </a:r>
            <a:r>
              <a:rPr lang="en-US" altLang="he-IL" dirty="0">
                <a:sym typeface="Verdana" panose="020B0604030504040204" pitchFamily="34" charset="0"/>
              </a:rPr>
              <a:t>=&lt;</a:t>
            </a:r>
            <a:r>
              <a:rPr lang="en-US" altLang="he-IL" dirty="0" err="1">
                <a:sym typeface="Verdana" panose="020B0604030504040204" pitchFamily="34" charset="0"/>
              </a:rPr>
              <a:t>int</a:t>
            </a:r>
            <a:r>
              <a:rPr lang="en-US" altLang="he-IL" dirty="0">
                <a:sym typeface="Verdana" panose="020B0604030504040204" pitchFamily="34" charset="0"/>
              </a:rPr>
              <a:t> value&gt;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ltLang="he-IL"/>
              <a:t>Synchronizing Threads</a:t>
            </a:r>
          </a:p>
        </p:txBody>
      </p:sp>
      <p:sp>
        <p:nvSpPr>
          <p:cNvPr id="116738" name="Rectangle 3"/>
          <p:cNvSpPr>
            <a:spLocks noGrp="1" noChangeArrowheads="1"/>
          </p:cNvSpPr>
          <p:nvPr>
            <p:ph idx="1"/>
          </p:nvPr>
        </p:nvSpPr>
        <p:spPr/>
        <p:txBody>
          <a:bodyPr/>
          <a:lstStyle/>
          <a:p>
            <a:r>
              <a:rPr lang="en-US" dirty="0"/>
              <a:t>Separate, concurrently running threads do share data and must consider the state and activities of other threads</a:t>
            </a:r>
          </a:p>
          <a:p>
            <a:r>
              <a:rPr lang="en-US" dirty="0"/>
              <a:t>One such set of programming situations are known as </a:t>
            </a:r>
            <a:r>
              <a:rPr lang="en-US" b="1" dirty="0"/>
              <a:t>producer/consumer</a:t>
            </a:r>
            <a:r>
              <a:rPr lang="en-US" dirty="0"/>
              <a:t> scenarios where the producer generates a stream of data which then is consumed by a consumer</a:t>
            </a:r>
          </a:p>
          <a:p>
            <a:r>
              <a:rPr lang="en-US" dirty="0"/>
              <a:t>The code segments within a program that access the same object from separate, concurrent threads are called critical sections</a:t>
            </a:r>
          </a:p>
          <a:p>
            <a:r>
              <a:rPr lang="en-US" dirty="0"/>
              <a:t>In the Java language, a critical section can be a block or a method and are identified with the synchronized keyword</a:t>
            </a:r>
          </a:p>
          <a:p>
            <a:r>
              <a:rPr lang="en-US" dirty="0"/>
              <a:t>The Java platform then associates a lock with every object that has synchronized code. </a:t>
            </a:r>
          </a:p>
          <a:p>
            <a:endParaRPr lang="en-US" dirty="0"/>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he-IL"/>
              <a:t>Locking an Object - Example</a:t>
            </a:r>
          </a:p>
        </p:txBody>
      </p:sp>
      <p:sp>
        <p:nvSpPr>
          <p:cNvPr id="118786" name="Rectangle 4"/>
          <p:cNvSpPr>
            <a:spLocks noChangeArrowheads="1"/>
          </p:cNvSpPr>
          <p:nvPr/>
        </p:nvSpPr>
        <p:spPr bwMode="auto">
          <a:xfrm>
            <a:off x="609600" y="4291806"/>
            <a:ext cx="3657600" cy="1073150"/>
          </a:xfrm>
          <a:prstGeom prst="rect">
            <a:avLst/>
          </a:prstGeom>
          <a:noFill/>
          <a:ln w="9525">
            <a:noFill/>
            <a:miter lim="800000"/>
            <a:headEnd/>
            <a:tailEnd/>
          </a:ln>
        </p:spPr>
        <p:txBody>
          <a:bodyPr lIns="81844" tIns="40923" rIns="81844" bIns="40923"/>
          <a:lstStyle/>
          <a:p>
            <a:pPr marL="304804" indent="-304804">
              <a:lnSpc>
                <a:spcPct val="90000"/>
              </a:lnSpc>
              <a:spcBef>
                <a:spcPct val="20000"/>
              </a:spcBef>
              <a:buFontTx/>
              <a:buChar char="•"/>
              <a:defRPr/>
            </a:pPr>
            <a:r>
              <a:rPr lang="en-US" sz="2000" dirty="0">
                <a:latin typeface="Calibri Light" panose="020F0302020204030204" pitchFamily="34" charset="0"/>
              </a:rPr>
              <a:t>Only one Driver can drive the Car at a time</a:t>
            </a:r>
          </a:p>
          <a:p>
            <a:pPr marL="304804" indent="-304804">
              <a:lnSpc>
                <a:spcPct val="90000"/>
              </a:lnSpc>
              <a:spcBef>
                <a:spcPct val="20000"/>
              </a:spcBef>
              <a:buFontTx/>
              <a:buChar char="•"/>
              <a:defRPr/>
            </a:pPr>
            <a:r>
              <a:rPr lang="en-US" sz="2000" dirty="0">
                <a:latin typeface="Calibri Light" panose="020F0302020204030204" pitchFamily="34" charset="0"/>
              </a:rPr>
              <a:t>Only one thread at a time can own an object’s monitor</a:t>
            </a:r>
          </a:p>
        </p:txBody>
      </p:sp>
      <p:sp>
        <p:nvSpPr>
          <p:cNvPr id="6" name="AutoShape 8"/>
          <p:cNvSpPr>
            <a:spLocks noChangeArrowheads="1"/>
          </p:cNvSpPr>
          <p:nvPr/>
        </p:nvSpPr>
        <p:spPr bwMode="auto">
          <a:xfrm>
            <a:off x="609600" y="1484784"/>
            <a:ext cx="3505200" cy="2597384"/>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Car{</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a:t>
            </a:r>
            <a:r>
              <a:rPr lang="en-US" sz="1400" b="1" dirty="0">
                <a:latin typeface="Calibri" pitchFamily="34" charset="0"/>
                <a:cs typeface="+mn-cs"/>
              </a:rPr>
              <a:t>synchronized</a:t>
            </a:r>
            <a:r>
              <a:rPr lang="en-US" sz="1400" dirty="0">
                <a:latin typeface="Calibri" pitchFamily="34" charset="0"/>
                <a:cs typeface="+mn-cs"/>
              </a:rPr>
              <a:t> void drive(){</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//this Car is locked by a Driver</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//this Car is unlocked by a Driver</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p:txBody>
      </p:sp>
      <p:sp>
        <p:nvSpPr>
          <p:cNvPr id="7" name="AutoShape 8"/>
          <p:cNvSpPr>
            <a:spLocks noChangeArrowheads="1"/>
          </p:cNvSpPr>
          <p:nvPr/>
        </p:nvSpPr>
        <p:spPr bwMode="auto">
          <a:xfrm>
            <a:off x="5136382" y="1484784"/>
            <a:ext cx="3505200" cy="3528392"/>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Car{</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//It’s not synchronized now</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void drive(){…}</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Person{</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void use(Car c){</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b="1" dirty="0">
                <a:latin typeface="Calibri" pitchFamily="34" charset="0"/>
                <a:cs typeface="+mn-cs"/>
              </a:rPr>
              <a:t>synchronized(c)</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c.drive</a:t>
            </a: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p>
        </p:txBody>
      </p:sp>
      <p:sp>
        <p:nvSpPr>
          <p:cNvPr id="118793" name="Rectangle 4"/>
          <p:cNvSpPr>
            <a:spLocks noChangeArrowheads="1"/>
          </p:cNvSpPr>
          <p:nvPr/>
        </p:nvSpPr>
        <p:spPr bwMode="auto">
          <a:xfrm>
            <a:off x="5204992" y="5192378"/>
            <a:ext cx="3609601" cy="792634"/>
          </a:xfrm>
          <a:prstGeom prst="rect">
            <a:avLst/>
          </a:prstGeom>
          <a:noFill/>
          <a:ln w="9525">
            <a:noFill/>
            <a:miter lim="800000"/>
            <a:headEnd/>
            <a:tailEnd/>
          </a:ln>
        </p:spPr>
        <p:txBody>
          <a:bodyPr lIns="81844" tIns="40923" rIns="81844" bIns="40923"/>
          <a:lstStyle/>
          <a:p>
            <a:pPr marL="304804" indent="-304804">
              <a:lnSpc>
                <a:spcPct val="90000"/>
              </a:lnSpc>
              <a:spcBef>
                <a:spcPct val="20000"/>
              </a:spcBef>
              <a:buFontTx/>
              <a:buChar char="•"/>
              <a:defRPr/>
            </a:pPr>
            <a:r>
              <a:rPr lang="en-US" sz="2000" dirty="0">
                <a:latin typeface="Calibri Light" panose="020F0302020204030204" pitchFamily="34" charset="0"/>
              </a:rPr>
              <a:t>More than one Driver can drive the Car at a time</a:t>
            </a:r>
          </a:p>
        </p:txBody>
      </p:sp>
      <p:cxnSp>
        <p:nvCxnSpPr>
          <p:cNvPr id="4" name="Straight Connector 3"/>
          <p:cNvCxnSpPr/>
          <p:nvPr/>
        </p:nvCxnSpPr>
        <p:spPr>
          <a:xfrm>
            <a:off x="584448" y="4077072"/>
            <a:ext cx="353035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9600" y="1484784"/>
            <a:ext cx="353035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11230" y="1484784"/>
            <a:ext cx="353035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20333" y="5013176"/>
            <a:ext cx="353035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8"/>
          <p:cNvSpPr>
            <a:spLocks noChangeArrowheads="1"/>
          </p:cNvSpPr>
          <p:nvPr/>
        </p:nvSpPr>
        <p:spPr bwMode="auto">
          <a:xfrm>
            <a:off x="539552" y="2074333"/>
            <a:ext cx="8208912" cy="3454400"/>
          </a:xfrm>
          <a:prstGeom prst="flowChartAlternateProcess">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fontAlgn="auto">
              <a:lnSpc>
                <a:spcPct val="90000"/>
              </a:lnSpc>
              <a:spcBef>
                <a:spcPts val="0"/>
              </a:spcBef>
              <a:spcAft>
                <a:spcPts val="0"/>
              </a:spcAft>
              <a:tabLst>
                <a:tab pos="410639" algn="l"/>
                <a:tab pos="608197" algn="l"/>
              </a:tabLst>
              <a:defRPr/>
            </a:pPr>
            <a:endParaRPr lang="en-US" sz="1200" dirty="0">
              <a:latin typeface="Calibri" panose="020F0502020204030204" pitchFamily="34" charset="0"/>
            </a:endParaRPr>
          </a:p>
        </p:txBody>
      </p:sp>
      <p:sp>
        <p:nvSpPr>
          <p:cNvPr id="5" name="Rectangle 6"/>
          <p:cNvSpPr>
            <a:spLocks noChangeArrowheads="1"/>
          </p:cNvSpPr>
          <p:nvPr/>
        </p:nvSpPr>
        <p:spPr bwMode="auto">
          <a:xfrm>
            <a:off x="1981200" y="2548467"/>
            <a:ext cx="4876800" cy="2709333"/>
          </a:xfrm>
          <a:prstGeom prst="rect">
            <a:avLst/>
          </a:prstGeom>
          <a:solidFill>
            <a:schemeClr val="bg1"/>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2000" dirty="0">
                <a:latin typeface="Calibri" pitchFamily="34" charset="0"/>
              </a:rPr>
              <a:t>Alive area</a:t>
            </a:r>
          </a:p>
          <a:p>
            <a:pPr algn="ctr">
              <a:defRPr/>
            </a:pPr>
            <a:endParaRPr lang="en-US" sz="2000" dirty="0">
              <a:latin typeface="Calibri" pitchFamily="34" charset="0"/>
            </a:endParaRPr>
          </a:p>
          <a:p>
            <a:pPr algn="ctr">
              <a:defRPr/>
            </a:pPr>
            <a:endParaRPr lang="en-US" sz="2000" dirty="0">
              <a:solidFill>
                <a:srgbClr val="A6A6A6"/>
              </a:solidFill>
              <a:latin typeface="Calibri" pitchFamily="34" charset="0"/>
            </a:endParaRPr>
          </a:p>
          <a:p>
            <a:pPr algn="ctr">
              <a:defRPr/>
            </a:pPr>
            <a:endParaRPr lang="en-US" sz="2000" dirty="0">
              <a:solidFill>
                <a:srgbClr val="A6A6A6"/>
              </a:solidFill>
              <a:latin typeface="Calibri" pitchFamily="34" charset="0"/>
            </a:endParaRPr>
          </a:p>
          <a:p>
            <a:pPr algn="ctr">
              <a:defRPr/>
            </a:pPr>
            <a:endParaRPr lang="en-US" sz="2000" dirty="0">
              <a:solidFill>
                <a:srgbClr val="A6A6A6"/>
              </a:solidFill>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a:p>
            <a:pPr algn="ctr">
              <a:defRPr/>
            </a:pPr>
            <a:endParaRPr lang="en-US" sz="2000" dirty="0">
              <a:solidFill>
                <a:schemeClr val="tx2"/>
              </a:solidFill>
              <a:latin typeface="Calibri" pitchFamily="34" charset="0"/>
            </a:endParaRPr>
          </a:p>
        </p:txBody>
      </p:sp>
      <p:sp>
        <p:nvSpPr>
          <p:cNvPr id="122887" name="Rectangle 8"/>
          <p:cNvSpPr>
            <a:spLocks noChangeArrowheads="1"/>
          </p:cNvSpPr>
          <p:nvPr/>
        </p:nvSpPr>
        <p:spPr bwMode="auto">
          <a:xfrm>
            <a:off x="914400" y="3700463"/>
            <a:ext cx="990600" cy="203200"/>
          </a:xfrm>
          <a:prstGeom prst="rect">
            <a:avLst/>
          </a:prstGeom>
          <a:solidFill>
            <a:schemeClr val="bg1"/>
          </a:solidFill>
          <a:ln w="12700">
            <a:noFill/>
            <a:miter lim="800000"/>
            <a:headEnd/>
            <a:tailEnd/>
          </a:ln>
        </p:spPr>
        <p:txBody>
          <a:bodyPr wrap="none" anchor="ctr"/>
          <a:lstStyle/>
          <a:p>
            <a:pPr algn="ctr">
              <a:defRPr/>
            </a:pPr>
            <a:r>
              <a:rPr lang="en-US" sz="1200">
                <a:latin typeface="Calibri" pitchFamily="34" charset="0"/>
              </a:rPr>
              <a:t>Thread.start()</a:t>
            </a:r>
          </a:p>
        </p:txBody>
      </p:sp>
      <p:sp>
        <p:nvSpPr>
          <p:cNvPr id="7" name="AutoShape 11"/>
          <p:cNvSpPr>
            <a:spLocks noChangeArrowheads="1"/>
          </p:cNvSpPr>
          <p:nvPr/>
        </p:nvSpPr>
        <p:spPr bwMode="auto">
          <a:xfrm>
            <a:off x="990600" y="2683933"/>
            <a:ext cx="685800" cy="406400"/>
          </a:xfrm>
          <a:prstGeom prst="flowChartAlternateProcess">
            <a:avLst/>
          </a:prstGeom>
          <a:solidFill>
            <a:srgbClr val="DDDDDD"/>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1600">
                <a:latin typeface="Calibri" pitchFamily="34" charset="0"/>
              </a:rPr>
              <a:t>new</a:t>
            </a:r>
          </a:p>
          <a:p>
            <a:pPr algn="ctr">
              <a:defRPr/>
            </a:pPr>
            <a:r>
              <a:rPr lang="en-US" sz="1600">
                <a:latin typeface="Calibri" pitchFamily="34" charset="0"/>
              </a:rPr>
              <a:t>Thread</a:t>
            </a:r>
          </a:p>
        </p:txBody>
      </p:sp>
      <p:sp>
        <p:nvSpPr>
          <p:cNvPr id="8" name="AutoShape 5"/>
          <p:cNvSpPr>
            <a:spLocks noChangeArrowheads="1"/>
          </p:cNvSpPr>
          <p:nvPr/>
        </p:nvSpPr>
        <p:spPr bwMode="auto">
          <a:xfrm>
            <a:off x="2590800" y="3564467"/>
            <a:ext cx="863990" cy="406400"/>
          </a:xfrm>
          <a:prstGeom prst="flowChartAlternateProcess">
            <a:avLst/>
          </a:prstGeom>
          <a:solidFill>
            <a:srgbClr val="00B0F0"/>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err="1">
                <a:latin typeface="Calibri" panose="020F0502020204030204" pitchFamily="34" charset="0"/>
                <a:cs typeface="+mn-cs"/>
              </a:rPr>
              <a:t>Runnable</a:t>
            </a:r>
            <a:endParaRPr lang="en-US" sz="1600" dirty="0">
              <a:latin typeface="Calibri" panose="020F0502020204030204" pitchFamily="34" charset="0"/>
              <a:cs typeface="+mn-cs"/>
            </a:endParaRPr>
          </a:p>
        </p:txBody>
      </p:sp>
      <p:sp>
        <p:nvSpPr>
          <p:cNvPr id="9" name="AutoShape 5"/>
          <p:cNvSpPr>
            <a:spLocks noChangeArrowheads="1"/>
          </p:cNvSpPr>
          <p:nvPr/>
        </p:nvSpPr>
        <p:spPr bwMode="auto">
          <a:xfrm>
            <a:off x="5334000" y="3564467"/>
            <a:ext cx="863990" cy="406400"/>
          </a:xfrm>
          <a:prstGeom prst="flowChartAlternateProcess">
            <a:avLst/>
          </a:prstGeom>
          <a:solidFill>
            <a:srgbClr val="00B0F0"/>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Calibri" panose="020F0502020204030204" pitchFamily="34" charset="0"/>
                <a:cs typeface="+mn-cs"/>
              </a:rPr>
              <a:t>Running</a:t>
            </a:r>
          </a:p>
        </p:txBody>
      </p:sp>
      <p:sp>
        <p:nvSpPr>
          <p:cNvPr id="10" name="AutoShape 11"/>
          <p:cNvSpPr>
            <a:spLocks noChangeArrowheads="1"/>
          </p:cNvSpPr>
          <p:nvPr/>
        </p:nvSpPr>
        <p:spPr bwMode="auto">
          <a:xfrm>
            <a:off x="7391400" y="2683933"/>
            <a:ext cx="685800" cy="406400"/>
          </a:xfrm>
          <a:prstGeom prst="flowChartAlternateProcess">
            <a:avLst/>
          </a:prstGeom>
          <a:solidFill>
            <a:srgbClr val="DDDDDD"/>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1600">
                <a:latin typeface="Calibri" panose="020F0502020204030204" pitchFamily="34" charset="0"/>
              </a:rPr>
              <a:t>Dead</a:t>
            </a:r>
          </a:p>
        </p:txBody>
      </p:sp>
      <p:sp>
        <p:nvSpPr>
          <p:cNvPr id="11" name="Freeform 10"/>
          <p:cNvSpPr/>
          <p:nvPr/>
        </p:nvSpPr>
        <p:spPr>
          <a:xfrm>
            <a:off x="1249363" y="3100388"/>
            <a:ext cx="1319212" cy="666750"/>
          </a:xfrm>
          <a:custGeom>
            <a:avLst/>
            <a:gdLst>
              <a:gd name="connsiteX0" fmla="*/ 67128 w 1318986"/>
              <a:gd name="connsiteY0" fmla="*/ 0 h 751114"/>
              <a:gd name="connsiteX1" fmla="*/ 208643 w 1318986"/>
              <a:gd name="connsiteY1" fmla="*/ 598714 h 751114"/>
              <a:gd name="connsiteX2" fmla="*/ 1318986 w 1318986"/>
              <a:gd name="connsiteY2" fmla="*/ 751114 h 751114"/>
            </a:gdLst>
            <a:ahLst/>
            <a:cxnLst>
              <a:cxn ang="0">
                <a:pos x="connsiteX0" y="connsiteY0"/>
              </a:cxn>
              <a:cxn ang="0">
                <a:pos x="connsiteX1" y="connsiteY1"/>
              </a:cxn>
              <a:cxn ang="0">
                <a:pos x="connsiteX2" y="connsiteY2"/>
              </a:cxn>
            </a:cxnLst>
            <a:rect l="l" t="t" r="r" b="b"/>
            <a:pathLst>
              <a:path w="1318986" h="751114">
                <a:moveTo>
                  <a:pt x="67128" y="0"/>
                </a:moveTo>
                <a:cubicBezTo>
                  <a:pt x="33564" y="236764"/>
                  <a:pt x="0" y="473528"/>
                  <a:pt x="208643" y="598714"/>
                </a:cubicBezTo>
                <a:cubicBezTo>
                  <a:pt x="417286" y="723900"/>
                  <a:pt x="868136" y="737507"/>
                  <a:pt x="1318986" y="751114"/>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12" name="Freeform 11"/>
          <p:cNvSpPr/>
          <p:nvPr/>
        </p:nvSpPr>
        <p:spPr>
          <a:xfrm>
            <a:off x="6205538" y="3090863"/>
            <a:ext cx="1803400" cy="781050"/>
          </a:xfrm>
          <a:custGeom>
            <a:avLst/>
            <a:gdLst>
              <a:gd name="connsiteX0" fmla="*/ 1545772 w 1803401"/>
              <a:gd name="connsiteY0" fmla="*/ 0 h 879929"/>
              <a:gd name="connsiteX1" fmla="*/ 1545772 w 1803401"/>
              <a:gd name="connsiteY1" fmla="*/ 740229 h 879929"/>
              <a:gd name="connsiteX2" fmla="*/ 0 w 1803401"/>
              <a:gd name="connsiteY2" fmla="*/ 838200 h 879929"/>
            </a:gdLst>
            <a:ahLst/>
            <a:cxnLst>
              <a:cxn ang="0">
                <a:pos x="connsiteX0" y="connsiteY0"/>
              </a:cxn>
              <a:cxn ang="0">
                <a:pos x="connsiteX1" y="connsiteY1"/>
              </a:cxn>
              <a:cxn ang="0">
                <a:pos x="connsiteX2" y="connsiteY2"/>
              </a:cxn>
            </a:cxnLst>
            <a:rect l="l" t="t" r="r" b="b"/>
            <a:pathLst>
              <a:path w="1803401" h="879929">
                <a:moveTo>
                  <a:pt x="1545772" y="0"/>
                </a:moveTo>
                <a:cubicBezTo>
                  <a:pt x="1674586" y="300264"/>
                  <a:pt x="1803401" y="600529"/>
                  <a:pt x="1545772" y="740229"/>
                </a:cubicBezTo>
                <a:cubicBezTo>
                  <a:pt x="1288143" y="879929"/>
                  <a:pt x="644071" y="859064"/>
                  <a:pt x="0" y="838200"/>
                </a:cubicBezTo>
              </a:path>
            </a:pathLst>
          </a:cu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122902" name="Rectangle 8"/>
          <p:cNvSpPr>
            <a:spLocks noChangeArrowheads="1"/>
          </p:cNvSpPr>
          <p:nvPr/>
        </p:nvSpPr>
        <p:spPr bwMode="auto">
          <a:xfrm>
            <a:off x="3810000" y="3767138"/>
            <a:ext cx="990600" cy="203200"/>
          </a:xfrm>
          <a:prstGeom prst="rect">
            <a:avLst/>
          </a:prstGeom>
          <a:solidFill>
            <a:schemeClr val="bg1"/>
          </a:solidFill>
          <a:ln w="12700">
            <a:noFill/>
            <a:miter lim="800000"/>
            <a:headEnd/>
            <a:tailEnd/>
          </a:ln>
        </p:spPr>
        <p:txBody>
          <a:bodyPr wrap="none" anchor="ctr"/>
          <a:lstStyle/>
          <a:p>
            <a:pPr algn="ctr">
              <a:defRPr/>
            </a:pPr>
            <a:r>
              <a:rPr lang="en-US" sz="1200">
                <a:latin typeface="Calibri" pitchFamily="34" charset="0"/>
              </a:rPr>
              <a:t>JVM Scheduler</a:t>
            </a:r>
          </a:p>
        </p:txBody>
      </p:sp>
      <p:sp>
        <p:nvSpPr>
          <p:cNvPr id="15" name="Freeform 14"/>
          <p:cNvSpPr/>
          <p:nvPr/>
        </p:nvSpPr>
        <p:spPr>
          <a:xfrm>
            <a:off x="2960688" y="3138488"/>
            <a:ext cx="2776537" cy="406400"/>
          </a:xfrm>
          <a:custGeom>
            <a:avLst/>
            <a:gdLst>
              <a:gd name="connsiteX0" fmla="*/ 2775857 w 2775857"/>
              <a:gd name="connsiteY0" fmla="*/ 457200 h 457200"/>
              <a:gd name="connsiteX1" fmla="*/ 1284515 w 2775857"/>
              <a:gd name="connsiteY1" fmla="*/ 0 h 457200"/>
              <a:gd name="connsiteX2" fmla="*/ 0 w 2775857"/>
              <a:gd name="connsiteY2" fmla="*/ 457200 h 457200"/>
            </a:gdLst>
            <a:ahLst/>
            <a:cxnLst>
              <a:cxn ang="0">
                <a:pos x="connsiteX0" y="connsiteY0"/>
              </a:cxn>
              <a:cxn ang="0">
                <a:pos x="connsiteX1" y="connsiteY1"/>
              </a:cxn>
              <a:cxn ang="0">
                <a:pos x="connsiteX2" y="connsiteY2"/>
              </a:cxn>
            </a:cxnLst>
            <a:rect l="l" t="t" r="r" b="b"/>
            <a:pathLst>
              <a:path w="2775857" h="457200">
                <a:moveTo>
                  <a:pt x="2775857" y="457200"/>
                </a:moveTo>
                <a:cubicBezTo>
                  <a:pt x="2261507" y="228600"/>
                  <a:pt x="1747158" y="0"/>
                  <a:pt x="1284515" y="0"/>
                </a:cubicBezTo>
                <a:cubicBezTo>
                  <a:pt x="821872" y="0"/>
                  <a:pt x="410936" y="228600"/>
                  <a:pt x="0" y="457200"/>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16" name="Can 15"/>
          <p:cNvSpPr/>
          <p:nvPr/>
        </p:nvSpPr>
        <p:spPr>
          <a:xfrm>
            <a:off x="3733800" y="2954867"/>
            <a:ext cx="1066800" cy="338667"/>
          </a:xfrm>
          <a:prstGeom prst="can">
            <a:avLst/>
          </a:prstGeom>
          <a:solidFill>
            <a:schemeClr val="bg2"/>
          </a:solidFill>
          <a:ln w="3175">
            <a:solidFill>
              <a:schemeClr val="tx1"/>
            </a:soli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dirty="0">
                <a:solidFill>
                  <a:schemeClr val="bg1">
                    <a:lumMod val="65000"/>
                  </a:schemeClr>
                </a:solidFill>
              </a:rPr>
              <a:t>Blocked pool</a:t>
            </a:r>
          </a:p>
        </p:txBody>
      </p:sp>
      <p:cxnSp>
        <p:nvCxnSpPr>
          <p:cNvPr id="17" name="Straight Arrow Connector 16"/>
          <p:cNvCxnSpPr/>
          <p:nvPr/>
        </p:nvCxnSpPr>
        <p:spPr>
          <a:xfrm>
            <a:off x="3429000" y="3767138"/>
            <a:ext cx="1905000" cy="158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907" name="Rectangle 8"/>
          <p:cNvSpPr>
            <a:spLocks noChangeArrowheads="1"/>
          </p:cNvSpPr>
          <p:nvPr/>
        </p:nvSpPr>
        <p:spPr bwMode="auto">
          <a:xfrm>
            <a:off x="7010400" y="3835400"/>
            <a:ext cx="990600" cy="203200"/>
          </a:xfrm>
          <a:prstGeom prst="rect">
            <a:avLst/>
          </a:prstGeom>
          <a:noFill/>
          <a:ln w="12700">
            <a:noFill/>
            <a:miter lim="800000"/>
            <a:headEnd/>
            <a:tailEnd/>
          </a:ln>
        </p:spPr>
        <p:txBody>
          <a:bodyPr wrap="none" anchor="ctr"/>
          <a:lstStyle/>
          <a:p>
            <a:pPr algn="ctr">
              <a:defRPr/>
            </a:pPr>
            <a:r>
              <a:rPr lang="en-US" sz="1200">
                <a:latin typeface="Calibri" pitchFamily="34" charset="0"/>
              </a:rPr>
              <a:t>run() ends</a:t>
            </a:r>
          </a:p>
        </p:txBody>
      </p:sp>
      <p:sp>
        <p:nvSpPr>
          <p:cNvPr id="176156" name="Rectangle 2"/>
          <p:cNvSpPr>
            <a:spLocks noGrp="1" noChangeArrowheads="1"/>
          </p:cNvSpPr>
          <p:nvPr>
            <p:ph type="title"/>
          </p:nvPr>
        </p:nvSpPr>
        <p:spPr/>
        <p:txBody>
          <a:bodyPr/>
          <a:lstStyle/>
          <a:p>
            <a:r>
              <a:rPr lang="en-US" altLang="he-IL"/>
              <a:t>Synchronization</a:t>
            </a:r>
          </a:p>
        </p:txBody>
      </p:sp>
      <p:sp>
        <p:nvSpPr>
          <p:cNvPr id="21" name="Can 20"/>
          <p:cNvSpPr/>
          <p:nvPr/>
        </p:nvSpPr>
        <p:spPr>
          <a:xfrm>
            <a:off x="3505200" y="4512733"/>
            <a:ext cx="1447800" cy="338667"/>
          </a:xfrm>
          <a:prstGeom prst="can">
            <a:avLst/>
          </a:prstGeom>
          <a:solidFill>
            <a:schemeClr val="bg2"/>
          </a:solidFill>
          <a:ln w="3175">
            <a:solidFill>
              <a:schemeClr val="tx1"/>
            </a:soli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dirty="0">
                <a:solidFill>
                  <a:schemeClr val="bg1">
                    <a:lumMod val="65000"/>
                  </a:schemeClr>
                </a:solidFill>
              </a:rPr>
              <a:t>Synchronized pool</a:t>
            </a:r>
          </a:p>
        </p:txBody>
      </p:sp>
      <p:sp>
        <p:nvSpPr>
          <p:cNvPr id="25" name="Freeform 24"/>
          <p:cNvSpPr/>
          <p:nvPr/>
        </p:nvSpPr>
        <p:spPr>
          <a:xfrm>
            <a:off x="2778125" y="3970338"/>
            <a:ext cx="727075" cy="542925"/>
          </a:xfrm>
          <a:custGeom>
            <a:avLst/>
            <a:gdLst>
              <a:gd name="connsiteX0" fmla="*/ 694871 w 694871"/>
              <a:gd name="connsiteY0" fmla="*/ 587829 h 587829"/>
              <a:gd name="connsiteX1" fmla="*/ 96157 w 694871"/>
              <a:gd name="connsiteY1" fmla="*/ 457200 h 587829"/>
              <a:gd name="connsiteX2" fmla="*/ 117928 w 694871"/>
              <a:gd name="connsiteY2" fmla="*/ 0 h 587829"/>
            </a:gdLst>
            <a:ahLst/>
            <a:cxnLst>
              <a:cxn ang="0">
                <a:pos x="connsiteX0" y="connsiteY0"/>
              </a:cxn>
              <a:cxn ang="0">
                <a:pos x="connsiteX1" y="connsiteY1"/>
              </a:cxn>
              <a:cxn ang="0">
                <a:pos x="connsiteX2" y="connsiteY2"/>
              </a:cxn>
            </a:cxnLst>
            <a:rect l="l" t="t" r="r" b="b"/>
            <a:pathLst>
              <a:path w="694871" h="587829">
                <a:moveTo>
                  <a:pt x="694871" y="587829"/>
                </a:moveTo>
                <a:cubicBezTo>
                  <a:pt x="443592" y="571500"/>
                  <a:pt x="192314" y="555171"/>
                  <a:pt x="96157" y="457200"/>
                </a:cubicBezTo>
                <a:cubicBezTo>
                  <a:pt x="0" y="359229"/>
                  <a:pt x="58964" y="179614"/>
                  <a:pt x="117928" y="0"/>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122911" name="Rectangle 8"/>
          <p:cNvSpPr>
            <a:spLocks noChangeArrowheads="1"/>
          </p:cNvSpPr>
          <p:nvPr/>
        </p:nvSpPr>
        <p:spPr bwMode="auto">
          <a:xfrm>
            <a:off x="5791200" y="4376738"/>
            <a:ext cx="990600" cy="339725"/>
          </a:xfrm>
          <a:prstGeom prst="rect">
            <a:avLst/>
          </a:prstGeom>
          <a:noFill/>
          <a:ln w="12700">
            <a:noFill/>
            <a:miter lim="800000"/>
            <a:headEnd/>
            <a:tailEnd/>
          </a:ln>
        </p:spPr>
        <p:txBody>
          <a:bodyPr wrap="none" anchor="ctr"/>
          <a:lstStyle/>
          <a:p>
            <a:pPr algn="ctr">
              <a:defRPr/>
            </a:pPr>
            <a:r>
              <a:rPr lang="en-US" sz="1200">
                <a:latin typeface="Calibri" pitchFamily="34" charset="0"/>
              </a:rPr>
              <a:t>Synch block</a:t>
            </a:r>
          </a:p>
          <a:p>
            <a:pPr algn="ctr">
              <a:defRPr/>
            </a:pPr>
            <a:r>
              <a:rPr lang="en-US" sz="1200">
                <a:latin typeface="Calibri" pitchFamily="34" charset="0"/>
              </a:rPr>
              <a:t>occupied </a:t>
            </a:r>
          </a:p>
        </p:txBody>
      </p:sp>
      <p:sp>
        <p:nvSpPr>
          <p:cNvPr id="122912" name="Rectangle 8"/>
          <p:cNvSpPr>
            <a:spLocks noChangeArrowheads="1"/>
          </p:cNvSpPr>
          <p:nvPr/>
        </p:nvSpPr>
        <p:spPr bwMode="auto">
          <a:xfrm>
            <a:off x="1828800" y="4106863"/>
            <a:ext cx="1143000" cy="338137"/>
          </a:xfrm>
          <a:prstGeom prst="rect">
            <a:avLst/>
          </a:prstGeom>
          <a:noFill/>
          <a:ln w="12700">
            <a:noFill/>
            <a:miter lim="800000"/>
            <a:headEnd/>
            <a:tailEnd/>
          </a:ln>
        </p:spPr>
        <p:txBody>
          <a:bodyPr wrap="none" anchor="ctr"/>
          <a:lstStyle/>
          <a:p>
            <a:pPr algn="ctr">
              <a:defRPr/>
            </a:pPr>
            <a:r>
              <a:rPr lang="en-US" sz="1200">
                <a:latin typeface="Calibri" pitchFamily="34" charset="0"/>
              </a:rPr>
              <a:t>Synch block</a:t>
            </a:r>
          </a:p>
          <a:p>
            <a:pPr algn="ctr">
              <a:defRPr/>
            </a:pPr>
            <a:r>
              <a:rPr lang="en-US" sz="1200">
                <a:latin typeface="Calibri" pitchFamily="34" charset="0"/>
              </a:rPr>
              <a:t>released</a:t>
            </a:r>
          </a:p>
        </p:txBody>
      </p:sp>
      <p:sp>
        <p:nvSpPr>
          <p:cNvPr id="122913" name="Rectangle 8"/>
          <p:cNvSpPr>
            <a:spLocks noChangeArrowheads="1"/>
          </p:cNvSpPr>
          <p:nvPr/>
        </p:nvSpPr>
        <p:spPr bwMode="auto">
          <a:xfrm>
            <a:off x="2438400" y="3090863"/>
            <a:ext cx="1143000" cy="338137"/>
          </a:xfrm>
          <a:prstGeom prst="rect">
            <a:avLst/>
          </a:prstGeom>
          <a:noFill/>
          <a:ln w="12700">
            <a:noFill/>
            <a:miter lim="800000"/>
            <a:headEnd/>
            <a:tailEnd/>
          </a:ln>
        </p:spPr>
        <p:txBody>
          <a:bodyPr wrap="none" anchor="ctr"/>
          <a:lstStyle/>
          <a:p>
            <a:pPr algn="ctr">
              <a:defRPr/>
            </a:pPr>
            <a:r>
              <a:rPr lang="en-US" sz="1200">
                <a:latin typeface="Calibri" pitchFamily="34" charset="0"/>
              </a:rPr>
              <a:t>block ends</a:t>
            </a:r>
          </a:p>
          <a:p>
            <a:pPr algn="ctr">
              <a:defRPr/>
            </a:pPr>
            <a:r>
              <a:rPr lang="en-US" sz="1200">
                <a:latin typeface="Calibri" pitchFamily="34" charset="0"/>
              </a:rPr>
              <a:t>interrupt()</a:t>
            </a:r>
          </a:p>
        </p:txBody>
      </p:sp>
      <p:sp>
        <p:nvSpPr>
          <p:cNvPr id="30" name="Freeform 29"/>
          <p:cNvSpPr/>
          <p:nvPr/>
        </p:nvSpPr>
        <p:spPr>
          <a:xfrm>
            <a:off x="4930775" y="3990975"/>
            <a:ext cx="1339850" cy="541338"/>
          </a:xfrm>
          <a:custGeom>
            <a:avLst/>
            <a:gdLst>
              <a:gd name="connsiteX0" fmla="*/ 979714 w 1338943"/>
              <a:gd name="connsiteY0" fmla="*/ 0 h 609600"/>
              <a:gd name="connsiteX1" fmla="*/ 1175657 w 1338943"/>
              <a:gd name="connsiteY1" fmla="*/ 359229 h 609600"/>
              <a:gd name="connsiteX2" fmla="*/ 0 w 1338943"/>
              <a:gd name="connsiteY2" fmla="*/ 609600 h 609600"/>
            </a:gdLst>
            <a:ahLst/>
            <a:cxnLst>
              <a:cxn ang="0">
                <a:pos x="connsiteX0" y="connsiteY0"/>
              </a:cxn>
              <a:cxn ang="0">
                <a:pos x="connsiteX1" y="connsiteY1"/>
              </a:cxn>
              <a:cxn ang="0">
                <a:pos x="connsiteX2" y="connsiteY2"/>
              </a:cxn>
            </a:cxnLst>
            <a:rect l="l" t="t" r="r" b="b"/>
            <a:pathLst>
              <a:path w="1338943" h="609600">
                <a:moveTo>
                  <a:pt x="979714" y="0"/>
                </a:moveTo>
                <a:cubicBezTo>
                  <a:pt x="1159328" y="128814"/>
                  <a:pt x="1338943" y="257629"/>
                  <a:pt x="1175657" y="359229"/>
                </a:cubicBezTo>
                <a:cubicBezTo>
                  <a:pt x="1012371" y="460829"/>
                  <a:pt x="506185" y="535214"/>
                  <a:pt x="0" y="609600"/>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p>
        </p:txBody>
      </p:sp>
      <p:sp>
        <p:nvSpPr>
          <p:cNvPr id="26" name="Rectangle 8"/>
          <p:cNvSpPr>
            <a:spLocks noChangeArrowheads="1"/>
          </p:cNvSpPr>
          <p:nvPr/>
        </p:nvSpPr>
        <p:spPr bwMode="auto">
          <a:xfrm>
            <a:off x="4856163" y="2895600"/>
            <a:ext cx="1371600" cy="677863"/>
          </a:xfrm>
          <a:prstGeom prst="rect">
            <a:avLst/>
          </a:prstGeom>
          <a:noFill/>
          <a:ln w="12700">
            <a:noFill/>
            <a:miter lim="800000"/>
            <a:headEnd/>
            <a:tailEnd/>
          </a:ln>
          <a:effectLst/>
        </p:spPr>
        <p:txBody>
          <a:bodyPr wrap="none" anchor="ctr"/>
          <a:lstStyle/>
          <a:p>
            <a:pPr fontAlgn="auto">
              <a:spcBef>
                <a:spcPts val="0"/>
              </a:spcBef>
              <a:spcAft>
                <a:spcPts val="0"/>
              </a:spcAft>
              <a:defRPr/>
            </a:pPr>
            <a:r>
              <a:rPr lang="en-US" sz="1050" dirty="0" err="1">
                <a:latin typeface="+mn-lt"/>
                <a:cs typeface="+mn-cs"/>
              </a:rPr>
              <a:t>Thread.sleep</a:t>
            </a:r>
            <a:r>
              <a:rPr lang="en-US" sz="1050" dirty="0">
                <a:latin typeface="+mn-lt"/>
                <a:cs typeface="+mn-cs"/>
              </a:rPr>
              <a:t>()</a:t>
            </a:r>
          </a:p>
          <a:p>
            <a:pPr fontAlgn="auto">
              <a:spcBef>
                <a:spcPts val="0"/>
              </a:spcBef>
              <a:spcAft>
                <a:spcPts val="0"/>
              </a:spcAft>
              <a:defRPr/>
            </a:pPr>
            <a:r>
              <a:rPr lang="en-US" sz="1050" dirty="0">
                <a:latin typeface="+mn-lt"/>
                <a:cs typeface="+mn-cs"/>
              </a:rPr>
              <a:t>         </a:t>
            </a:r>
            <a:r>
              <a:rPr lang="en-US" sz="1050" dirty="0" err="1">
                <a:latin typeface="+mn-lt"/>
                <a:cs typeface="+mn-cs"/>
              </a:rPr>
              <a:t>Thread.yield</a:t>
            </a:r>
            <a:r>
              <a:rPr lang="en-US" sz="1050" dirty="0">
                <a:latin typeface="+mn-lt"/>
                <a:cs typeface="+mn-cs"/>
              </a:rPr>
              <a:t>()</a:t>
            </a:r>
          </a:p>
          <a:p>
            <a:pPr fontAlgn="auto">
              <a:spcBef>
                <a:spcPts val="0"/>
              </a:spcBef>
              <a:spcAft>
                <a:spcPts val="0"/>
              </a:spcAft>
              <a:defRPr/>
            </a:pPr>
            <a:r>
              <a:rPr lang="en-US" sz="1050" dirty="0">
                <a:latin typeface="+mn-lt"/>
                <a:cs typeface="+mn-cs"/>
              </a:rPr>
              <a:t>                       join()</a:t>
            </a:r>
          </a:p>
          <a:p>
            <a:pPr fontAlgn="auto">
              <a:spcBef>
                <a:spcPts val="0"/>
              </a:spcBef>
              <a:spcAft>
                <a:spcPts val="0"/>
              </a:spcAft>
              <a:defRPr/>
            </a:pPr>
            <a:r>
              <a:rPr lang="en-US" sz="1050" dirty="0">
                <a:latin typeface="+mn-lt"/>
                <a:cs typeface="+mn-cs"/>
              </a:rPr>
              <a:t>                              I/O</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he-IL"/>
              <a:t>Using the notify and wait Methods </a:t>
            </a:r>
          </a:p>
        </p:txBody>
      </p:sp>
      <p:sp>
        <p:nvSpPr>
          <p:cNvPr id="123906" name="Rectangle 3"/>
          <p:cNvSpPr>
            <a:spLocks noGrp="1" noChangeArrowheads="1"/>
          </p:cNvSpPr>
          <p:nvPr>
            <p:ph idx="1"/>
          </p:nvPr>
        </p:nvSpPr>
        <p:spPr/>
        <p:txBody>
          <a:bodyPr/>
          <a:lstStyle/>
          <a:p>
            <a:r>
              <a:rPr lang="en-US" i="1" dirty="0"/>
              <a:t>wait(), wait(long timeout)</a:t>
            </a:r>
          </a:p>
          <a:p>
            <a:pPr lvl="1"/>
            <a:r>
              <a:rPr lang="en-US" dirty="0"/>
              <a:t>Causes current thread to wait until another thread invokes the </a:t>
            </a:r>
            <a:r>
              <a:rPr lang="en-US" i="1" dirty="0"/>
              <a:t>notify() </a:t>
            </a:r>
            <a:r>
              <a:rPr lang="en-US" dirty="0"/>
              <a:t>method or the </a:t>
            </a:r>
            <a:r>
              <a:rPr lang="en-US" i="1" dirty="0" err="1"/>
              <a:t>notifyAll</a:t>
            </a:r>
            <a:r>
              <a:rPr lang="en-US" i="1" dirty="0"/>
              <a:t>() </a:t>
            </a:r>
            <a:r>
              <a:rPr lang="en-US" dirty="0"/>
              <a:t>method for this object, or a specified amount of time has elapsed.</a:t>
            </a:r>
          </a:p>
          <a:p>
            <a:pPr lvl="1"/>
            <a:endParaRPr lang="en-US" dirty="0"/>
          </a:p>
          <a:p>
            <a:r>
              <a:rPr lang="en-US" i="1" dirty="0"/>
              <a:t>notify()</a:t>
            </a:r>
          </a:p>
          <a:p>
            <a:pPr lvl="1"/>
            <a:r>
              <a:rPr lang="en-US" dirty="0"/>
              <a:t>Wakes up a single thread that is waiting on this object's monitor</a:t>
            </a:r>
          </a:p>
          <a:p>
            <a:pPr lvl="1"/>
            <a:endParaRPr lang="en-US" dirty="0"/>
          </a:p>
          <a:p>
            <a:r>
              <a:rPr lang="en-US" i="1" dirty="0" err="1"/>
              <a:t>notifyAll</a:t>
            </a:r>
            <a:r>
              <a:rPr lang="en-US" i="1" dirty="0"/>
              <a:t>()</a:t>
            </a:r>
          </a:p>
          <a:p>
            <a:pPr lvl="1"/>
            <a:r>
              <a:rPr lang="en-US" dirty="0"/>
              <a:t>Wakes up all threads that are waiting on this object's monitor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8"/>
          <p:cNvSpPr>
            <a:spLocks noChangeArrowheads="1"/>
          </p:cNvSpPr>
          <p:nvPr/>
        </p:nvSpPr>
        <p:spPr bwMode="auto">
          <a:xfrm>
            <a:off x="539552" y="2074333"/>
            <a:ext cx="8136904" cy="3454400"/>
          </a:xfrm>
          <a:prstGeom prst="flowChartAlternateProcess">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fontAlgn="auto">
              <a:lnSpc>
                <a:spcPct val="90000"/>
              </a:lnSpc>
              <a:spcBef>
                <a:spcPts val="0"/>
              </a:spcBef>
              <a:spcAft>
                <a:spcPts val="0"/>
              </a:spcAft>
              <a:tabLst>
                <a:tab pos="410639" algn="l"/>
                <a:tab pos="608197" algn="l"/>
              </a:tabLst>
              <a:defRPr/>
            </a:pPr>
            <a:endParaRPr lang="en-US" sz="1200" dirty="0">
              <a:latin typeface="Calibri" panose="020F0502020204030204" pitchFamily="34" charset="0"/>
            </a:endParaRPr>
          </a:p>
        </p:txBody>
      </p:sp>
      <p:sp>
        <p:nvSpPr>
          <p:cNvPr id="5" name="Rectangle 6"/>
          <p:cNvSpPr>
            <a:spLocks noChangeArrowheads="1"/>
          </p:cNvSpPr>
          <p:nvPr/>
        </p:nvSpPr>
        <p:spPr bwMode="auto">
          <a:xfrm>
            <a:off x="2011363" y="2480734"/>
            <a:ext cx="4876800" cy="2709333"/>
          </a:xfrm>
          <a:prstGeom prst="rect">
            <a:avLst/>
          </a:prstGeom>
          <a:solidFill>
            <a:schemeClr val="bg1"/>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2000">
                <a:latin typeface="Calibri" pitchFamily="34" charset="0"/>
              </a:rPr>
              <a:t>Alive area</a:t>
            </a:r>
          </a:p>
          <a:p>
            <a:pPr algn="ctr">
              <a:defRPr/>
            </a:pPr>
            <a:endParaRPr lang="en-US" sz="2000">
              <a:latin typeface="Calibri" pitchFamily="34" charset="0"/>
            </a:endParaRPr>
          </a:p>
          <a:p>
            <a:pPr algn="ctr">
              <a:defRPr/>
            </a:pPr>
            <a:endParaRPr lang="en-US" sz="2000">
              <a:solidFill>
                <a:srgbClr val="A6A6A6"/>
              </a:solidFill>
              <a:latin typeface="Calibri" pitchFamily="34" charset="0"/>
            </a:endParaRPr>
          </a:p>
          <a:p>
            <a:pPr algn="ctr">
              <a:defRPr/>
            </a:pPr>
            <a:endParaRPr lang="en-US" sz="2000">
              <a:solidFill>
                <a:srgbClr val="A6A6A6"/>
              </a:solidFill>
              <a:latin typeface="Calibri" pitchFamily="34" charset="0"/>
            </a:endParaRPr>
          </a:p>
          <a:p>
            <a:pPr algn="ctr">
              <a:defRPr/>
            </a:pPr>
            <a:endParaRPr lang="en-US" sz="2000">
              <a:solidFill>
                <a:srgbClr val="A6A6A6"/>
              </a:solidFill>
              <a:latin typeface="Calibri" pitchFamily="34" charset="0"/>
            </a:endParaRPr>
          </a:p>
          <a:p>
            <a:pPr algn="ctr">
              <a:defRPr/>
            </a:pPr>
            <a:endParaRPr lang="en-US" sz="2000">
              <a:solidFill>
                <a:schemeClr val="tx2"/>
              </a:solidFill>
              <a:latin typeface="Calibri" pitchFamily="34" charset="0"/>
            </a:endParaRPr>
          </a:p>
          <a:p>
            <a:pPr algn="ctr">
              <a:defRPr/>
            </a:pPr>
            <a:endParaRPr lang="en-US" sz="2000">
              <a:solidFill>
                <a:schemeClr val="tx2"/>
              </a:solidFill>
              <a:latin typeface="Calibri" pitchFamily="34" charset="0"/>
            </a:endParaRPr>
          </a:p>
          <a:p>
            <a:pPr algn="ctr">
              <a:defRPr/>
            </a:pPr>
            <a:endParaRPr lang="en-US" sz="2000">
              <a:solidFill>
                <a:schemeClr val="tx2"/>
              </a:solidFill>
              <a:latin typeface="Calibri" pitchFamily="34" charset="0"/>
            </a:endParaRPr>
          </a:p>
          <a:p>
            <a:pPr algn="ctr">
              <a:defRPr/>
            </a:pPr>
            <a:endParaRPr lang="en-US" sz="2000">
              <a:solidFill>
                <a:schemeClr val="tx2"/>
              </a:solidFill>
              <a:latin typeface="Calibri" pitchFamily="34" charset="0"/>
            </a:endParaRPr>
          </a:p>
          <a:p>
            <a:pPr algn="ctr">
              <a:defRPr/>
            </a:pPr>
            <a:endParaRPr lang="en-US" sz="2000">
              <a:solidFill>
                <a:schemeClr val="tx2"/>
              </a:solidFill>
              <a:latin typeface="Calibri" pitchFamily="34" charset="0"/>
            </a:endParaRPr>
          </a:p>
        </p:txBody>
      </p:sp>
      <p:sp>
        <p:nvSpPr>
          <p:cNvPr id="125959" name="Rectangle 8"/>
          <p:cNvSpPr>
            <a:spLocks noChangeArrowheads="1"/>
          </p:cNvSpPr>
          <p:nvPr/>
        </p:nvSpPr>
        <p:spPr bwMode="auto">
          <a:xfrm>
            <a:off x="914400" y="3700463"/>
            <a:ext cx="990600" cy="203200"/>
          </a:xfrm>
          <a:prstGeom prst="rect">
            <a:avLst/>
          </a:prstGeom>
          <a:solidFill>
            <a:schemeClr val="bg1"/>
          </a:solidFill>
          <a:ln w="12700">
            <a:noFill/>
            <a:miter lim="800000"/>
            <a:headEnd/>
            <a:tailEnd/>
          </a:ln>
        </p:spPr>
        <p:txBody>
          <a:bodyPr wrap="none" anchor="ctr"/>
          <a:lstStyle/>
          <a:p>
            <a:pPr algn="ctr">
              <a:defRPr/>
            </a:pPr>
            <a:r>
              <a:rPr lang="en-US" sz="1200">
                <a:latin typeface="Calibri" panose="020F0502020204030204" pitchFamily="34" charset="0"/>
              </a:rPr>
              <a:t>Thread.start()</a:t>
            </a:r>
          </a:p>
        </p:txBody>
      </p:sp>
      <p:sp>
        <p:nvSpPr>
          <p:cNvPr id="7" name="AutoShape 11"/>
          <p:cNvSpPr>
            <a:spLocks noChangeArrowheads="1"/>
          </p:cNvSpPr>
          <p:nvPr/>
        </p:nvSpPr>
        <p:spPr bwMode="auto">
          <a:xfrm>
            <a:off x="990600" y="2683933"/>
            <a:ext cx="685800" cy="406400"/>
          </a:xfrm>
          <a:prstGeom prst="flowChartAlternateProcess">
            <a:avLst/>
          </a:prstGeom>
          <a:solidFill>
            <a:srgbClr val="DDDDDD"/>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1600">
                <a:latin typeface="Calibri" pitchFamily="34" charset="0"/>
              </a:rPr>
              <a:t>new</a:t>
            </a:r>
          </a:p>
          <a:p>
            <a:pPr algn="ctr">
              <a:defRPr/>
            </a:pPr>
            <a:r>
              <a:rPr lang="en-US" sz="1600">
                <a:latin typeface="Calibri" pitchFamily="34" charset="0"/>
              </a:rPr>
              <a:t>Thread</a:t>
            </a:r>
          </a:p>
        </p:txBody>
      </p:sp>
      <p:sp>
        <p:nvSpPr>
          <p:cNvPr id="8" name="AutoShape 5"/>
          <p:cNvSpPr>
            <a:spLocks noChangeArrowheads="1"/>
          </p:cNvSpPr>
          <p:nvPr/>
        </p:nvSpPr>
        <p:spPr bwMode="auto">
          <a:xfrm>
            <a:off x="2590800" y="3564467"/>
            <a:ext cx="863990" cy="406400"/>
          </a:xfrm>
          <a:prstGeom prst="flowChartAlternateProcess">
            <a:avLst/>
          </a:prstGeom>
          <a:solidFill>
            <a:srgbClr val="00B0F0"/>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err="1">
                <a:latin typeface="Calibri" panose="020F0502020204030204" pitchFamily="34" charset="0"/>
                <a:cs typeface="+mn-cs"/>
              </a:rPr>
              <a:t>Runnable</a:t>
            </a:r>
            <a:endParaRPr lang="en-US" sz="1600" dirty="0">
              <a:latin typeface="Calibri" panose="020F0502020204030204" pitchFamily="34" charset="0"/>
              <a:cs typeface="+mn-cs"/>
            </a:endParaRPr>
          </a:p>
        </p:txBody>
      </p:sp>
      <p:sp>
        <p:nvSpPr>
          <p:cNvPr id="9" name="AutoShape 5"/>
          <p:cNvSpPr>
            <a:spLocks noChangeArrowheads="1"/>
          </p:cNvSpPr>
          <p:nvPr/>
        </p:nvSpPr>
        <p:spPr bwMode="auto">
          <a:xfrm>
            <a:off x="5334000" y="3564467"/>
            <a:ext cx="863990" cy="406400"/>
          </a:xfrm>
          <a:prstGeom prst="flowChartAlternateProcess">
            <a:avLst/>
          </a:prstGeom>
          <a:solidFill>
            <a:srgbClr val="00B0F0"/>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Calibri" panose="020F0502020204030204" pitchFamily="34" charset="0"/>
                <a:cs typeface="+mn-cs"/>
              </a:rPr>
              <a:t>Running</a:t>
            </a:r>
          </a:p>
        </p:txBody>
      </p:sp>
      <p:sp>
        <p:nvSpPr>
          <p:cNvPr id="10" name="AutoShape 11"/>
          <p:cNvSpPr>
            <a:spLocks noChangeArrowheads="1"/>
          </p:cNvSpPr>
          <p:nvPr/>
        </p:nvSpPr>
        <p:spPr bwMode="auto">
          <a:xfrm>
            <a:off x="7391400" y="2683933"/>
            <a:ext cx="685800" cy="406400"/>
          </a:xfrm>
          <a:prstGeom prst="flowChartAlternateProcess">
            <a:avLst/>
          </a:prstGeom>
          <a:solidFill>
            <a:srgbClr val="DDDDDD"/>
          </a:solidFill>
          <a:ln w="9525">
            <a:solidFill>
              <a:schemeClr val="tx1"/>
            </a:solidFill>
            <a:miter lim="800000"/>
            <a:headEnd/>
            <a:tailEnd/>
          </a:ln>
          <a:effectLst/>
          <a:scene3d>
            <a:camera prst="orthographicFront"/>
            <a:lightRig rig="threePt" dir="t"/>
          </a:scene3d>
          <a:sp3d>
            <a:bevelT/>
          </a:sp3d>
        </p:spPr>
        <p:txBody>
          <a:bodyPr wrap="none" anchor="ctr"/>
          <a:lstStyle/>
          <a:p>
            <a:pPr algn="ctr">
              <a:defRPr/>
            </a:pPr>
            <a:r>
              <a:rPr lang="en-US" sz="1600" dirty="0">
                <a:latin typeface="Calibri" panose="020F0502020204030204" pitchFamily="34" charset="0"/>
              </a:rPr>
              <a:t>Dead</a:t>
            </a:r>
          </a:p>
        </p:txBody>
      </p:sp>
      <p:sp>
        <p:nvSpPr>
          <p:cNvPr id="11" name="Freeform 10"/>
          <p:cNvSpPr/>
          <p:nvPr/>
        </p:nvSpPr>
        <p:spPr>
          <a:xfrm>
            <a:off x="1249363" y="3100388"/>
            <a:ext cx="1319212" cy="666750"/>
          </a:xfrm>
          <a:custGeom>
            <a:avLst/>
            <a:gdLst>
              <a:gd name="connsiteX0" fmla="*/ 67128 w 1318986"/>
              <a:gd name="connsiteY0" fmla="*/ 0 h 751114"/>
              <a:gd name="connsiteX1" fmla="*/ 208643 w 1318986"/>
              <a:gd name="connsiteY1" fmla="*/ 598714 h 751114"/>
              <a:gd name="connsiteX2" fmla="*/ 1318986 w 1318986"/>
              <a:gd name="connsiteY2" fmla="*/ 751114 h 751114"/>
            </a:gdLst>
            <a:ahLst/>
            <a:cxnLst>
              <a:cxn ang="0">
                <a:pos x="connsiteX0" y="connsiteY0"/>
              </a:cxn>
              <a:cxn ang="0">
                <a:pos x="connsiteX1" y="connsiteY1"/>
              </a:cxn>
              <a:cxn ang="0">
                <a:pos x="connsiteX2" y="connsiteY2"/>
              </a:cxn>
            </a:cxnLst>
            <a:rect l="l" t="t" r="r" b="b"/>
            <a:pathLst>
              <a:path w="1318986" h="751114">
                <a:moveTo>
                  <a:pt x="67128" y="0"/>
                </a:moveTo>
                <a:cubicBezTo>
                  <a:pt x="33564" y="236764"/>
                  <a:pt x="0" y="473528"/>
                  <a:pt x="208643" y="598714"/>
                </a:cubicBezTo>
                <a:cubicBezTo>
                  <a:pt x="417286" y="723900"/>
                  <a:pt x="868136" y="737507"/>
                  <a:pt x="1318986" y="751114"/>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latin typeface="Calibri" panose="020F0502020204030204" pitchFamily="34" charset="0"/>
            </a:endParaRPr>
          </a:p>
        </p:txBody>
      </p:sp>
      <p:sp>
        <p:nvSpPr>
          <p:cNvPr id="12" name="Freeform 11"/>
          <p:cNvSpPr/>
          <p:nvPr/>
        </p:nvSpPr>
        <p:spPr>
          <a:xfrm>
            <a:off x="6205538" y="3090863"/>
            <a:ext cx="1803400" cy="781050"/>
          </a:xfrm>
          <a:custGeom>
            <a:avLst/>
            <a:gdLst>
              <a:gd name="connsiteX0" fmla="*/ 1545772 w 1803401"/>
              <a:gd name="connsiteY0" fmla="*/ 0 h 879929"/>
              <a:gd name="connsiteX1" fmla="*/ 1545772 w 1803401"/>
              <a:gd name="connsiteY1" fmla="*/ 740229 h 879929"/>
              <a:gd name="connsiteX2" fmla="*/ 0 w 1803401"/>
              <a:gd name="connsiteY2" fmla="*/ 838200 h 879929"/>
            </a:gdLst>
            <a:ahLst/>
            <a:cxnLst>
              <a:cxn ang="0">
                <a:pos x="connsiteX0" y="connsiteY0"/>
              </a:cxn>
              <a:cxn ang="0">
                <a:pos x="connsiteX1" y="connsiteY1"/>
              </a:cxn>
              <a:cxn ang="0">
                <a:pos x="connsiteX2" y="connsiteY2"/>
              </a:cxn>
            </a:cxnLst>
            <a:rect l="l" t="t" r="r" b="b"/>
            <a:pathLst>
              <a:path w="1803401" h="879929">
                <a:moveTo>
                  <a:pt x="1545772" y="0"/>
                </a:moveTo>
                <a:cubicBezTo>
                  <a:pt x="1674586" y="300264"/>
                  <a:pt x="1803401" y="600529"/>
                  <a:pt x="1545772" y="740229"/>
                </a:cubicBezTo>
                <a:cubicBezTo>
                  <a:pt x="1288143" y="879929"/>
                  <a:pt x="644071" y="859064"/>
                  <a:pt x="0" y="838200"/>
                </a:cubicBezTo>
              </a:path>
            </a:pathLst>
          </a:cu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latin typeface="Calibri" panose="020F0502020204030204" pitchFamily="34" charset="0"/>
            </a:endParaRPr>
          </a:p>
        </p:txBody>
      </p:sp>
      <p:sp>
        <p:nvSpPr>
          <p:cNvPr id="125974" name="Rectangle 8"/>
          <p:cNvSpPr>
            <a:spLocks noChangeArrowheads="1"/>
          </p:cNvSpPr>
          <p:nvPr/>
        </p:nvSpPr>
        <p:spPr bwMode="auto">
          <a:xfrm>
            <a:off x="3810000" y="3767138"/>
            <a:ext cx="990600" cy="203200"/>
          </a:xfrm>
          <a:prstGeom prst="rect">
            <a:avLst/>
          </a:prstGeom>
          <a:solidFill>
            <a:schemeClr val="bg1"/>
          </a:solidFill>
          <a:ln w="12700">
            <a:noFill/>
            <a:miter lim="800000"/>
            <a:headEnd/>
            <a:tailEnd/>
          </a:ln>
        </p:spPr>
        <p:txBody>
          <a:bodyPr wrap="none" anchor="ctr"/>
          <a:lstStyle/>
          <a:p>
            <a:pPr algn="ctr">
              <a:defRPr/>
            </a:pPr>
            <a:r>
              <a:rPr lang="en-US" sz="1200">
                <a:latin typeface="Calibri" panose="020F0502020204030204" pitchFamily="34" charset="0"/>
              </a:rPr>
              <a:t>JVM Scheduler</a:t>
            </a:r>
          </a:p>
        </p:txBody>
      </p:sp>
      <p:sp>
        <p:nvSpPr>
          <p:cNvPr id="15" name="Freeform 14"/>
          <p:cNvSpPr/>
          <p:nvPr/>
        </p:nvSpPr>
        <p:spPr>
          <a:xfrm>
            <a:off x="2960688" y="3138488"/>
            <a:ext cx="2776537" cy="406400"/>
          </a:xfrm>
          <a:custGeom>
            <a:avLst/>
            <a:gdLst>
              <a:gd name="connsiteX0" fmla="*/ 2775857 w 2775857"/>
              <a:gd name="connsiteY0" fmla="*/ 457200 h 457200"/>
              <a:gd name="connsiteX1" fmla="*/ 1284515 w 2775857"/>
              <a:gd name="connsiteY1" fmla="*/ 0 h 457200"/>
              <a:gd name="connsiteX2" fmla="*/ 0 w 2775857"/>
              <a:gd name="connsiteY2" fmla="*/ 457200 h 457200"/>
            </a:gdLst>
            <a:ahLst/>
            <a:cxnLst>
              <a:cxn ang="0">
                <a:pos x="connsiteX0" y="connsiteY0"/>
              </a:cxn>
              <a:cxn ang="0">
                <a:pos x="connsiteX1" y="connsiteY1"/>
              </a:cxn>
              <a:cxn ang="0">
                <a:pos x="connsiteX2" y="connsiteY2"/>
              </a:cxn>
            </a:cxnLst>
            <a:rect l="l" t="t" r="r" b="b"/>
            <a:pathLst>
              <a:path w="2775857" h="457200">
                <a:moveTo>
                  <a:pt x="2775857" y="457200"/>
                </a:moveTo>
                <a:cubicBezTo>
                  <a:pt x="2261507" y="228600"/>
                  <a:pt x="1747158" y="0"/>
                  <a:pt x="1284515" y="0"/>
                </a:cubicBezTo>
                <a:cubicBezTo>
                  <a:pt x="821872" y="0"/>
                  <a:pt x="410936" y="228600"/>
                  <a:pt x="0" y="457200"/>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latin typeface="Calibri" panose="020F0502020204030204" pitchFamily="34" charset="0"/>
            </a:endParaRPr>
          </a:p>
        </p:txBody>
      </p:sp>
      <p:sp>
        <p:nvSpPr>
          <p:cNvPr id="16" name="Can 15"/>
          <p:cNvSpPr/>
          <p:nvPr/>
        </p:nvSpPr>
        <p:spPr>
          <a:xfrm>
            <a:off x="3733800" y="2954867"/>
            <a:ext cx="1066800" cy="338667"/>
          </a:xfrm>
          <a:prstGeom prst="can">
            <a:avLst/>
          </a:prstGeom>
          <a:solidFill>
            <a:schemeClr val="bg2"/>
          </a:solidFill>
          <a:ln w="3175">
            <a:solidFill>
              <a:schemeClr val="tx1"/>
            </a:soli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dirty="0">
                <a:solidFill>
                  <a:schemeClr val="bg1">
                    <a:lumMod val="65000"/>
                  </a:schemeClr>
                </a:solidFill>
                <a:latin typeface="Calibri" panose="020F0502020204030204" pitchFamily="34" charset="0"/>
              </a:rPr>
              <a:t>Blocked pool</a:t>
            </a:r>
          </a:p>
        </p:txBody>
      </p:sp>
      <p:cxnSp>
        <p:nvCxnSpPr>
          <p:cNvPr id="17" name="Straight Arrow Connector 16"/>
          <p:cNvCxnSpPr/>
          <p:nvPr/>
        </p:nvCxnSpPr>
        <p:spPr>
          <a:xfrm>
            <a:off x="3429000" y="3767138"/>
            <a:ext cx="1905000" cy="158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979" name="Rectangle 8"/>
          <p:cNvSpPr>
            <a:spLocks noChangeArrowheads="1"/>
          </p:cNvSpPr>
          <p:nvPr/>
        </p:nvSpPr>
        <p:spPr bwMode="auto">
          <a:xfrm>
            <a:off x="7010400" y="3835400"/>
            <a:ext cx="990600" cy="203200"/>
          </a:xfrm>
          <a:prstGeom prst="rect">
            <a:avLst/>
          </a:prstGeom>
          <a:noFill/>
          <a:ln w="12700">
            <a:noFill/>
            <a:miter lim="800000"/>
            <a:headEnd/>
            <a:tailEnd/>
          </a:ln>
        </p:spPr>
        <p:txBody>
          <a:bodyPr wrap="none" anchor="ctr"/>
          <a:lstStyle/>
          <a:p>
            <a:pPr algn="ctr">
              <a:defRPr/>
            </a:pPr>
            <a:r>
              <a:rPr lang="en-US" sz="1200">
                <a:latin typeface="Calibri" panose="020F0502020204030204" pitchFamily="34" charset="0"/>
              </a:rPr>
              <a:t>run() ends</a:t>
            </a:r>
          </a:p>
        </p:txBody>
      </p:sp>
      <p:sp>
        <p:nvSpPr>
          <p:cNvPr id="180252" name="Rectangle 2"/>
          <p:cNvSpPr>
            <a:spLocks noGrp="1" noChangeArrowheads="1"/>
          </p:cNvSpPr>
          <p:nvPr>
            <p:ph type="title"/>
          </p:nvPr>
        </p:nvSpPr>
        <p:spPr/>
        <p:txBody>
          <a:bodyPr/>
          <a:lstStyle/>
          <a:p>
            <a:r>
              <a:rPr lang="en-US" altLang="he-IL"/>
              <a:t>Using the notify and wait Methods </a:t>
            </a:r>
            <a:endParaRPr lang="en-US" altLang="he-IL" dirty="0"/>
          </a:p>
        </p:txBody>
      </p:sp>
      <p:sp>
        <p:nvSpPr>
          <p:cNvPr id="20" name="Can 19"/>
          <p:cNvSpPr/>
          <p:nvPr/>
        </p:nvSpPr>
        <p:spPr>
          <a:xfrm>
            <a:off x="5105400" y="4512733"/>
            <a:ext cx="1066800" cy="338667"/>
          </a:xfrm>
          <a:prstGeom prst="can">
            <a:avLst/>
          </a:prstGeom>
          <a:solidFill>
            <a:schemeClr val="bg2"/>
          </a:solidFill>
          <a:ln w="3175">
            <a:solidFill>
              <a:schemeClr val="tx1"/>
            </a:soli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dirty="0">
                <a:solidFill>
                  <a:schemeClr val="bg1">
                    <a:lumMod val="65000"/>
                  </a:schemeClr>
                </a:solidFill>
                <a:latin typeface="Calibri" panose="020F0502020204030204" pitchFamily="34" charset="0"/>
              </a:rPr>
              <a:t>Waiting pool</a:t>
            </a:r>
          </a:p>
        </p:txBody>
      </p:sp>
      <p:sp>
        <p:nvSpPr>
          <p:cNvPr id="21" name="Can 20"/>
          <p:cNvSpPr/>
          <p:nvPr/>
        </p:nvSpPr>
        <p:spPr>
          <a:xfrm>
            <a:off x="3048000" y="4512733"/>
            <a:ext cx="1447800" cy="338667"/>
          </a:xfrm>
          <a:prstGeom prst="can">
            <a:avLst/>
          </a:prstGeom>
          <a:solidFill>
            <a:schemeClr val="bg2"/>
          </a:solidFill>
          <a:ln w="3175">
            <a:solidFill>
              <a:schemeClr val="tx1"/>
            </a:soli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dirty="0">
                <a:solidFill>
                  <a:schemeClr val="bg1">
                    <a:lumMod val="65000"/>
                  </a:schemeClr>
                </a:solidFill>
                <a:latin typeface="Calibri" panose="020F0502020204030204" pitchFamily="34" charset="0"/>
              </a:rPr>
              <a:t>Synchronized pool</a:t>
            </a:r>
          </a:p>
        </p:txBody>
      </p:sp>
      <p:sp>
        <p:nvSpPr>
          <p:cNvPr id="22" name="Freeform 21"/>
          <p:cNvSpPr/>
          <p:nvPr/>
        </p:nvSpPr>
        <p:spPr>
          <a:xfrm>
            <a:off x="5889625" y="3970338"/>
            <a:ext cx="387350" cy="531812"/>
          </a:xfrm>
          <a:custGeom>
            <a:avLst/>
            <a:gdLst>
              <a:gd name="connsiteX0" fmla="*/ 43543 w 388257"/>
              <a:gd name="connsiteY0" fmla="*/ 0 h 598714"/>
              <a:gd name="connsiteX1" fmla="*/ 381000 w 388257"/>
              <a:gd name="connsiteY1" fmla="*/ 206829 h 598714"/>
              <a:gd name="connsiteX2" fmla="*/ 0 w 388257"/>
              <a:gd name="connsiteY2" fmla="*/ 598714 h 598714"/>
            </a:gdLst>
            <a:ahLst/>
            <a:cxnLst>
              <a:cxn ang="0">
                <a:pos x="connsiteX0" y="connsiteY0"/>
              </a:cxn>
              <a:cxn ang="0">
                <a:pos x="connsiteX1" y="connsiteY1"/>
              </a:cxn>
              <a:cxn ang="0">
                <a:pos x="connsiteX2" y="connsiteY2"/>
              </a:cxn>
            </a:cxnLst>
            <a:rect l="l" t="t" r="r" b="b"/>
            <a:pathLst>
              <a:path w="388257" h="598714">
                <a:moveTo>
                  <a:pt x="43543" y="0"/>
                </a:moveTo>
                <a:cubicBezTo>
                  <a:pt x="215900" y="53521"/>
                  <a:pt x="388257" y="107043"/>
                  <a:pt x="381000" y="206829"/>
                </a:cubicBezTo>
                <a:cubicBezTo>
                  <a:pt x="373743" y="306615"/>
                  <a:pt x="186871" y="452664"/>
                  <a:pt x="0" y="598714"/>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latin typeface="Calibri" panose="020F0502020204030204" pitchFamily="34" charset="0"/>
            </a:endParaRPr>
          </a:p>
        </p:txBody>
      </p:sp>
      <p:cxnSp>
        <p:nvCxnSpPr>
          <p:cNvPr id="24" name="Straight Arrow Connector 23"/>
          <p:cNvCxnSpPr>
            <a:stCxn id="20" idx="2"/>
            <a:endCxn id="21" idx="4"/>
          </p:cNvCxnSpPr>
          <p:nvPr/>
        </p:nvCxnSpPr>
        <p:spPr>
          <a:xfrm rot="10800000">
            <a:off x="4495800" y="4681538"/>
            <a:ext cx="609600" cy="158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2778125" y="3970338"/>
            <a:ext cx="693738" cy="522287"/>
          </a:xfrm>
          <a:custGeom>
            <a:avLst/>
            <a:gdLst>
              <a:gd name="connsiteX0" fmla="*/ 694871 w 694871"/>
              <a:gd name="connsiteY0" fmla="*/ 587829 h 587829"/>
              <a:gd name="connsiteX1" fmla="*/ 96157 w 694871"/>
              <a:gd name="connsiteY1" fmla="*/ 457200 h 587829"/>
              <a:gd name="connsiteX2" fmla="*/ 117928 w 694871"/>
              <a:gd name="connsiteY2" fmla="*/ 0 h 587829"/>
            </a:gdLst>
            <a:ahLst/>
            <a:cxnLst>
              <a:cxn ang="0">
                <a:pos x="connsiteX0" y="connsiteY0"/>
              </a:cxn>
              <a:cxn ang="0">
                <a:pos x="connsiteX1" y="connsiteY1"/>
              </a:cxn>
              <a:cxn ang="0">
                <a:pos x="connsiteX2" y="connsiteY2"/>
              </a:cxn>
            </a:cxnLst>
            <a:rect l="l" t="t" r="r" b="b"/>
            <a:pathLst>
              <a:path w="694871" h="587829">
                <a:moveTo>
                  <a:pt x="694871" y="587829"/>
                </a:moveTo>
                <a:cubicBezTo>
                  <a:pt x="443592" y="571500"/>
                  <a:pt x="192314" y="555171"/>
                  <a:pt x="96157" y="457200"/>
                </a:cubicBezTo>
                <a:cubicBezTo>
                  <a:pt x="0" y="359229"/>
                  <a:pt x="58964" y="179614"/>
                  <a:pt x="117928" y="0"/>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2400">
              <a:latin typeface="Calibri" panose="020F0502020204030204" pitchFamily="34" charset="0"/>
            </a:endParaRPr>
          </a:p>
        </p:txBody>
      </p:sp>
      <p:sp>
        <p:nvSpPr>
          <p:cNvPr id="125986" name="Rectangle 8"/>
          <p:cNvSpPr>
            <a:spLocks noChangeArrowheads="1"/>
          </p:cNvSpPr>
          <p:nvPr/>
        </p:nvSpPr>
        <p:spPr bwMode="auto">
          <a:xfrm>
            <a:off x="5943600" y="4241800"/>
            <a:ext cx="990600" cy="203200"/>
          </a:xfrm>
          <a:prstGeom prst="rect">
            <a:avLst/>
          </a:prstGeom>
          <a:noFill/>
          <a:ln w="12700">
            <a:noFill/>
            <a:miter lim="800000"/>
            <a:headEnd/>
            <a:tailEnd/>
          </a:ln>
        </p:spPr>
        <p:txBody>
          <a:bodyPr wrap="none" anchor="ctr"/>
          <a:lstStyle/>
          <a:p>
            <a:pPr algn="ctr">
              <a:defRPr/>
            </a:pPr>
            <a:r>
              <a:rPr lang="en-US" sz="1200">
                <a:latin typeface="Calibri" panose="020F0502020204030204" pitchFamily="34" charset="0"/>
              </a:rPr>
              <a:t>wait()</a:t>
            </a:r>
          </a:p>
        </p:txBody>
      </p:sp>
      <p:sp>
        <p:nvSpPr>
          <p:cNvPr id="125987" name="Rectangle 8"/>
          <p:cNvSpPr>
            <a:spLocks noChangeArrowheads="1"/>
          </p:cNvSpPr>
          <p:nvPr/>
        </p:nvSpPr>
        <p:spPr bwMode="auto">
          <a:xfrm>
            <a:off x="4343400" y="4310063"/>
            <a:ext cx="990600" cy="338137"/>
          </a:xfrm>
          <a:prstGeom prst="rect">
            <a:avLst/>
          </a:prstGeom>
          <a:noFill/>
          <a:ln w="12700">
            <a:noFill/>
            <a:miter lim="800000"/>
            <a:headEnd/>
            <a:tailEnd/>
          </a:ln>
        </p:spPr>
        <p:txBody>
          <a:bodyPr wrap="none" anchor="ctr"/>
          <a:lstStyle/>
          <a:p>
            <a:pPr algn="ctr">
              <a:defRPr/>
            </a:pPr>
            <a:r>
              <a:rPr lang="en-US" sz="1200">
                <a:latin typeface="Calibri" pitchFamily="34" charset="0"/>
              </a:rPr>
              <a:t>interrupt()</a:t>
            </a:r>
          </a:p>
          <a:p>
            <a:pPr algn="ctr">
              <a:defRPr/>
            </a:pPr>
            <a:r>
              <a:rPr lang="en-US" sz="1200">
                <a:latin typeface="Calibri" pitchFamily="34" charset="0"/>
              </a:rPr>
              <a:t>notify()</a:t>
            </a:r>
          </a:p>
        </p:txBody>
      </p:sp>
      <p:sp>
        <p:nvSpPr>
          <p:cNvPr id="125988" name="Rectangle 8"/>
          <p:cNvSpPr>
            <a:spLocks noChangeArrowheads="1"/>
          </p:cNvSpPr>
          <p:nvPr/>
        </p:nvSpPr>
        <p:spPr bwMode="auto">
          <a:xfrm>
            <a:off x="1828800" y="4106863"/>
            <a:ext cx="1143000" cy="338137"/>
          </a:xfrm>
          <a:prstGeom prst="rect">
            <a:avLst/>
          </a:prstGeom>
          <a:noFill/>
          <a:ln w="12700">
            <a:noFill/>
            <a:miter lim="800000"/>
            <a:headEnd/>
            <a:tailEnd/>
          </a:ln>
        </p:spPr>
        <p:txBody>
          <a:bodyPr wrap="none" anchor="ctr"/>
          <a:lstStyle/>
          <a:p>
            <a:pPr algn="ctr">
              <a:defRPr/>
            </a:pPr>
            <a:r>
              <a:rPr lang="en-US" sz="1200">
                <a:latin typeface="Calibri" pitchFamily="34" charset="0"/>
              </a:rPr>
              <a:t>Synch ends</a:t>
            </a:r>
          </a:p>
          <a:p>
            <a:pPr algn="ctr">
              <a:defRPr/>
            </a:pPr>
            <a:r>
              <a:rPr lang="en-US" sz="1200">
                <a:latin typeface="Calibri" pitchFamily="34" charset="0"/>
              </a:rPr>
              <a:t>interrupt()</a:t>
            </a:r>
          </a:p>
        </p:txBody>
      </p:sp>
      <p:sp>
        <p:nvSpPr>
          <p:cNvPr id="125989" name="Rectangle 8"/>
          <p:cNvSpPr>
            <a:spLocks noChangeArrowheads="1"/>
          </p:cNvSpPr>
          <p:nvPr/>
        </p:nvSpPr>
        <p:spPr bwMode="auto">
          <a:xfrm>
            <a:off x="2438400" y="3090863"/>
            <a:ext cx="1143000" cy="338137"/>
          </a:xfrm>
          <a:prstGeom prst="rect">
            <a:avLst/>
          </a:prstGeom>
          <a:noFill/>
          <a:ln w="12700">
            <a:noFill/>
            <a:miter lim="800000"/>
            <a:headEnd/>
            <a:tailEnd/>
          </a:ln>
        </p:spPr>
        <p:txBody>
          <a:bodyPr wrap="none" anchor="ctr"/>
          <a:lstStyle/>
          <a:p>
            <a:pPr algn="ctr">
              <a:defRPr/>
            </a:pPr>
            <a:r>
              <a:rPr lang="en-US" sz="1200">
                <a:latin typeface="Calibri" pitchFamily="34" charset="0"/>
              </a:rPr>
              <a:t>block ends</a:t>
            </a:r>
          </a:p>
          <a:p>
            <a:pPr algn="ctr">
              <a:defRPr/>
            </a:pPr>
            <a:r>
              <a:rPr lang="en-US" sz="1200">
                <a:latin typeface="Calibri" pitchFamily="34" charset="0"/>
              </a:rPr>
              <a:t>interrupt()</a:t>
            </a:r>
          </a:p>
        </p:txBody>
      </p:sp>
      <p:sp>
        <p:nvSpPr>
          <p:cNvPr id="28" name="Rectangle 8"/>
          <p:cNvSpPr>
            <a:spLocks noChangeArrowheads="1"/>
          </p:cNvSpPr>
          <p:nvPr/>
        </p:nvSpPr>
        <p:spPr bwMode="auto">
          <a:xfrm>
            <a:off x="4856163" y="2895600"/>
            <a:ext cx="1371600" cy="677863"/>
          </a:xfrm>
          <a:prstGeom prst="rect">
            <a:avLst/>
          </a:prstGeom>
          <a:noFill/>
          <a:ln w="12700">
            <a:noFill/>
            <a:miter lim="800000"/>
            <a:headEnd/>
            <a:tailEnd/>
          </a:ln>
          <a:effectLst/>
        </p:spPr>
        <p:txBody>
          <a:bodyPr wrap="none" anchor="ctr"/>
          <a:lstStyle/>
          <a:p>
            <a:pPr fontAlgn="auto">
              <a:spcBef>
                <a:spcPts val="0"/>
              </a:spcBef>
              <a:spcAft>
                <a:spcPts val="0"/>
              </a:spcAft>
              <a:defRPr/>
            </a:pPr>
            <a:r>
              <a:rPr lang="en-US" sz="1050" dirty="0" err="1">
                <a:latin typeface="Calibri" panose="020F0502020204030204" pitchFamily="34" charset="0"/>
                <a:cs typeface="+mn-cs"/>
              </a:rPr>
              <a:t>Thread.sleep</a:t>
            </a:r>
            <a:r>
              <a:rPr lang="en-US" sz="1050" dirty="0">
                <a:latin typeface="Calibri" panose="020F0502020204030204" pitchFamily="34" charset="0"/>
                <a:cs typeface="+mn-cs"/>
              </a:rPr>
              <a:t>()</a:t>
            </a:r>
          </a:p>
          <a:p>
            <a:pPr fontAlgn="auto">
              <a:spcBef>
                <a:spcPts val="0"/>
              </a:spcBef>
              <a:spcAft>
                <a:spcPts val="0"/>
              </a:spcAft>
              <a:defRPr/>
            </a:pPr>
            <a:r>
              <a:rPr lang="en-US" sz="1050" dirty="0">
                <a:latin typeface="Calibri" panose="020F0502020204030204" pitchFamily="34" charset="0"/>
                <a:cs typeface="+mn-cs"/>
              </a:rPr>
              <a:t>         </a:t>
            </a:r>
            <a:r>
              <a:rPr lang="en-US" sz="1050" dirty="0" err="1">
                <a:latin typeface="Calibri" panose="020F0502020204030204" pitchFamily="34" charset="0"/>
                <a:cs typeface="+mn-cs"/>
              </a:rPr>
              <a:t>Thread.yield</a:t>
            </a:r>
            <a:r>
              <a:rPr lang="en-US" sz="1050" dirty="0">
                <a:latin typeface="Calibri" panose="020F0502020204030204" pitchFamily="34" charset="0"/>
                <a:cs typeface="+mn-cs"/>
              </a:rPr>
              <a:t>()</a:t>
            </a:r>
          </a:p>
          <a:p>
            <a:pPr fontAlgn="auto">
              <a:spcBef>
                <a:spcPts val="0"/>
              </a:spcBef>
              <a:spcAft>
                <a:spcPts val="0"/>
              </a:spcAft>
              <a:defRPr/>
            </a:pPr>
            <a:r>
              <a:rPr lang="en-US" sz="1050" dirty="0">
                <a:latin typeface="Calibri" panose="020F0502020204030204" pitchFamily="34" charset="0"/>
                <a:cs typeface="+mn-cs"/>
              </a:rPr>
              <a:t>                       join()</a:t>
            </a:r>
          </a:p>
          <a:p>
            <a:pPr fontAlgn="auto">
              <a:spcBef>
                <a:spcPts val="0"/>
              </a:spcBef>
              <a:spcAft>
                <a:spcPts val="0"/>
              </a:spcAft>
              <a:defRPr/>
            </a:pPr>
            <a:r>
              <a:rPr lang="en-US" sz="1050" dirty="0">
                <a:latin typeface="Calibri" panose="020F0502020204030204" pitchFamily="34" charset="0"/>
                <a:cs typeface="+mn-cs"/>
              </a:rPr>
              <a:t>                              I/O</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a:t>Precondition to wait and notify Methods</a:t>
            </a:r>
          </a:p>
        </p:txBody>
      </p:sp>
      <p:sp>
        <p:nvSpPr>
          <p:cNvPr id="126978" name="Rectangle 3"/>
          <p:cNvSpPr>
            <a:spLocks noGrp="1" noChangeArrowheads="1"/>
          </p:cNvSpPr>
          <p:nvPr>
            <p:ph idx="1"/>
          </p:nvPr>
        </p:nvSpPr>
        <p:spPr/>
        <p:txBody>
          <a:bodyPr/>
          <a:lstStyle/>
          <a:p>
            <a:pPr>
              <a:lnSpc>
                <a:spcPct val="150000"/>
              </a:lnSpc>
            </a:pPr>
            <a:r>
              <a:rPr lang="en-US" dirty="0"/>
              <a:t>The current thread must own this object’s monitor</a:t>
            </a:r>
          </a:p>
          <a:p>
            <a:pPr>
              <a:lnSpc>
                <a:spcPct val="150000"/>
              </a:lnSpc>
            </a:pPr>
            <a:r>
              <a:rPr lang="en-US" dirty="0"/>
              <a:t>A thread becomes the owner of the object’s monitor in one  of three ways:</a:t>
            </a:r>
          </a:p>
          <a:p>
            <a:pPr lvl="1">
              <a:lnSpc>
                <a:spcPct val="150000"/>
              </a:lnSpc>
            </a:pPr>
            <a:r>
              <a:rPr lang="en-US" dirty="0"/>
              <a:t>By executing  a synchronized instance method</a:t>
            </a:r>
          </a:p>
          <a:p>
            <a:pPr lvl="1">
              <a:lnSpc>
                <a:spcPct val="150000"/>
              </a:lnSpc>
            </a:pPr>
            <a:r>
              <a:rPr lang="en-US" dirty="0"/>
              <a:t>By executing the body of a synchronized</a:t>
            </a:r>
          </a:p>
          <a:p>
            <a:pPr lvl="1">
              <a:lnSpc>
                <a:spcPct val="150000"/>
              </a:lnSpc>
            </a:pPr>
            <a:r>
              <a:rPr lang="en-US" dirty="0"/>
              <a:t>For objects of type Class, by executing a synchronized static method</a:t>
            </a:r>
          </a:p>
          <a:p>
            <a:pPr>
              <a:lnSpc>
                <a:spcPct val="150000"/>
              </a:lnSpc>
            </a:pPr>
            <a:r>
              <a:rPr lang="en-US" dirty="0"/>
              <a:t>Only one thread at a time can own an object’s monitor</a:t>
            </a:r>
          </a:p>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he-IL"/>
              <a:t>Reentrant Locks</a:t>
            </a:r>
          </a:p>
        </p:txBody>
      </p:sp>
      <p:sp>
        <p:nvSpPr>
          <p:cNvPr id="129026" name="Rectangle 3"/>
          <p:cNvSpPr>
            <a:spLocks noGrp="1" noChangeArrowheads="1"/>
          </p:cNvSpPr>
          <p:nvPr>
            <p:ph idx="1"/>
          </p:nvPr>
        </p:nvSpPr>
        <p:spPr/>
        <p:txBody>
          <a:bodyPr/>
          <a:lstStyle/>
          <a:p>
            <a:r>
              <a:rPr lang="en-US"/>
              <a:t>The Java runtime system allows a thread to re-acquire a lock that it already holds because Java locks are reentrant </a:t>
            </a:r>
          </a:p>
          <a:p>
            <a:endParaRPr lang="en-US"/>
          </a:p>
        </p:txBody>
      </p:sp>
      <p:sp>
        <p:nvSpPr>
          <p:cNvPr id="5" name="AutoShape 8"/>
          <p:cNvSpPr>
            <a:spLocks noChangeArrowheads="1"/>
          </p:cNvSpPr>
          <p:nvPr/>
        </p:nvSpPr>
        <p:spPr bwMode="auto">
          <a:xfrm>
            <a:off x="483468" y="2359721"/>
            <a:ext cx="4114800" cy="2277366"/>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Reentrant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a:t>
            </a:r>
            <a:r>
              <a:rPr lang="en-US" sz="1400" b="1" dirty="0">
                <a:latin typeface="Calibri" pitchFamily="34" charset="0"/>
                <a:cs typeface="+mn-cs"/>
              </a:rPr>
              <a:t>synchronized</a:t>
            </a:r>
            <a:r>
              <a:rPr lang="en-US" sz="1400" dirty="0">
                <a:latin typeface="Calibri" pitchFamily="34" charset="0"/>
                <a:cs typeface="+mn-cs"/>
              </a:rPr>
              <a:t> void a()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b="1" dirty="0">
                <a:latin typeface="Calibri" pitchFamily="34" charset="0"/>
                <a:cs typeface="+mn-cs"/>
              </a:rPr>
              <a:t>b();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("here I am, in a()");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public </a:t>
            </a:r>
            <a:r>
              <a:rPr lang="en-US" sz="1400" b="1" dirty="0">
                <a:latin typeface="Calibri" pitchFamily="34" charset="0"/>
                <a:cs typeface="+mn-cs"/>
              </a:rPr>
              <a:t>synchronized</a:t>
            </a:r>
            <a:r>
              <a:rPr lang="en-US" sz="1400" dirty="0">
                <a:latin typeface="Calibri" pitchFamily="34" charset="0"/>
                <a:cs typeface="+mn-cs"/>
              </a:rPr>
              <a:t> void b()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("here I am, in b()");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	} </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p:txBody>
      </p:sp>
      <p:sp>
        <p:nvSpPr>
          <p:cNvPr id="7" name="AutoShape 8"/>
          <p:cNvSpPr>
            <a:spLocks noChangeArrowheads="1"/>
          </p:cNvSpPr>
          <p:nvPr/>
        </p:nvSpPr>
        <p:spPr bwMode="auto">
          <a:xfrm>
            <a:off x="3409528" y="4356347"/>
            <a:ext cx="4114800" cy="976014"/>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MyThread</a:t>
            </a:r>
            <a:r>
              <a:rPr lang="en-US" sz="1400" dirty="0">
                <a:latin typeface="Calibri" pitchFamily="34" charset="0"/>
                <a:cs typeface="+mn-cs"/>
              </a:rPr>
              <a:t> t=new </a:t>
            </a:r>
            <a:r>
              <a:rPr lang="en-US" sz="1400" dirty="0" err="1">
                <a:latin typeface="Calibri" pitchFamily="34" charset="0"/>
                <a:cs typeface="+mn-cs"/>
              </a:rPr>
              <a:t>MyThread</a:t>
            </a:r>
            <a:r>
              <a:rPr lang="en-US" sz="1400" dirty="0">
                <a:latin typeface="Calibri" pitchFamily="34" charset="0"/>
                <a:cs typeface="+mn-cs"/>
              </a:rPr>
              <a:t>( new Reentrant());</a:t>
            </a:r>
          </a:p>
          <a:p>
            <a:pPr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t.start</a:t>
            </a:r>
            <a:r>
              <a:rPr lang="en-US" sz="1400" dirty="0">
                <a:latin typeface="Calibri" pitchFamily="34" charset="0"/>
                <a:cs typeface="+mn-cs"/>
              </a:rPr>
              <a:t>();   //run()  method calls </a:t>
            </a:r>
            <a:r>
              <a:rPr lang="en-US" sz="1400" dirty="0" err="1">
                <a:latin typeface="Calibri" pitchFamily="34" charset="0"/>
                <a:cs typeface="+mn-cs"/>
              </a:rPr>
              <a:t>Reentrant.a</a:t>
            </a:r>
            <a:r>
              <a:rPr lang="en-US" sz="1400" dirty="0">
                <a:latin typeface="Calibri" pitchFamily="34" charset="0"/>
                <a:cs typeface="+mn-cs"/>
              </a:rPr>
              <a:t>()</a:t>
            </a:r>
          </a:p>
        </p:txBody>
      </p:sp>
      <p:sp>
        <p:nvSpPr>
          <p:cNvPr id="8" name="AutoShape 8"/>
          <p:cNvSpPr>
            <a:spLocks noChangeArrowheads="1"/>
          </p:cNvSpPr>
          <p:nvPr/>
        </p:nvSpPr>
        <p:spPr bwMode="auto">
          <a:xfrm>
            <a:off x="6804248" y="5420418"/>
            <a:ext cx="2057400" cy="89468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Output:</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defRPr/>
            </a:pPr>
            <a:r>
              <a:rPr lang="en-US" sz="1400" dirty="0">
                <a:latin typeface="Arial Unicode MS" pitchFamily="34" charset="-128"/>
                <a:cs typeface="+mn-cs"/>
              </a:rPr>
              <a:t>here I am, in b() </a:t>
            </a:r>
          </a:p>
          <a:p>
            <a:pPr fontAlgn="auto">
              <a:lnSpc>
                <a:spcPct val="90000"/>
              </a:lnSpc>
              <a:spcBef>
                <a:spcPts val="0"/>
              </a:spcBef>
              <a:spcAft>
                <a:spcPts val="0"/>
              </a:spcAft>
              <a:defRPr/>
            </a:pPr>
            <a:r>
              <a:rPr lang="en-US" sz="1400" dirty="0">
                <a:latin typeface="Arial Unicode MS" pitchFamily="34" charset="-128"/>
                <a:cs typeface="+mn-cs"/>
              </a:rPr>
              <a:t>here I am, in a() </a:t>
            </a:r>
            <a:r>
              <a:rPr lang="en-US" sz="1400" dirty="0">
                <a:latin typeface="Courier New" pitchFamily="49" charset="0"/>
                <a:cs typeface="+mn-cs"/>
              </a:rPr>
              <a:t> </a:t>
            </a:r>
            <a:endParaRPr lang="en-US" sz="1400" dirty="0">
              <a:latin typeface="Calibri" pitchFamily="34" charset="0"/>
              <a:cs typeface="+mn-cs"/>
            </a:endParaRPr>
          </a:p>
        </p:txBody>
      </p:sp>
      <p:cxnSp>
        <p:nvCxnSpPr>
          <p:cNvPr id="6" name="Straight Connector 5"/>
          <p:cNvCxnSpPr/>
          <p:nvPr/>
        </p:nvCxnSpPr>
        <p:spPr>
          <a:xfrm>
            <a:off x="483468" y="2359721"/>
            <a:ext cx="410166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96602" y="4637087"/>
            <a:ext cx="2912926" cy="2283"/>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22662" y="5301208"/>
            <a:ext cx="410166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09528" y="4356347"/>
            <a:ext cx="410166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altLang="he-IL"/>
              <a:t>The method interrupt</a:t>
            </a:r>
          </a:p>
        </p:txBody>
      </p:sp>
      <p:sp>
        <p:nvSpPr>
          <p:cNvPr id="131074" name="Rectangle 3"/>
          <p:cNvSpPr>
            <a:spLocks noGrp="1" noChangeArrowheads="1"/>
          </p:cNvSpPr>
          <p:nvPr>
            <p:ph idx="1"/>
          </p:nvPr>
        </p:nvSpPr>
        <p:spPr/>
        <p:txBody>
          <a:bodyPr/>
          <a:lstStyle/>
          <a:p>
            <a:pPr lvl="1">
              <a:lnSpc>
                <a:spcPct val="150000"/>
              </a:lnSpc>
            </a:pPr>
            <a:r>
              <a:rPr lang="en-US" dirty="0"/>
              <a:t>Interrupts the thread</a:t>
            </a:r>
          </a:p>
          <a:p>
            <a:pPr lvl="2">
              <a:lnSpc>
                <a:spcPct val="150000"/>
              </a:lnSpc>
            </a:pPr>
            <a:r>
              <a:rPr lang="en-US" dirty="0"/>
              <a:t>If the current thread is interrupted by another thread while it is waiting, then an </a:t>
            </a:r>
            <a:r>
              <a:rPr lang="en-US" i="1" dirty="0" err="1"/>
              <a:t>InterruptedException</a:t>
            </a:r>
            <a:r>
              <a:rPr lang="en-US" dirty="0"/>
              <a:t> is thrown</a:t>
            </a:r>
          </a:p>
          <a:p>
            <a:pPr lvl="2">
              <a:lnSpc>
                <a:spcPct val="150000"/>
              </a:lnSpc>
            </a:pPr>
            <a:r>
              <a:rPr lang="en-US" dirty="0"/>
              <a:t>This exception is not thrown until the lock status of</a:t>
            </a:r>
          </a:p>
          <a:p>
            <a:pPr lvl="2">
              <a:lnSpc>
                <a:spcPct val="150000"/>
              </a:lnSpc>
            </a:pPr>
            <a:r>
              <a:rPr lang="en-US" dirty="0"/>
              <a:t>   this object has been restored as described above</a:t>
            </a:r>
          </a:p>
          <a:p>
            <a:pPr lvl="3">
              <a:lnSpc>
                <a:spcPct val="150000"/>
              </a:lnSpc>
            </a:pPr>
            <a:r>
              <a:rPr lang="en-US" dirty="0"/>
              <a:t>This method should only be called by a thread that is the owner of this object's monitor</a:t>
            </a:r>
          </a:p>
          <a:p>
            <a:pPr lvl="1"/>
            <a:endParaRPr lang="en-US" dirty="0"/>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ltLang="he-IL"/>
              <a:t>Thread Local</a:t>
            </a:r>
          </a:p>
        </p:txBody>
      </p:sp>
      <p:sp>
        <p:nvSpPr>
          <p:cNvPr id="155650" name="Rectangle 3"/>
          <p:cNvSpPr>
            <a:spLocks noGrp="1" noChangeArrowheads="1"/>
          </p:cNvSpPr>
          <p:nvPr>
            <p:ph idx="1"/>
          </p:nvPr>
        </p:nvSpPr>
        <p:spPr/>
        <p:txBody>
          <a:bodyPr/>
          <a:lstStyle/>
          <a:p>
            <a:r>
              <a:rPr lang="en-US" dirty="0"/>
              <a:t>Keeps state for  individual threads</a:t>
            </a:r>
          </a:p>
          <a:p>
            <a:r>
              <a:rPr lang="en-US" dirty="0"/>
              <a:t>Each thread has its own independently initialized copy of the variable</a:t>
            </a:r>
          </a:p>
          <a:p>
            <a:r>
              <a:rPr lang="en-US" dirty="0"/>
              <a:t>Differs from local variables</a:t>
            </a:r>
          </a:p>
          <a:p>
            <a:pPr lvl="1"/>
            <a:r>
              <a:rPr lang="en-US" dirty="0"/>
              <a:t>Managed in the language level rather than stack management (makes thread stack lighter)</a:t>
            </a:r>
          </a:p>
          <a:p>
            <a:pPr lvl="1"/>
            <a:r>
              <a:rPr lang="en-US" dirty="0"/>
              <a:t>Obtain a direct access to data using the thread as a hash-map key</a:t>
            </a:r>
          </a:p>
          <a:p>
            <a:r>
              <a:rPr lang="en-US" dirty="0"/>
              <a:t>Used by threads to store / load session states between calls </a:t>
            </a:r>
          </a:p>
          <a:p>
            <a:r>
              <a:rPr lang="en-US" i="1" dirty="0" err="1"/>
              <a:t>java.lang.ThreadLocal</a:t>
            </a:r>
            <a:endParaRPr lang="en-US" i="1" dirty="0"/>
          </a:p>
          <a:p>
            <a:r>
              <a:rPr lang="en-US" dirty="0"/>
              <a:t>Data is simply accessible via get()/set() methods </a:t>
            </a:r>
          </a:p>
          <a:p>
            <a:r>
              <a:rPr lang="en-US" dirty="0"/>
              <a:t>Thread entry is automatically discarded when a thread dies </a:t>
            </a:r>
          </a:p>
          <a:p>
            <a:endParaRPr lang="en-US" dirty="0"/>
          </a:p>
          <a:p>
            <a:pPr lvl="1"/>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he-IL"/>
              <a:t>Thread Local</a:t>
            </a:r>
          </a:p>
        </p:txBody>
      </p:sp>
      <p:sp>
        <p:nvSpPr>
          <p:cNvPr id="157698" name="Rectangle 3"/>
          <p:cNvSpPr>
            <a:spLocks noGrp="1" noChangeArrowheads="1"/>
          </p:cNvSpPr>
          <p:nvPr>
            <p:ph idx="1"/>
          </p:nvPr>
        </p:nvSpPr>
        <p:spPr/>
        <p:txBody>
          <a:bodyPr/>
          <a:lstStyle/>
          <a:p>
            <a:pPr marL="0" indent="0">
              <a:buNone/>
            </a:pPr>
            <a:r>
              <a:rPr lang="en-US" b="1" dirty="0"/>
              <a:t>Example:</a:t>
            </a:r>
          </a:p>
        </p:txBody>
      </p:sp>
      <p:sp>
        <p:nvSpPr>
          <p:cNvPr id="4" name="AutoShape 8"/>
          <p:cNvSpPr>
            <a:spLocks noChangeArrowheads="1"/>
          </p:cNvSpPr>
          <p:nvPr/>
        </p:nvSpPr>
        <p:spPr bwMode="auto">
          <a:xfrm>
            <a:off x="755576" y="2060848"/>
            <a:ext cx="7931224" cy="432048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a:t>
            </a:r>
            <a:r>
              <a:rPr lang="en-US" sz="1400" dirty="0" err="1">
                <a:latin typeface="+mn-lt"/>
                <a:cs typeface="+mn-cs"/>
              </a:rPr>
              <a:t>MyThread</a:t>
            </a:r>
            <a:r>
              <a:rPr lang="en-US" sz="1400" dirty="0">
                <a:latin typeface="+mn-lt"/>
                <a:cs typeface="+mn-cs"/>
              </a:rPr>
              <a:t> extends Thread</a:t>
            </a:r>
          </a:p>
          <a:p>
            <a:pPr fontAlgn="auto">
              <a:lnSpc>
                <a:spcPct val="80000"/>
              </a:lnSpc>
              <a:spcBef>
                <a:spcPts val="0"/>
              </a:spcBef>
              <a:spcAft>
                <a:spcPts val="0"/>
              </a:spcAft>
              <a:defRPr/>
            </a:pP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        // static </a:t>
            </a:r>
            <a:r>
              <a:rPr lang="en-US" sz="1400" dirty="0" err="1">
                <a:latin typeface="+mn-lt"/>
                <a:cs typeface="+mn-cs"/>
              </a:rPr>
              <a:t>Hashtable</a:t>
            </a:r>
            <a:r>
              <a:rPr lang="en-US" sz="1400" dirty="0">
                <a:latin typeface="+mn-lt"/>
                <a:cs typeface="+mn-cs"/>
              </a:rPr>
              <a:t> stuff;</a:t>
            </a:r>
          </a:p>
          <a:p>
            <a:pPr fontAlgn="auto">
              <a:lnSpc>
                <a:spcPct val="80000"/>
              </a:lnSpc>
              <a:spcBef>
                <a:spcPts val="0"/>
              </a:spcBef>
              <a:spcAft>
                <a:spcPts val="0"/>
              </a:spcAft>
              <a:defRPr/>
            </a:pPr>
            <a:r>
              <a:rPr lang="en-US" sz="1400" dirty="0">
                <a:latin typeface="+mn-lt"/>
                <a:cs typeface="+mn-cs"/>
              </a:rPr>
              <a:t>        </a:t>
            </a:r>
            <a:r>
              <a:rPr lang="en-US" sz="1400" b="1" dirty="0">
                <a:latin typeface="+mn-lt"/>
                <a:cs typeface="+mn-cs"/>
              </a:rPr>
              <a:t>public static </a:t>
            </a:r>
            <a:r>
              <a:rPr lang="en-US" sz="1400" b="1" dirty="0" err="1">
                <a:latin typeface="+mn-lt"/>
                <a:cs typeface="+mn-cs"/>
              </a:rPr>
              <a:t>ThreadLocal</a:t>
            </a:r>
            <a:r>
              <a:rPr lang="en-US" sz="1400" b="1" dirty="0">
                <a:latin typeface="+mn-lt"/>
                <a:cs typeface="+mn-cs"/>
              </a:rPr>
              <a:t> stuff = new </a:t>
            </a:r>
            <a:r>
              <a:rPr lang="en-US" sz="1400" b="1" dirty="0" err="1">
                <a:latin typeface="+mn-lt"/>
                <a:cs typeface="+mn-cs"/>
              </a:rPr>
              <a:t>ThreadLocal</a:t>
            </a:r>
            <a:r>
              <a:rPr lang="en-US" sz="1400" b="1"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public void run()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 each thread must have a different </a:t>
            </a:r>
            <a:r>
              <a:rPr lang="en-US" sz="1400" dirty="0" err="1">
                <a:latin typeface="+mn-lt"/>
                <a:cs typeface="+mn-cs"/>
              </a:rPr>
              <a:t>hashtable</a:t>
            </a: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Hashtable</a:t>
            </a:r>
            <a:r>
              <a:rPr lang="en-US" sz="1400" dirty="0">
                <a:latin typeface="+mn-lt"/>
                <a:cs typeface="+mn-cs"/>
              </a:rPr>
              <a:t> h= new </a:t>
            </a:r>
            <a:r>
              <a:rPr lang="en-US" sz="1400" dirty="0" err="1">
                <a:latin typeface="+mn-lt"/>
                <a:cs typeface="+mn-cs"/>
              </a:rPr>
              <a:t>Hashtable</a:t>
            </a: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//load session data on </a:t>
            </a:r>
            <a:r>
              <a:rPr lang="en-US" sz="1400" dirty="0" err="1">
                <a:latin typeface="+mn-lt"/>
                <a:cs typeface="+mn-cs"/>
              </a:rPr>
              <a:t>hashtable</a:t>
            </a: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//assign it to </a:t>
            </a:r>
            <a:r>
              <a:rPr lang="en-US" sz="1400" dirty="0" err="1">
                <a:latin typeface="+mn-lt"/>
                <a:cs typeface="+mn-cs"/>
              </a:rPr>
              <a:t>ThreadLocal</a:t>
            </a:r>
            <a:endParaRPr lang="en-US" sz="1400" dirty="0">
              <a:latin typeface="+mn-lt"/>
              <a:cs typeface="+mn-cs"/>
            </a:endParaRPr>
          </a:p>
          <a:p>
            <a:pPr fontAlgn="auto">
              <a:lnSpc>
                <a:spcPct val="80000"/>
              </a:lnSpc>
              <a:spcBef>
                <a:spcPts val="0"/>
              </a:spcBef>
              <a:spcAft>
                <a:spcPts val="0"/>
              </a:spcAft>
              <a:defRPr/>
            </a:pPr>
            <a:r>
              <a:rPr lang="en-US" sz="1400" b="1" dirty="0">
                <a:latin typeface="+mn-lt"/>
                <a:cs typeface="+mn-cs"/>
              </a:rPr>
              <a:t>              </a:t>
            </a:r>
            <a:r>
              <a:rPr lang="en-US" sz="1400" b="1" dirty="0" err="1">
                <a:latin typeface="+mn-lt"/>
                <a:cs typeface="+mn-cs"/>
              </a:rPr>
              <a:t>stuff.set</a:t>
            </a:r>
            <a:r>
              <a:rPr lang="en-US" sz="1400" b="1" dirty="0">
                <a:latin typeface="+mn-lt"/>
                <a:cs typeface="+mn-cs"/>
              </a:rPr>
              <a:t>(h);</a:t>
            </a:r>
          </a:p>
          <a:p>
            <a:pPr fontAlgn="auto">
              <a:lnSpc>
                <a:spcPct val="80000"/>
              </a:lnSpc>
              <a:spcBef>
                <a:spcPts val="0"/>
              </a:spcBef>
              <a:spcAft>
                <a:spcPts val="0"/>
              </a:spcAft>
              <a:defRPr/>
            </a:pPr>
            <a:r>
              <a:rPr lang="en-US" sz="1400" b="1" dirty="0">
                <a:latin typeface="+mn-lt"/>
                <a:cs typeface="+mn-cs"/>
              </a:rPr>
              <a:t>              </a:t>
            </a:r>
            <a:r>
              <a:rPr lang="en-US" sz="1400" b="1" dirty="0" err="1">
                <a:latin typeface="+mn-lt"/>
                <a:cs typeface="+mn-cs"/>
              </a:rPr>
              <a:t>handleData</a:t>
            </a:r>
            <a:r>
              <a:rPr lang="en-US" sz="1400" b="1"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public void </a:t>
            </a:r>
            <a:r>
              <a:rPr lang="en-US" sz="1400" dirty="0" err="1">
                <a:latin typeface="+mn-lt"/>
                <a:cs typeface="+mn-cs"/>
              </a:rPr>
              <a:t>handleData</a:t>
            </a:r>
            <a:r>
              <a:rPr lang="en-US" sz="1400" dirty="0">
                <a:latin typeface="+mn-lt"/>
                <a:cs typeface="+mn-cs"/>
              </a:rPr>
              <a:t>(){</a:t>
            </a:r>
          </a:p>
          <a:p>
            <a:pPr fontAlgn="auto">
              <a:lnSpc>
                <a:spcPct val="80000"/>
              </a:lnSpc>
              <a:spcBef>
                <a:spcPts val="0"/>
              </a:spcBef>
              <a:spcAft>
                <a:spcPts val="0"/>
              </a:spcAft>
              <a:defRPr/>
            </a:pPr>
            <a:r>
              <a:rPr lang="en-US" sz="1400" dirty="0"/>
              <a:t>            if </a:t>
            </a:r>
            <a:r>
              <a:rPr lang="en-US" sz="1400" b="1" dirty="0"/>
              <a:t>(((</a:t>
            </a:r>
            <a:r>
              <a:rPr lang="en-US" sz="1400" b="1" dirty="0" err="1"/>
              <a:t>Hashtable</a:t>
            </a:r>
            <a:r>
              <a:rPr lang="en-US" sz="1400" b="1" dirty="0"/>
              <a:t>)</a:t>
            </a:r>
            <a:r>
              <a:rPr lang="en-US" sz="1400" b="1" dirty="0" err="1"/>
              <a:t>stuff.get</a:t>
            </a:r>
            <a:r>
              <a:rPr lang="en-US" sz="1400" b="1" dirty="0"/>
              <a:t>()).</a:t>
            </a:r>
            <a:r>
              <a:rPr lang="en-US" sz="1400" dirty="0" err="1"/>
              <a:t>containsValue</a:t>
            </a:r>
            <a:r>
              <a:rPr lang="en-US" sz="1400" dirty="0"/>
              <a:t>("Foo"))</a:t>
            </a:r>
          </a:p>
          <a:p>
            <a:pPr fontAlgn="auto">
              <a:lnSpc>
                <a:spcPct val="80000"/>
              </a:lnSpc>
              <a:spcBef>
                <a:spcPts val="0"/>
              </a:spcBef>
              <a:spcAft>
                <a:spcPts val="0"/>
              </a:spcAft>
              <a:defRPr/>
            </a:pPr>
            <a:r>
              <a:rPr lang="en-US" sz="1400" dirty="0"/>
              <a:t>                      </a:t>
            </a:r>
            <a:r>
              <a:rPr lang="en-US" sz="1400" dirty="0" err="1"/>
              <a:t>doSomething</a:t>
            </a:r>
            <a:r>
              <a:rPr lang="en-US" sz="1400" dirty="0"/>
              <a:t>();  // run code which can refer to hash table</a:t>
            </a:r>
          </a:p>
          <a:p>
            <a:pPr fontAlgn="auto">
              <a:lnSpc>
                <a:spcPct val="80000"/>
              </a:lnSpc>
              <a:spcBef>
                <a:spcPts val="0"/>
              </a:spcBef>
              <a:spcAft>
                <a:spcPts val="0"/>
              </a:spcAft>
              <a:defRPr/>
            </a:pPr>
            <a:r>
              <a:rPr lang="en-US" sz="1400" dirty="0"/>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a:t>
            </a:r>
          </a:p>
        </p:txBody>
      </p:sp>
      <p:cxnSp>
        <p:nvCxnSpPr>
          <p:cNvPr id="6" name="Straight Connector 5"/>
          <p:cNvCxnSpPr/>
          <p:nvPr/>
        </p:nvCxnSpPr>
        <p:spPr>
          <a:xfrm>
            <a:off x="755576" y="2060848"/>
            <a:ext cx="793122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5576" y="6381328"/>
            <a:ext cx="793122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he-IL"/>
              <a:t>Hotspot</a:t>
            </a:r>
          </a:p>
        </p:txBody>
      </p:sp>
      <p:sp>
        <p:nvSpPr>
          <p:cNvPr id="2" name="Rectangle 3"/>
          <p:cNvSpPr>
            <a:spLocks noGrp="1" noChangeArrowheads="1"/>
          </p:cNvSpPr>
          <p:nvPr>
            <p:ph idx="1"/>
          </p:nvPr>
        </p:nvSpPr>
        <p:spPr/>
        <p:txBody>
          <a:bodyPr/>
          <a:lstStyle/>
          <a:p>
            <a:pPr marL="0" indent="0">
              <a:buNone/>
            </a:pPr>
            <a:r>
              <a:rPr lang="en-US" b="1" dirty="0"/>
              <a:t>JVM Modes:</a:t>
            </a:r>
          </a:p>
          <a:p>
            <a:endParaRPr lang="en-US" dirty="0"/>
          </a:p>
          <a:p>
            <a:pPr lvl="1"/>
            <a:r>
              <a:rPr lang="en-US" dirty="0"/>
              <a:t>Java 8 - Tiered Compilation by default</a:t>
            </a:r>
          </a:p>
          <a:p>
            <a:pPr lvl="2"/>
            <a:r>
              <a:rPr lang="en-US" dirty="0"/>
              <a:t>Starts in client mode for fast launching and then shifts into server mode </a:t>
            </a:r>
          </a:p>
          <a:p>
            <a:pPr lvl="2"/>
            <a:r>
              <a:rPr lang="en-US" dirty="0"/>
              <a:t>Was experimental in Java 7 (XX:+</a:t>
            </a:r>
            <a:r>
              <a:rPr lang="en-US" dirty="0" err="1"/>
              <a:t>TieredCompilation</a:t>
            </a:r>
            <a:r>
              <a:rPr lang="en-US" dirty="0"/>
              <a:t>)</a:t>
            </a:r>
          </a:p>
          <a:p>
            <a:pPr lvl="2"/>
            <a:r>
              <a:rPr lang="en-US" dirty="0"/>
              <a:t>Default in Java 8 (for –server supported environments)</a:t>
            </a:r>
          </a:p>
          <a:p>
            <a:pPr lvl="2"/>
            <a:endParaRPr lang="en-US" dirty="0"/>
          </a:p>
          <a:p>
            <a:pPr lvl="2"/>
            <a:r>
              <a:rPr lang="en-US" dirty="0"/>
              <a:t>Code fragments are being discarded of refactored along the way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US" altLang="he-IL"/>
              <a:t>Thread Executor</a:t>
            </a:r>
          </a:p>
        </p:txBody>
      </p:sp>
      <p:sp>
        <p:nvSpPr>
          <p:cNvPr id="159746" name="Content Placeholder 2"/>
          <p:cNvSpPr>
            <a:spLocks noGrp="1"/>
          </p:cNvSpPr>
          <p:nvPr>
            <p:ph idx="1"/>
          </p:nvPr>
        </p:nvSpPr>
        <p:spPr/>
        <p:txBody>
          <a:bodyPr/>
          <a:lstStyle/>
          <a:p>
            <a:pPr marL="0" indent="0">
              <a:buNone/>
            </a:pPr>
            <a:r>
              <a:rPr lang="en-US" b="1" dirty="0"/>
              <a:t>An implementation of </a:t>
            </a:r>
            <a:r>
              <a:rPr lang="en-US" b="1" i="1" dirty="0" err="1"/>
              <a:t>java.util.concurrent.Executor</a:t>
            </a:r>
            <a:endParaRPr lang="en-US" b="1" i="1" dirty="0"/>
          </a:p>
          <a:p>
            <a:pPr lvl="1"/>
            <a:r>
              <a:rPr lang="en-US" dirty="0"/>
              <a:t>Thread Pool Executor</a:t>
            </a:r>
          </a:p>
          <a:p>
            <a:pPr lvl="2"/>
            <a:r>
              <a:rPr lang="en-US" dirty="0"/>
              <a:t>A thread pool service </a:t>
            </a:r>
          </a:p>
          <a:p>
            <a:pPr lvl="2"/>
            <a:r>
              <a:rPr lang="en-US" dirty="0"/>
              <a:t>Offers powerful control over the pool</a:t>
            </a:r>
          </a:p>
          <a:p>
            <a:pPr lvl="2"/>
            <a:r>
              <a:rPr lang="en-US" dirty="0"/>
              <a:t>Can expand and shrink the pool according to call intensity </a:t>
            </a:r>
          </a:p>
          <a:p>
            <a:pPr lvl="2"/>
            <a:endParaRPr lang="en-US" dirty="0"/>
          </a:p>
          <a:p>
            <a:pPr lvl="1"/>
            <a:r>
              <a:rPr lang="en-US" dirty="0"/>
              <a:t>Better since</a:t>
            </a:r>
          </a:p>
          <a:p>
            <a:pPr lvl="2"/>
            <a:r>
              <a:rPr lang="en-US" dirty="0"/>
              <a:t>Manages shared resources among threads</a:t>
            </a:r>
          </a:p>
          <a:p>
            <a:pPr lvl="2"/>
            <a:r>
              <a:rPr lang="en-US" dirty="0"/>
              <a:t>Offers monitoring and reporting [for example: no’ of completed tasks]</a:t>
            </a:r>
          </a:p>
          <a:p>
            <a:pPr lvl="2"/>
            <a:r>
              <a:rPr lang="en-US" dirty="0"/>
              <a:t>Supports Callable objects execution (not just Runnable) - later</a:t>
            </a:r>
          </a:p>
          <a:p>
            <a:pPr lvl="2"/>
            <a:r>
              <a:rPr lang="en-US" dirty="0"/>
              <a:t>Manages a fully featured queue</a:t>
            </a:r>
          </a:p>
          <a:p>
            <a:pPr lvl="3"/>
            <a:r>
              <a:rPr lang="en-US" dirty="0"/>
              <a:t>Min/max sizes</a:t>
            </a:r>
          </a:p>
          <a:p>
            <a:pPr lvl="3"/>
            <a:r>
              <a:rPr lang="en-US" dirty="0"/>
              <a:t>On-demand service</a:t>
            </a:r>
          </a:p>
          <a:p>
            <a:pPr lvl="3"/>
            <a:r>
              <a:rPr lang="en-US" dirty="0"/>
              <a:t>Keep-alive time</a:t>
            </a:r>
          </a:p>
          <a:p>
            <a:pPr lvl="3"/>
            <a:r>
              <a:rPr lang="en-US" dirty="0"/>
              <a:t>Can be shut down and reject calls </a:t>
            </a:r>
          </a:p>
          <a:p>
            <a:pPr lvl="3"/>
            <a:r>
              <a:rPr lang="en-US" dirty="0"/>
              <a:t>Offers scheduling assignments  - better &amp; lighter than Timers</a:t>
            </a:r>
          </a:p>
          <a:p>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altLang="he-IL"/>
              <a:t>Thread Executors</a:t>
            </a:r>
          </a:p>
        </p:txBody>
      </p:sp>
      <p:sp>
        <p:nvSpPr>
          <p:cNvPr id="160770" name="Content Placeholder 2"/>
          <p:cNvSpPr>
            <a:spLocks noGrp="1"/>
          </p:cNvSpPr>
          <p:nvPr>
            <p:ph idx="1"/>
          </p:nvPr>
        </p:nvSpPr>
        <p:spPr/>
        <p:txBody>
          <a:bodyPr/>
          <a:lstStyle/>
          <a:p>
            <a:pPr marL="0" indent="0">
              <a:buNone/>
            </a:pPr>
            <a:r>
              <a:rPr lang="en-US" b="1" dirty="0"/>
              <a:t>Executor queue types</a:t>
            </a:r>
          </a:p>
          <a:p>
            <a:endParaRPr lang="en-US" dirty="0"/>
          </a:p>
          <a:p>
            <a:pPr lvl="1"/>
            <a:r>
              <a:rPr lang="en-US" dirty="0"/>
              <a:t>Synchronous queue</a:t>
            </a:r>
          </a:p>
          <a:p>
            <a:pPr lvl="2"/>
            <a:r>
              <a:rPr lang="en-US" dirty="0"/>
              <a:t>means that a call is handled rapidly – if no available thread – a new one is constructed</a:t>
            </a:r>
          </a:p>
          <a:p>
            <a:pPr lvl="2"/>
            <a:r>
              <a:rPr lang="en-US" dirty="0"/>
              <a:t>max size is irrelevant and ignored</a:t>
            </a:r>
          </a:p>
          <a:p>
            <a:pPr lvl="2"/>
            <a:endParaRPr lang="en-US" dirty="0"/>
          </a:p>
          <a:p>
            <a:pPr lvl="1"/>
            <a:r>
              <a:rPr lang="en-US" dirty="0"/>
              <a:t>Blocking queue </a:t>
            </a:r>
          </a:p>
          <a:p>
            <a:pPr lvl="2"/>
            <a:r>
              <a:rPr lang="en-US" dirty="0"/>
              <a:t>means that threads are created until the queue is full (at max size)</a:t>
            </a:r>
          </a:p>
          <a:p>
            <a:pPr lvl="2"/>
            <a:r>
              <a:rPr lang="en-US" dirty="0"/>
              <a:t>then – queuing begins</a:t>
            </a:r>
          </a:p>
          <a:p>
            <a:pPr lvl="2"/>
            <a:endParaRPr lang="en-US" dirty="0"/>
          </a:p>
          <a:p>
            <a:pPr lvl="1"/>
            <a:r>
              <a:rPr lang="en-US" dirty="0"/>
              <a:t>All supports both</a:t>
            </a:r>
            <a:r>
              <a:rPr lang="en-US" i="1" dirty="0"/>
              <a:t> Runnable &amp; Callable</a:t>
            </a:r>
          </a:p>
          <a:p>
            <a:pPr lvl="1"/>
            <a:endParaRPr lang="en-US" dirty="0"/>
          </a:p>
          <a:p>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US" altLang="he-IL"/>
              <a:t>Callable</a:t>
            </a:r>
          </a:p>
        </p:txBody>
      </p:sp>
      <p:sp>
        <p:nvSpPr>
          <p:cNvPr id="161794" name="Content Placeholder 2"/>
          <p:cNvSpPr>
            <a:spLocks noGrp="1"/>
          </p:cNvSpPr>
          <p:nvPr>
            <p:ph idx="1"/>
          </p:nvPr>
        </p:nvSpPr>
        <p:spPr/>
        <p:txBody>
          <a:bodyPr/>
          <a:lstStyle/>
          <a:p>
            <a:r>
              <a:rPr lang="en-US" dirty="0"/>
              <a:t>Callable is an interface with a single method</a:t>
            </a:r>
          </a:p>
          <a:p>
            <a:pPr lvl="1"/>
            <a:r>
              <a:rPr lang="en-US" i="1" dirty="0"/>
              <a:t>Callable&lt;T&gt; implementers must provide   public &lt;T&gt; call() throws Exception</a:t>
            </a:r>
          </a:p>
          <a:p>
            <a:pPr lvl="1"/>
            <a:endParaRPr lang="en-US" dirty="0"/>
          </a:p>
          <a:p>
            <a:r>
              <a:rPr lang="en-US" dirty="0"/>
              <a:t>Similar to Runnable – </a:t>
            </a:r>
            <a:r>
              <a:rPr lang="en-US" i="1" dirty="0"/>
              <a:t>run()</a:t>
            </a:r>
            <a:r>
              <a:rPr lang="en-US" dirty="0"/>
              <a:t> in that they are both executed by threads</a:t>
            </a:r>
          </a:p>
          <a:p>
            <a:r>
              <a:rPr lang="en-US" dirty="0"/>
              <a:t>But differs with the following capabilities:</a:t>
            </a:r>
          </a:p>
          <a:p>
            <a:pPr lvl="1"/>
            <a:r>
              <a:rPr lang="en-US" dirty="0"/>
              <a:t>Returns a result of the execution</a:t>
            </a:r>
          </a:p>
          <a:p>
            <a:pPr lvl="1"/>
            <a:r>
              <a:rPr lang="en-US" dirty="0"/>
              <a:t>Throws checked exceptions</a:t>
            </a:r>
          </a:p>
          <a:p>
            <a:pPr lvl="1"/>
            <a:r>
              <a:rPr lang="en-US" dirty="0"/>
              <a:t>Several Callable objects can be executed with a single call to the Executor service</a:t>
            </a:r>
          </a:p>
          <a:p>
            <a:pPr lvl="1"/>
            <a:r>
              <a:rPr lang="en-US" dirty="0"/>
              <a:t>One thread can invoke several Callable objects during its life time </a:t>
            </a:r>
          </a:p>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US" altLang="he-IL"/>
              <a:t>Callable</a:t>
            </a:r>
          </a:p>
        </p:txBody>
      </p:sp>
      <p:sp>
        <p:nvSpPr>
          <p:cNvPr id="162818" name="Content Placeholder 2"/>
          <p:cNvSpPr>
            <a:spLocks noGrp="1"/>
          </p:cNvSpPr>
          <p:nvPr>
            <p:ph idx="1"/>
          </p:nvPr>
        </p:nvSpPr>
        <p:spPr/>
        <p:txBody>
          <a:bodyPr/>
          <a:lstStyle/>
          <a:p>
            <a:pPr marL="0" indent="0">
              <a:buNone/>
            </a:pPr>
            <a:r>
              <a:rPr lang="en-US" b="1" dirty="0"/>
              <a:t>Example:</a:t>
            </a:r>
          </a:p>
        </p:txBody>
      </p:sp>
      <p:sp>
        <p:nvSpPr>
          <p:cNvPr id="4" name="AutoShape 8"/>
          <p:cNvSpPr>
            <a:spLocks noChangeArrowheads="1"/>
          </p:cNvSpPr>
          <p:nvPr/>
        </p:nvSpPr>
        <p:spPr bwMode="auto">
          <a:xfrm>
            <a:off x="457200" y="2060848"/>
            <a:ext cx="8229600" cy="403606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import </a:t>
            </a:r>
            <a:r>
              <a:rPr lang="en-US" sz="1400" dirty="0" err="1">
                <a:latin typeface="+mn-lt"/>
                <a:cs typeface="+mn-cs"/>
              </a:rPr>
              <a:t>java.util.concurrent.Callable</a:t>
            </a:r>
            <a:r>
              <a:rPr lang="en-US" sz="1400" dirty="0">
                <a:latin typeface="+mn-lt"/>
                <a:cs typeface="+mn-cs"/>
              </a:rPr>
              <a:t>;</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public class </a:t>
            </a:r>
            <a:r>
              <a:rPr lang="en-US" sz="1400" dirty="0" err="1">
                <a:latin typeface="+mn-lt"/>
                <a:cs typeface="+mn-cs"/>
              </a:rPr>
              <a:t>ClientListener</a:t>
            </a:r>
            <a:r>
              <a:rPr lang="en-US" sz="1400" dirty="0">
                <a:latin typeface="+mn-lt"/>
                <a:cs typeface="+mn-cs"/>
              </a:rPr>
              <a:t> implements </a:t>
            </a:r>
            <a:r>
              <a:rPr lang="en-US" sz="1400" b="1" dirty="0">
                <a:latin typeface="+mn-lt"/>
                <a:cs typeface="+mn-cs"/>
              </a:rPr>
              <a:t>Callable&lt;Request&gt;</a:t>
            </a:r>
            <a:r>
              <a:rPr lang="en-US" sz="1400" dirty="0">
                <a:latin typeface="+mn-lt"/>
                <a:cs typeface="+mn-cs"/>
              </a:rPr>
              <a:t> {</a:t>
            </a:r>
          </a:p>
          <a:p>
            <a:pPr fontAlgn="auto">
              <a:spcBef>
                <a:spcPts val="0"/>
              </a:spcBef>
              <a:spcAft>
                <a:spcPts val="0"/>
              </a:spcAft>
              <a:defRPr/>
            </a:pPr>
            <a:r>
              <a:rPr lang="en-US" sz="1400" dirty="0">
                <a:latin typeface="+mn-lt"/>
                <a:cs typeface="+mn-cs"/>
              </a:rPr>
              <a:t>          private </a:t>
            </a:r>
            <a:r>
              <a:rPr lang="en-US" sz="1400" dirty="0" err="1">
                <a:latin typeface="+mn-lt"/>
                <a:cs typeface="+mn-cs"/>
              </a:rPr>
              <a:t>ClientInputStream</a:t>
            </a:r>
            <a:r>
              <a:rPr lang="en-US" sz="1400" dirty="0">
                <a:latin typeface="+mn-lt"/>
                <a:cs typeface="+mn-cs"/>
              </a:rPr>
              <a:t> in=null;</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         public </a:t>
            </a:r>
            <a:r>
              <a:rPr lang="en-US" sz="1400" dirty="0" err="1">
                <a:latin typeface="+mn-lt"/>
                <a:cs typeface="+mn-cs"/>
              </a:rPr>
              <a:t>ClientListener</a:t>
            </a:r>
            <a:r>
              <a:rPr lang="en-US" sz="1400" dirty="0">
                <a:latin typeface="+mn-lt"/>
                <a:cs typeface="+mn-cs"/>
              </a:rPr>
              <a:t> (</a:t>
            </a:r>
            <a:r>
              <a:rPr lang="en-US" sz="1400" dirty="0" err="1">
                <a:latin typeface="+mn-lt"/>
                <a:cs typeface="+mn-cs"/>
              </a:rPr>
              <a:t>ClientInputStream</a:t>
            </a:r>
            <a:r>
              <a:rPr lang="en-US" sz="1400" dirty="0">
                <a:latin typeface="+mn-lt"/>
                <a:cs typeface="+mn-cs"/>
              </a:rPr>
              <a:t> in){</a:t>
            </a:r>
          </a:p>
          <a:p>
            <a:pPr fontAlgn="auto">
              <a:spcBef>
                <a:spcPts val="0"/>
              </a:spcBef>
              <a:spcAft>
                <a:spcPts val="0"/>
              </a:spcAft>
              <a:defRPr/>
            </a:pPr>
            <a:r>
              <a:rPr lang="en-US" sz="1400" dirty="0">
                <a:latin typeface="+mn-lt"/>
                <a:cs typeface="+mn-cs"/>
              </a:rPr>
              <a:t>                 </a:t>
            </a:r>
            <a:r>
              <a:rPr lang="en-US" sz="1400" dirty="0" err="1">
                <a:latin typeface="+mn-lt"/>
                <a:cs typeface="+mn-cs"/>
              </a:rPr>
              <a:t>this.in</a:t>
            </a:r>
            <a:r>
              <a:rPr lang="en-US" sz="1400" dirty="0">
                <a:latin typeface="+mn-lt"/>
                <a:cs typeface="+mn-cs"/>
              </a:rPr>
              <a:t>=in;</a:t>
            </a:r>
          </a:p>
          <a:p>
            <a:pPr fontAlgn="auto">
              <a:spcBef>
                <a:spcPts val="0"/>
              </a:spcBef>
              <a:spcAft>
                <a:spcPts val="0"/>
              </a:spcAft>
              <a:defRPr/>
            </a:pPr>
            <a:r>
              <a:rPr lang="en-US" sz="1400" dirty="0">
                <a:latin typeface="+mn-lt"/>
                <a:cs typeface="+mn-cs"/>
              </a:rPr>
              <a:t>         }</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         public Request </a:t>
            </a:r>
            <a:r>
              <a:rPr lang="en-US" sz="1400" b="1" dirty="0">
                <a:latin typeface="+mn-lt"/>
                <a:cs typeface="+mn-cs"/>
              </a:rPr>
              <a:t>call() </a:t>
            </a:r>
            <a:r>
              <a:rPr lang="en-US" sz="1400" dirty="0">
                <a:latin typeface="+mn-lt"/>
                <a:cs typeface="+mn-cs"/>
              </a:rPr>
              <a:t>throws </a:t>
            </a:r>
            <a:r>
              <a:rPr lang="en-US" sz="1400" dirty="0" err="1">
                <a:latin typeface="+mn-lt"/>
                <a:cs typeface="+mn-cs"/>
              </a:rPr>
              <a:t>ConnectionException</a:t>
            </a:r>
            <a:r>
              <a:rPr lang="en-US" sz="1400" dirty="0">
                <a:latin typeface="+mn-lt"/>
                <a:cs typeface="+mn-cs"/>
              </a:rPr>
              <a:t> {</a:t>
            </a:r>
          </a:p>
          <a:p>
            <a:pPr fontAlgn="auto">
              <a:spcBef>
                <a:spcPts val="0"/>
              </a:spcBef>
              <a:spcAft>
                <a:spcPts val="0"/>
              </a:spcAft>
              <a:defRPr/>
            </a:pPr>
            <a:r>
              <a:rPr lang="en-US" sz="1400" dirty="0">
                <a:latin typeface="+mn-lt"/>
                <a:cs typeface="+mn-cs"/>
              </a:rPr>
              <a:t>                try {</a:t>
            </a:r>
          </a:p>
          <a:p>
            <a:pPr fontAlgn="auto">
              <a:spcBef>
                <a:spcPts val="0"/>
              </a:spcBef>
              <a:spcAft>
                <a:spcPts val="0"/>
              </a:spcAft>
              <a:defRPr/>
            </a:pPr>
            <a:r>
              <a:rPr lang="en-US" sz="1400" dirty="0">
                <a:latin typeface="+mn-lt"/>
                <a:cs typeface="+mn-cs"/>
              </a:rPr>
              <a:t>                       return </a:t>
            </a:r>
            <a:r>
              <a:rPr lang="en-US" sz="1400" dirty="0" err="1">
                <a:latin typeface="+mn-lt"/>
                <a:cs typeface="+mn-cs"/>
              </a:rPr>
              <a:t>in.acceptRequest</a:t>
            </a:r>
            <a:r>
              <a:rPr lang="en-US" sz="1400" dirty="0">
                <a:latin typeface="+mn-lt"/>
                <a:cs typeface="+mn-cs"/>
              </a:rPr>
              <a:t>();</a:t>
            </a:r>
            <a:endParaRPr lang="en-US" sz="1400" i="1" dirty="0">
              <a:latin typeface="+mn-lt"/>
              <a:cs typeface="+mn-cs"/>
            </a:endParaRPr>
          </a:p>
          <a:p>
            <a:pPr fontAlgn="auto">
              <a:spcBef>
                <a:spcPts val="0"/>
              </a:spcBef>
              <a:spcAft>
                <a:spcPts val="0"/>
              </a:spcAft>
              <a:defRPr/>
            </a:pPr>
            <a:r>
              <a:rPr lang="en-US" sz="1400" dirty="0">
                <a:latin typeface="+mn-lt"/>
                <a:cs typeface="+mn-cs"/>
              </a:rPr>
              <a:t>                }catch(Exception ex){</a:t>
            </a:r>
          </a:p>
          <a:p>
            <a:pPr fontAlgn="auto">
              <a:spcBef>
                <a:spcPts val="0"/>
              </a:spcBef>
              <a:spcAft>
                <a:spcPts val="0"/>
              </a:spcAft>
              <a:defRPr/>
            </a:pPr>
            <a:r>
              <a:rPr lang="en-US" sz="1400" dirty="0">
                <a:latin typeface="+mn-lt"/>
                <a:cs typeface="+mn-cs"/>
              </a:rPr>
              <a:t>                       throw new </a:t>
            </a:r>
            <a:r>
              <a:rPr lang="en-US" sz="1400" dirty="0" err="1">
                <a:latin typeface="+mn-lt"/>
                <a:cs typeface="+mn-cs"/>
              </a:rPr>
              <a:t>ConnectionException</a:t>
            </a:r>
            <a:r>
              <a:rPr lang="en-US" sz="1400" dirty="0">
                <a:latin typeface="+mn-lt"/>
                <a:cs typeface="+mn-cs"/>
              </a:rPr>
              <a:t> (“Error processing client request”);</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p>
        </p:txBody>
      </p:sp>
      <p:cxnSp>
        <p:nvCxnSpPr>
          <p:cNvPr id="6" name="Straight Connector 5"/>
          <p:cNvCxnSpPr/>
          <p:nvPr/>
        </p:nvCxnSpPr>
        <p:spPr>
          <a:xfrm>
            <a:off x="457200" y="6096909"/>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2060848"/>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p:txBody>
          <a:bodyPr/>
          <a:lstStyle/>
          <a:p>
            <a:r>
              <a:rPr lang="en-US" altLang="he-IL"/>
              <a:t>Callable</a:t>
            </a:r>
          </a:p>
        </p:txBody>
      </p:sp>
      <p:sp>
        <p:nvSpPr>
          <p:cNvPr id="162818" name="Content Placeholder 2"/>
          <p:cNvSpPr>
            <a:spLocks noGrp="1"/>
          </p:cNvSpPr>
          <p:nvPr>
            <p:ph idx="1"/>
          </p:nvPr>
        </p:nvSpPr>
        <p:spPr/>
        <p:txBody>
          <a:bodyPr/>
          <a:lstStyle/>
          <a:p>
            <a:pPr marL="0" indent="0">
              <a:buNone/>
            </a:pPr>
            <a:r>
              <a:rPr lang="en-US" b="1" dirty="0"/>
              <a:t>Void type safe Callable Example:</a:t>
            </a:r>
          </a:p>
        </p:txBody>
      </p:sp>
      <p:sp>
        <p:nvSpPr>
          <p:cNvPr id="4" name="AutoShape 8"/>
          <p:cNvSpPr>
            <a:spLocks noChangeArrowheads="1"/>
          </p:cNvSpPr>
          <p:nvPr/>
        </p:nvSpPr>
        <p:spPr bwMode="auto">
          <a:xfrm>
            <a:off x="457200" y="2204864"/>
            <a:ext cx="8229600" cy="254954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import </a:t>
            </a:r>
            <a:r>
              <a:rPr lang="en-US" sz="1400" dirty="0" err="1">
                <a:latin typeface="+mn-lt"/>
                <a:cs typeface="+mn-cs"/>
              </a:rPr>
              <a:t>java.util.concurrent.Callable</a:t>
            </a:r>
            <a:r>
              <a:rPr lang="en-US" sz="1400" dirty="0">
                <a:latin typeface="+mn-lt"/>
                <a:cs typeface="+mn-cs"/>
              </a:rPr>
              <a:t>;</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public class </a:t>
            </a:r>
            <a:r>
              <a:rPr lang="en-US" sz="1400" dirty="0" err="1">
                <a:latin typeface="+mn-lt"/>
                <a:cs typeface="+mn-cs"/>
              </a:rPr>
              <a:t>VoidCallable</a:t>
            </a:r>
            <a:r>
              <a:rPr lang="en-US" sz="1400" dirty="0">
                <a:latin typeface="+mn-lt"/>
                <a:cs typeface="+mn-cs"/>
              </a:rPr>
              <a:t> implements </a:t>
            </a:r>
            <a:r>
              <a:rPr lang="en-US" sz="1400" b="1" dirty="0">
                <a:latin typeface="+mn-lt"/>
                <a:cs typeface="+mn-cs"/>
              </a:rPr>
              <a:t>Callable&lt;Void&gt;</a:t>
            </a:r>
            <a:r>
              <a:rPr lang="en-US" sz="1400" dirty="0">
                <a:latin typeface="+mn-lt"/>
                <a:cs typeface="+mn-cs"/>
              </a:rPr>
              <a:t> {</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         public </a:t>
            </a:r>
            <a:r>
              <a:rPr lang="en-US" sz="1400" b="1" dirty="0">
                <a:latin typeface="+mn-lt"/>
                <a:cs typeface="+mn-cs"/>
              </a:rPr>
              <a:t>Void</a:t>
            </a:r>
            <a:r>
              <a:rPr lang="en-US" sz="1400" dirty="0">
                <a:latin typeface="+mn-lt"/>
                <a:cs typeface="+mn-cs"/>
              </a:rPr>
              <a:t> </a:t>
            </a:r>
            <a:r>
              <a:rPr lang="en-US" sz="1400" b="1" dirty="0">
                <a:latin typeface="+mn-lt"/>
                <a:cs typeface="+mn-cs"/>
              </a:rPr>
              <a:t>call() </a:t>
            </a:r>
            <a:r>
              <a:rPr lang="en-US" sz="1400" dirty="0">
                <a:latin typeface="+mn-lt"/>
                <a:cs typeface="+mn-cs"/>
              </a:rPr>
              <a:t>throws Exception {</a:t>
            </a:r>
          </a:p>
          <a:p>
            <a:pPr fontAlgn="auto">
              <a:spcBef>
                <a:spcPts val="0"/>
              </a:spcBef>
              <a:spcAft>
                <a:spcPts val="0"/>
              </a:spcAft>
              <a:defRPr/>
            </a:pPr>
            <a:r>
              <a:rPr lang="en-US" sz="1400" dirty="0">
                <a:latin typeface="+mn-lt"/>
                <a:cs typeface="+mn-cs"/>
              </a:rPr>
              <a:t>	//do job</a:t>
            </a:r>
          </a:p>
          <a:p>
            <a:pPr fontAlgn="auto">
              <a:spcBef>
                <a:spcPts val="0"/>
              </a:spcBef>
              <a:spcAft>
                <a:spcPts val="0"/>
              </a:spcAft>
              <a:defRPr/>
            </a:pPr>
            <a:r>
              <a:rPr lang="en-US" sz="1400" dirty="0">
                <a:latin typeface="+mn-lt"/>
                <a:cs typeface="+mn-cs"/>
              </a:rPr>
              <a:t>                           //Void type-safe return value must be NULL</a:t>
            </a:r>
          </a:p>
          <a:p>
            <a:pPr fontAlgn="auto">
              <a:spcBef>
                <a:spcPts val="0"/>
              </a:spcBef>
              <a:spcAft>
                <a:spcPts val="0"/>
              </a:spcAft>
              <a:defRPr/>
            </a:pPr>
            <a:r>
              <a:rPr lang="en-US" sz="1400" b="1" dirty="0">
                <a:latin typeface="+mn-lt"/>
                <a:cs typeface="+mn-cs"/>
              </a:rPr>
              <a:t>                           return null;</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p>
        </p:txBody>
      </p:sp>
      <p:cxnSp>
        <p:nvCxnSpPr>
          <p:cNvPr id="6" name="Straight Connector 5"/>
          <p:cNvCxnSpPr/>
          <p:nvPr/>
        </p:nvCxnSpPr>
        <p:spPr>
          <a:xfrm>
            <a:off x="457200" y="220486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4754405"/>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he-IL"/>
              <a:t>Executors Utility Class</a:t>
            </a:r>
          </a:p>
        </p:txBody>
      </p:sp>
      <p:sp>
        <p:nvSpPr>
          <p:cNvPr id="163842" name="Content Placeholder 2"/>
          <p:cNvSpPr>
            <a:spLocks noGrp="1"/>
          </p:cNvSpPr>
          <p:nvPr>
            <p:ph idx="1"/>
          </p:nvPr>
        </p:nvSpPr>
        <p:spPr/>
        <p:txBody>
          <a:bodyPr/>
          <a:lstStyle/>
          <a:p>
            <a:pPr marL="0" indent="0">
              <a:buNone/>
            </a:pPr>
            <a:r>
              <a:rPr lang="en-US" b="1" dirty="0"/>
              <a:t>Creates the following:</a:t>
            </a:r>
          </a:p>
          <a:p>
            <a:endParaRPr lang="en-US" dirty="0"/>
          </a:p>
          <a:p>
            <a:pPr lvl="1"/>
            <a:r>
              <a:rPr lang="en-US" i="1" dirty="0" err="1"/>
              <a:t>FixedThreadPool</a:t>
            </a:r>
            <a:endParaRPr lang="en-US" i="1" dirty="0"/>
          </a:p>
          <a:p>
            <a:pPr lvl="2"/>
            <a:r>
              <a:rPr lang="en-US" dirty="0"/>
              <a:t>A fixed thread pool that will use only the given amount of threads to execute </a:t>
            </a:r>
            <a:r>
              <a:rPr lang="en-US" i="1" dirty="0"/>
              <a:t>Runnable</a:t>
            </a:r>
            <a:r>
              <a:rPr lang="en-US" dirty="0"/>
              <a:t> &amp; </a:t>
            </a:r>
            <a:r>
              <a:rPr lang="en-US" i="1" dirty="0"/>
              <a:t>Callable</a:t>
            </a:r>
            <a:r>
              <a:rPr lang="en-US" dirty="0"/>
              <a:t> objects</a:t>
            </a:r>
          </a:p>
          <a:p>
            <a:pPr lvl="2"/>
            <a:r>
              <a:rPr lang="en-US" dirty="0"/>
              <a:t>If all threads are busy, Runnable objects that are not currently running – blocks</a:t>
            </a:r>
          </a:p>
          <a:p>
            <a:pPr lvl="2"/>
            <a:r>
              <a:rPr lang="en-US" dirty="0"/>
              <a:t>Asynchronous queue</a:t>
            </a:r>
          </a:p>
          <a:p>
            <a:pPr lvl="2"/>
            <a:endParaRPr lang="en-US" dirty="0"/>
          </a:p>
          <a:p>
            <a:pPr lvl="1"/>
            <a:r>
              <a:rPr lang="en-US" i="1" dirty="0" err="1"/>
              <a:t>ScheduledThreadPool</a:t>
            </a:r>
            <a:endParaRPr lang="en-US" i="1" dirty="0"/>
          </a:p>
          <a:p>
            <a:pPr lvl="2"/>
            <a:r>
              <a:rPr lang="en-US" dirty="0"/>
              <a:t>Offers the ability of scheduling </a:t>
            </a:r>
            <a:r>
              <a:rPr lang="en-US" i="1" dirty="0"/>
              <a:t>Runnable</a:t>
            </a:r>
            <a:r>
              <a:rPr lang="en-US" dirty="0"/>
              <a:t> &amp; </a:t>
            </a:r>
            <a:r>
              <a:rPr lang="en-US" i="1" dirty="0"/>
              <a:t>Callable</a:t>
            </a:r>
            <a:r>
              <a:rPr lang="en-US" dirty="0"/>
              <a:t> objects execution </a:t>
            </a:r>
          </a:p>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p:cNvSpPr>
            <a:spLocks noGrp="1"/>
          </p:cNvSpPr>
          <p:nvPr>
            <p:ph type="title"/>
          </p:nvPr>
        </p:nvSpPr>
        <p:spPr/>
        <p:txBody>
          <a:bodyPr/>
          <a:lstStyle/>
          <a:p>
            <a:r>
              <a:rPr lang="en-US" altLang="he-IL"/>
              <a:t>Executors Utility Class</a:t>
            </a:r>
          </a:p>
        </p:txBody>
      </p:sp>
      <p:sp>
        <p:nvSpPr>
          <p:cNvPr id="163842" name="Content Placeholder 2"/>
          <p:cNvSpPr>
            <a:spLocks noGrp="1"/>
          </p:cNvSpPr>
          <p:nvPr>
            <p:ph idx="1"/>
          </p:nvPr>
        </p:nvSpPr>
        <p:spPr/>
        <p:txBody>
          <a:bodyPr/>
          <a:lstStyle/>
          <a:p>
            <a:pPr marL="0" indent="0">
              <a:buNone/>
            </a:pPr>
            <a:r>
              <a:rPr lang="en-US" b="1" dirty="0"/>
              <a:t>Creates the following:</a:t>
            </a:r>
          </a:p>
          <a:p>
            <a:endParaRPr lang="en-US" dirty="0"/>
          </a:p>
          <a:p>
            <a:pPr lvl="1"/>
            <a:r>
              <a:rPr lang="en-US" i="1" dirty="0" err="1"/>
              <a:t>CachedThreadPool</a:t>
            </a:r>
            <a:r>
              <a:rPr lang="en-US" i="1" dirty="0"/>
              <a:t> </a:t>
            </a:r>
          </a:p>
          <a:p>
            <a:pPr lvl="2"/>
            <a:r>
              <a:rPr lang="en-US" dirty="0"/>
              <a:t>Synchronous queue </a:t>
            </a:r>
          </a:p>
          <a:p>
            <a:pPr lvl="2"/>
            <a:r>
              <a:rPr lang="en-US" dirty="0"/>
              <a:t>Creates new threads every time a new execution is required and all threads are busy</a:t>
            </a:r>
          </a:p>
          <a:p>
            <a:pPr lvl="2"/>
            <a:r>
              <a:rPr lang="en-US" dirty="0"/>
              <a:t>Therefore</a:t>
            </a:r>
          </a:p>
          <a:p>
            <a:pPr lvl="3"/>
            <a:r>
              <a:rPr lang="en-US" dirty="0"/>
              <a:t>Non blocking queue</a:t>
            </a:r>
          </a:p>
          <a:p>
            <a:pPr lvl="3"/>
            <a:r>
              <a:rPr lang="en-US" dirty="0"/>
              <a:t>Max threads in the pool is irrelevant </a:t>
            </a:r>
          </a:p>
          <a:p>
            <a:pPr lvl="2"/>
            <a:r>
              <a:rPr lang="en-US" dirty="0"/>
              <a:t>Threads are removed automatically after waiting 60 sec for a task</a:t>
            </a:r>
          </a:p>
          <a:p>
            <a:pPr lvl="2"/>
            <a:endParaRPr lang="en-US" dirty="0"/>
          </a:p>
          <a:p>
            <a:pPr lvl="1"/>
            <a:r>
              <a:rPr lang="en-US" i="1" dirty="0" err="1"/>
              <a:t>SingleThreadExecutor</a:t>
            </a:r>
            <a:endParaRPr lang="en-US" i="1" dirty="0"/>
          </a:p>
          <a:p>
            <a:pPr lvl="2"/>
            <a:r>
              <a:rPr lang="en-US" dirty="0"/>
              <a:t>Handles all registered </a:t>
            </a:r>
            <a:r>
              <a:rPr lang="en-US" i="1" dirty="0"/>
              <a:t>Runnable</a:t>
            </a:r>
            <a:r>
              <a:rPr lang="en-US" dirty="0"/>
              <a:t> and </a:t>
            </a:r>
            <a:r>
              <a:rPr lang="en-US" i="1" dirty="0"/>
              <a:t>Callable</a:t>
            </a:r>
            <a:r>
              <a:rPr lang="en-US" dirty="0"/>
              <a:t> objects via a single thread</a:t>
            </a:r>
          </a:p>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he-IL"/>
              <a:t>Executors Utility Class</a:t>
            </a:r>
          </a:p>
        </p:txBody>
      </p:sp>
      <p:sp>
        <p:nvSpPr>
          <p:cNvPr id="164866" name="Content Placeholder 2"/>
          <p:cNvSpPr>
            <a:spLocks noGrp="1"/>
          </p:cNvSpPr>
          <p:nvPr>
            <p:ph idx="1"/>
          </p:nvPr>
        </p:nvSpPr>
        <p:spPr/>
        <p:txBody>
          <a:bodyPr/>
          <a:lstStyle/>
          <a:p>
            <a:r>
              <a:rPr lang="en-US" dirty="0"/>
              <a:t>All available through static methods </a:t>
            </a:r>
          </a:p>
          <a:p>
            <a:endParaRPr lang="en-US" dirty="0"/>
          </a:p>
          <a:p>
            <a:r>
              <a:rPr lang="en-US" dirty="0"/>
              <a:t>Most takes fixed or minimum pool size as </a:t>
            </a:r>
            <a:r>
              <a:rPr lang="en-US" i="1" dirty="0" err="1"/>
              <a:t>int</a:t>
            </a:r>
            <a:endParaRPr lang="en-US" i="1" dirty="0"/>
          </a:p>
          <a:p>
            <a:endParaRPr lang="en-US" dirty="0"/>
          </a:p>
          <a:p>
            <a:r>
              <a:rPr lang="en-US" dirty="0"/>
              <a:t>Returns an </a:t>
            </a:r>
            <a:r>
              <a:rPr lang="en-US" i="1" dirty="0"/>
              <a:t>Executor</a:t>
            </a:r>
            <a:r>
              <a:rPr lang="en-US" dirty="0"/>
              <a:t> implementation [</a:t>
            </a:r>
            <a:r>
              <a:rPr lang="en-US" i="1" dirty="0" err="1"/>
              <a:t>ExecutorService</a:t>
            </a:r>
            <a:r>
              <a:rPr lang="en-US" dirty="0"/>
              <a:t>]</a:t>
            </a:r>
          </a:p>
          <a:p>
            <a:endParaRPr lang="en-US" dirty="0"/>
          </a:p>
          <a:p>
            <a:r>
              <a:rPr lang="en-US" dirty="0"/>
              <a:t>Threads are created according to</a:t>
            </a:r>
          </a:p>
          <a:p>
            <a:pPr lvl="1"/>
            <a:r>
              <a:rPr lang="en-US" dirty="0"/>
              <a:t>Queue type and policy</a:t>
            </a:r>
          </a:p>
          <a:p>
            <a:pPr lvl="1"/>
            <a:r>
              <a:rPr lang="en-US" dirty="0"/>
              <a:t>Queue thread factory implementation [later]</a:t>
            </a:r>
          </a:p>
          <a:p>
            <a:r>
              <a:rPr lang="en-US" dirty="0"/>
              <a:t>Each thread may invoke more than one Callable object</a:t>
            </a:r>
          </a:p>
          <a:p>
            <a:pPr lvl="1"/>
            <a:r>
              <a:rPr lang="en-US" dirty="0"/>
              <a:t>For example: when a fixed queue with the size of 2 is invoking 4 callable objects, 2 threads will be created and used to invoke all 4</a:t>
            </a:r>
          </a:p>
          <a:p>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p:txBody>
          <a:bodyPr/>
          <a:lstStyle/>
          <a:p>
            <a:r>
              <a:rPr lang="en-US" altLang="he-IL"/>
              <a:t>Executors Utility Class</a:t>
            </a:r>
          </a:p>
        </p:txBody>
      </p:sp>
      <p:sp>
        <p:nvSpPr>
          <p:cNvPr id="3" name="Content Placeholder 2"/>
          <p:cNvSpPr>
            <a:spLocks noGrp="1"/>
          </p:cNvSpPr>
          <p:nvPr>
            <p:ph idx="1"/>
          </p:nvPr>
        </p:nvSpPr>
        <p:spPr/>
        <p:txBody>
          <a:bodyPr/>
          <a:lstStyle/>
          <a:p>
            <a:pPr marL="0" indent="0">
              <a:buNone/>
            </a:pPr>
            <a:r>
              <a:rPr lang="en-US" b="1" i="1" dirty="0" err="1"/>
              <a:t>ExecutorService</a:t>
            </a:r>
            <a:r>
              <a:rPr lang="en-US" b="1" dirty="0"/>
              <a:t> - execution methods</a:t>
            </a:r>
          </a:p>
          <a:p>
            <a:endParaRPr lang="en-US" dirty="0"/>
          </a:p>
          <a:p>
            <a:pPr lvl="1"/>
            <a:r>
              <a:rPr lang="en-US" i="1" dirty="0"/>
              <a:t>Future&lt;Void&gt; submit(Runnable)</a:t>
            </a:r>
          </a:p>
          <a:p>
            <a:pPr lvl="2"/>
            <a:r>
              <a:rPr lang="en-US" dirty="0"/>
              <a:t>Returns  Future with null result</a:t>
            </a:r>
          </a:p>
          <a:p>
            <a:pPr lvl="2"/>
            <a:r>
              <a:rPr lang="en-US" dirty="0"/>
              <a:t>Doesn’t throws any exception</a:t>
            </a:r>
          </a:p>
          <a:p>
            <a:pPr lvl="2"/>
            <a:r>
              <a:rPr lang="en-US" dirty="0"/>
              <a:t>Is a non-blocking operation</a:t>
            </a:r>
          </a:p>
          <a:p>
            <a:pPr lvl="2"/>
            <a:endParaRPr lang="en-US" dirty="0"/>
          </a:p>
          <a:p>
            <a:pPr lvl="1"/>
            <a:r>
              <a:rPr lang="en-US" i="1" dirty="0"/>
              <a:t>Future&lt;T&gt; submit(Callable&lt;T&gt;)</a:t>
            </a:r>
          </a:p>
          <a:p>
            <a:pPr lvl="2"/>
            <a:r>
              <a:rPr lang="en-US" dirty="0"/>
              <a:t>Returns </a:t>
            </a:r>
            <a:r>
              <a:rPr lang="en-US" i="1" dirty="0"/>
              <a:t>Future&lt;T&gt;</a:t>
            </a:r>
          </a:p>
          <a:p>
            <a:pPr lvl="2"/>
            <a:r>
              <a:rPr lang="en-US" dirty="0"/>
              <a:t>Is a non-blocking operation</a:t>
            </a:r>
          </a:p>
          <a:p>
            <a:pPr lvl="1"/>
            <a:endParaRPr lang="en-US" dirty="0"/>
          </a:p>
          <a:p>
            <a:pPr lvl="1"/>
            <a:endParaRPr lang="en-US" dirty="0"/>
          </a:p>
          <a:p>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he-IL"/>
              <a:t>Executors Utility Class</a:t>
            </a:r>
          </a:p>
        </p:txBody>
      </p:sp>
      <p:sp>
        <p:nvSpPr>
          <p:cNvPr id="3" name="Content Placeholder 2"/>
          <p:cNvSpPr>
            <a:spLocks noGrp="1"/>
          </p:cNvSpPr>
          <p:nvPr>
            <p:ph idx="1"/>
          </p:nvPr>
        </p:nvSpPr>
        <p:spPr>
          <a:xfrm>
            <a:off x="395536" y="1340768"/>
            <a:ext cx="8229600" cy="4896544"/>
          </a:xfrm>
        </p:spPr>
        <p:txBody>
          <a:bodyPr/>
          <a:lstStyle/>
          <a:p>
            <a:pPr marL="0" indent="0">
              <a:buNone/>
            </a:pPr>
            <a:r>
              <a:rPr lang="en-US" b="1" dirty="0" err="1"/>
              <a:t>ExecutorService</a:t>
            </a:r>
            <a:r>
              <a:rPr lang="en-US" b="1" dirty="0"/>
              <a:t> - execution methods</a:t>
            </a:r>
          </a:p>
          <a:p>
            <a:pPr lvl="1"/>
            <a:r>
              <a:rPr lang="en-US" i="1" dirty="0"/>
              <a:t>void execute(Runnable)</a:t>
            </a:r>
          </a:p>
          <a:p>
            <a:pPr lvl="2">
              <a:spcBef>
                <a:spcPts val="0"/>
              </a:spcBef>
            </a:pPr>
            <a:r>
              <a:rPr lang="en-US" dirty="0"/>
              <a:t>Specified in </a:t>
            </a:r>
            <a:r>
              <a:rPr lang="en-US" i="1" dirty="0" err="1"/>
              <a:t>java.util.concurrent.Executor</a:t>
            </a:r>
            <a:endParaRPr lang="en-US" i="1" dirty="0"/>
          </a:p>
          <a:p>
            <a:pPr lvl="2">
              <a:spcBef>
                <a:spcPts val="0"/>
              </a:spcBef>
            </a:pPr>
            <a:r>
              <a:rPr lang="en-US" dirty="0"/>
              <a:t>Returns void</a:t>
            </a:r>
          </a:p>
          <a:p>
            <a:pPr lvl="2">
              <a:spcBef>
                <a:spcPts val="0"/>
              </a:spcBef>
            </a:pPr>
            <a:r>
              <a:rPr lang="en-US" dirty="0"/>
              <a:t>Doesn’t throws any exception</a:t>
            </a:r>
          </a:p>
          <a:p>
            <a:pPr lvl="2">
              <a:spcBef>
                <a:spcPts val="0"/>
              </a:spcBef>
            </a:pPr>
            <a:r>
              <a:rPr lang="en-US" dirty="0"/>
              <a:t>Is a non-blocking operation</a:t>
            </a:r>
          </a:p>
          <a:p>
            <a:pPr lvl="1"/>
            <a:r>
              <a:rPr lang="en-US" i="1" dirty="0"/>
              <a:t>List&lt;Future&lt;T&gt;&gt; </a:t>
            </a:r>
            <a:r>
              <a:rPr lang="en-US" i="1" dirty="0" err="1"/>
              <a:t>invokeAll</a:t>
            </a:r>
            <a:r>
              <a:rPr lang="en-US" i="1" dirty="0"/>
              <a:t>(Collection&lt;Callable&lt;T&gt;&gt;)</a:t>
            </a:r>
          </a:p>
          <a:p>
            <a:pPr lvl="2">
              <a:spcBef>
                <a:spcPts val="0"/>
              </a:spcBef>
            </a:pPr>
            <a:r>
              <a:rPr lang="en-US" dirty="0"/>
              <a:t>Specified in </a:t>
            </a:r>
            <a:r>
              <a:rPr lang="en-US" i="1" dirty="0" err="1"/>
              <a:t>java.util.concurrent.ExecutorService</a:t>
            </a:r>
            <a:endParaRPr lang="en-US" i="1" dirty="0"/>
          </a:p>
          <a:p>
            <a:pPr lvl="2">
              <a:spcBef>
                <a:spcPts val="0"/>
              </a:spcBef>
            </a:pPr>
            <a:r>
              <a:rPr lang="en-US" dirty="0"/>
              <a:t>Returns and array of </a:t>
            </a:r>
            <a:r>
              <a:rPr lang="en-US" i="1" dirty="0"/>
              <a:t>Future&lt;type of the call() method result&gt; </a:t>
            </a:r>
          </a:p>
          <a:p>
            <a:pPr lvl="2">
              <a:spcBef>
                <a:spcPts val="0"/>
              </a:spcBef>
            </a:pPr>
            <a:r>
              <a:rPr lang="en-US" dirty="0"/>
              <a:t>Throws </a:t>
            </a:r>
            <a:r>
              <a:rPr lang="en-US" i="1" dirty="0" err="1"/>
              <a:t>InterruptedException</a:t>
            </a:r>
            <a:endParaRPr lang="en-US" i="1" dirty="0"/>
          </a:p>
          <a:p>
            <a:pPr lvl="2">
              <a:spcBef>
                <a:spcPts val="0"/>
              </a:spcBef>
            </a:pPr>
            <a:r>
              <a:rPr lang="en-US" dirty="0"/>
              <a:t>Is a blocking operation</a:t>
            </a:r>
          </a:p>
          <a:p>
            <a:pPr lvl="1"/>
            <a:r>
              <a:rPr lang="en-US" dirty="0"/>
              <a:t> </a:t>
            </a:r>
            <a:r>
              <a:rPr lang="en-US" i="1" dirty="0"/>
              <a:t>&lt;T&gt; </a:t>
            </a:r>
            <a:r>
              <a:rPr lang="en-US" i="1" dirty="0" err="1"/>
              <a:t>invokeAny</a:t>
            </a:r>
            <a:r>
              <a:rPr lang="en-US" i="1" dirty="0"/>
              <a:t>(Collection&lt;Callable&lt;T&gt;&gt;)</a:t>
            </a:r>
          </a:p>
          <a:p>
            <a:pPr lvl="2">
              <a:spcBef>
                <a:spcPts val="0"/>
              </a:spcBef>
            </a:pPr>
            <a:r>
              <a:rPr lang="en-US" dirty="0"/>
              <a:t>Specified in </a:t>
            </a:r>
            <a:r>
              <a:rPr lang="en-US" i="1" dirty="0" err="1"/>
              <a:t>java.util.concurrent.ExecutorService</a:t>
            </a:r>
            <a:endParaRPr lang="en-US" i="1" dirty="0"/>
          </a:p>
          <a:p>
            <a:pPr lvl="2">
              <a:spcBef>
                <a:spcPts val="0"/>
              </a:spcBef>
            </a:pPr>
            <a:r>
              <a:rPr lang="en-US" dirty="0"/>
              <a:t>Returns a single value </a:t>
            </a:r>
            <a:r>
              <a:rPr lang="en-US" i="1" dirty="0"/>
              <a:t>[type of the call() method result]</a:t>
            </a:r>
            <a:r>
              <a:rPr lang="en-US" dirty="0"/>
              <a:t> of the task that has completed </a:t>
            </a:r>
          </a:p>
          <a:p>
            <a:pPr lvl="2">
              <a:spcBef>
                <a:spcPts val="0"/>
              </a:spcBef>
            </a:pPr>
            <a:r>
              <a:rPr lang="en-US" dirty="0"/>
              <a:t>Other uncompleted tasks are canceled </a:t>
            </a:r>
          </a:p>
          <a:p>
            <a:pPr lvl="2">
              <a:spcBef>
                <a:spcPts val="0"/>
              </a:spcBef>
            </a:pPr>
            <a:r>
              <a:rPr lang="en-US" dirty="0"/>
              <a:t>Throws </a:t>
            </a:r>
            <a:r>
              <a:rPr lang="en-US" i="1" dirty="0" err="1"/>
              <a:t>InterruptedException</a:t>
            </a:r>
            <a:endParaRPr lang="en-US" i="1" dirty="0"/>
          </a:p>
          <a:p>
            <a:pPr lvl="2">
              <a:spcBef>
                <a:spcPts val="0"/>
              </a:spcBef>
            </a:pPr>
            <a:r>
              <a:rPr lang="en-US" dirty="0"/>
              <a:t>Is a blocking operation</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he-IL"/>
              <a:t>Virtual Machine</a:t>
            </a:r>
          </a:p>
        </p:txBody>
      </p:sp>
      <p:sp>
        <p:nvSpPr>
          <p:cNvPr id="22530" name="Content Placeholder 2"/>
          <p:cNvSpPr>
            <a:spLocks noGrp="1"/>
          </p:cNvSpPr>
          <p:nvPr>
            <p:ph idx="1"/>
          </p:nvPr>
        </p:nvSpPr>
        <p:spPr/>
        <p:txBody>
          <a:bodyPr/>
          <a:lstStyle/>
          <a:p>
            <a:pPr marL="0" indent="0">
              <a:buNone/>
            </a:pPr>
            <a:r>
              <a:rPr lang="en-US" b="1" dirty="0"/>
              <a:t>Memory management</a:t>
            </a:r>
          </a:p>
          <a:p>
            <a:endParaRPr lang="en-US" dirty="0"/>
          </a:p>
          <a:p>
            <a:pPr lvl="1"/>
            <a:r>
              <a:rPr lang="en-US" dirty="0"/>
              <a:t>Allocate memory from OS</a:t>
            </a:r>
          </a:p>
          <a:p>
            <a:pPr lvl="1"/>
            <a:r>
              <a:rPr lang="en-US" dirty="0"/>
              <a:t>Manage Java allocations</a:t>
            </a:r>
          </a:p>
          <a:p>
            <a:pPr lvl="1"/>
            <a:r>
              <a:rPr lang="en-US" dirty="0"/>
              <a:t>Clean memory from garbage </a:t>
            </a:r>
          </a:p>
          <a:p>
            <a:pPr lvl="2"/>
            <a:r>
              <a:rPr lang="en-US" dirty="0"/>
              <a:t>Garbage </a:t>
            </a:r>
          </a:p>
          <a:p>
            <a:pPr lvl="3"/>
            <a:r>
              <a:rPr lang="en-US" dirty="0"/>
              <a:t>Objects that cannot be reclaimed anymore - unreachable  </a:t>
            </a:r>
          </a:p>
          <a:p>
            <a:pPr lvl="3"/>
            <a:r>
              <a:rPr lang="en-US" dirty="0"/>
              <a:t>Object that are no longer referenced (explicitly &amp; implicitly)</a:t>
            </a:r>
          </a:p>
          <a:p>
            <a:pPr lvl="3"/>
            <a:r>
              <a:rPr lang="en-US" dirty="0"/>
              <a:t>Object that are freed via programmatic directives</a:t>
            </a:r>
          </a:p>
          <a:p>
            <a:pPr lvl="3"/>
            <a:endParaRPr lang="en-US" dirty="0"/>
          </a:p>
          <a:p>
            <a:pPr lvl="1"/>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he-IL"/>
              <a:t>Thread Executor</a:t>
            </a:r>
            <a:endParaRPr lang="he-IL" altLang="he-IL"/>
          </a:p>
        </p:txBody>
      </p:sp>
      <p:sp>
        <p:nvSpPr>
          <p:cNvPr id="166913" name="Rectangle 3"/>
          <p:cNvSpPr>
            <a:spLocks noGrp="1" noChangeArrowheads="1"/>
          </p:cNvSpPr>
          <p:nvPr>
            <p:ph idx="1"/>
          </p:nvPr>
        </p:nvSpPr>
        <p:spPr/>
        <p:txBody>
          <a:bodyPr/>
          <a:lstStyle/>
          <a:p>
            <a:pPr marL="0" indent="0">
              <a:buNone/>
            </a:pPr>
            <a:r>
              <a:rPr lang="en-US" b="1" i="1" dirty="0"/>
              <a:t>Runnable</a:t>
            </a:r>
            <a:r>
              <a:rPr lang="en-US" b="1" dirty="0"/>
              <a:t> Example:</a:t>
            </a:r>
          </a:p>
        </p:txBody>
      </p:sp>
      <p:sp>
        <p:nvSpPr>
          <p:cNvPr id="4" name="AutoShape 8"/>
          <p:cNvSpPr>
            <a:spLocks noChangeArrowheads="1"/>
          </p:cNvSpPr>
          <p:nvPr/>
        </p:nvSpPr>
        <p:spPr bwMode="auto">
          <a:xfrm>
            <a:off x="457200" y="2060848"/>
            <a:ext cx="8229600" cy="4104456"/>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Worker implements </a:t>
            </a:r>
            <a:r>
              <a:rPr lang="en-US" sz="1400" dirty="0" err="1">
                <a:latin typeface="+mn-lt"/>
                <a:cs typeface="+mn-cs"/>
              </a:rPr>
              <a:t>Runnable</a:t>
            </a:r>
            <a:r>
              <a:rPr lang="en-US" sz="1400" dirty="0">
                <a:latin typeface="+mn-lt"/>
                <a:cs typeface="+mn-cs"/>
              </a:rPr>
              <a:t>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public void run()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System.out.println</a:t>
            </a:r>
            <a:r>
              <a:rPr lang="en-US" sz="1400" dirty="0">
                <a:latin typeface="+mn-lt"/>
                <a:cs typeface="+mn-cs"/>
              </a:rPr>
              <a:t>("New Worker");</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public class User{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public static void main(String </a:t>
            </a:r>
            <a:r>
              <a:rPr lang="en-US" sz="1400" dirty="0" err="1">
                <a:latin typeface="+mn-lt"/>
                <a:cs typeface="+mn-cs"/>
              </a:rPr>
              <a:t>args</a:t>
            </a:r>
            <a:r>
              <a:rPr lang="en-US" sz="1400" dirty="0">
                <a:latin typeface="+mn-lt"/>
                <a:cs typeface="+mn-cs"/>
              </a:rPr>
              <a:t>[])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r>
              <a:rPr lang="en-US" sz="1400" b="1" dirty="0">
                <a:latin typeface="+mn-lt"/>
                <a:cs typeface="+mn-cs"/>
              </a:rPr>
              <a:t>             Executor e = </a:t>
            </a:r>
            <a:r>
              <a:rPr lang="en-US" sz="1400" b="1" dirty="0" err="1">
                <a:latin typeface="+mn-lt"/>
                <a:cs typeface="+mn-cs"/>
              </a:rPr>
              <a:t>Executors.newFixedThreadPool</a:t>
            </a:r>
            <a:r>
              <a:rPr lang="en-US" sz="1400" b="1" dirty="0">
                <a:latin typeface="+mn-lt"/>
                <a:cs typeface="+mn-cs"/>
              </a:rPr>
              <a:t>(2);</a:t>
            </a:r>
          </a:p>
          <a:p>
            <a:pPr fontAlgn="auto">
              <a:lnSpc>
                <a:spcPct val="80000"/>
              </a:lnSpc>
              <a:spcBef>
                <a:spcPts val="0"/>
              </a:spcBef>
              <a:spcAft>
                <a:spcPts val="0"/>
              </a:spcAft>
              <a:defRPr/>
            </a:pPr>
            <a:r>
              <a:rPr lang="en-US" sz="1400" b="1" dirty="0">
                <a:latin typeface="+mn-lt"/>
                <a:cs typeface="+mn-cs"/>
              </a:rPr>
              <a:t>	             </a:t>
            </a:r>
            <a:r>
              <a:rPr lang="en-US" sz="1400" b="1" dirty="0" err="1">
                <a:latin typeface="+mn-lt"/>
                <a:cs typeface="+mn-cs"/>
              </a:rPr>
              <a:t>e.execute</a:t>
            </a:r>
            <a:r>
              <a:rPr lang="en-US" sz="1400" b="1" dirty="0">
                <a:latin typeface="+mn-lt"/>
                <a:cs typeface="+mn-cs"/>
              </a:rPr>
              <a:t>(new Worker());</a:t>
            </a:r>
          </a:p>
          <a:p>
            <a:pPr fontAlgn="auto">
              <a:lnSpc>
                <a:spcPct val="80000"/>
              </a:lnSpc>
              <a:spcBef>
                <a:spcPts val="0"/>
              </a:spcBef>
              <a:spcAft>
                <a:spcPts val="0"/>
              </a:spcAft>
              <a:defRPr/>
            </a:pPr>
            <a:r>
              <a:rPr lang="en-US" sz="1400" b="1" dirty="0">
                <a:latin typeface="+mn-lt"/>
                <a:cs typeface="+mn-cs"/>
              </a:rPr>
              <a:t>	</a:t>
            </a:r>
            <a:r>
              <a:rPr lang="en-US" sz="1400" dirty="0">
                <a:latin typeface="+mn-lt"/>
                <a:cs typeface="+mn-cs"/>
              </a:rPr>
              <a:t>             </a:t>
            </a:r>
            <a:r>
              <a:rPr lang="en-US" sz="1400" dirty="0" err="1">
                <a:latin typeface="+mn-lt"/>
                <a:cs typeface="+mn-cs"/>
              </a:rPr>
              <a:t>e.execute</a:t>
            </a:r>
            <a:r>
              <a:rPr lang="en-US" sz="1400" dirty="0">
                <a:latin typeface="+mn-lt"/>
                <a:cs typeface="+mn-cs"/>
              </a:rPr>
              <a:t>(new Worker());</a:t>
            </a: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e.execute</a:t>
            </a:r>
            <a:r>
              <a:rPr lang="en-US" sz="1400" dirty="0">
                <a:latin typeface="+mn-lt"/>
                <a:cs typeface="+mn-cs"/>
              </a:rPr>
              <a:t>(new Worker());   //probably will wait</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a:t>
            </a:r>
          </a:p>
        </p:txBody>
      </p:sp>
      <p:cxnSp>
        <p:nvCxnSpPr>
          <p:cNvPr id="6" name="Straight Connector 5"/>
          <p:cNvCxnSpPr/>
          <p:nvPr/>
        </p:nvCxnSpPr>
        <p:spPr>
          <a:xfrm>
            <a:off x="457200" y="2060848"/>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615446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he-IL"/>
              <a:t>Thread Executor</a:t>
            </a:r>
            <a:endParaRPr lang="he-IL" altLang="he-IL"/>
          </a:p>
        </p:txBody>
      </p:sp>
      <p:sp>
        <p:nvSpPr>
          <p:cNvPr id="168961" name="Rectangle 3"/>
          <p:cNvSpPr>
            <a:spLocks noGrp="1" noChangeArrowheads="1"/>
          </p:cNvSpPr>
          <p:nvPr>
            <p:ph idx="1"/>
          </p:nvPr>
        </p:nvSpPr>
        <p:spPr/>
        <p:txBody>
          <a:bodyPr/>
          <a:lstStyle/>
          <a:p>
            <a:pPr marL="0" indent="0">
              <a:buNone/>
            </a:pPr>
            <a:r>
              <a:rPr lang="en-US" b="1" i="1" dirty="0"/>
              <a:t>Callable</a:t>
            </a:r>
            <a:r>
              <a:rPr lang="en-US" b="1" dirty="0"/>
              <a:t> Example:</a:t>
            </a:r>
          </a:p>
        </p:txBody>
      </p:sp>
      <p:sp>
        <p:nvSpPr>
          <p:cNvPr id="4" name="AutoShape 8"/>
          <p:cNvSpPr>
            <a:spLocks noChangeArrowheads="1"/>
          </p:cNvSpPr>
          <p:nvPr/>
        </p:nvSpPr>
        <p:spPr bwMode="auto">
          <a:xfrm>
            <a:off x="667916" y="1916832"/>
            <a:ext cx="7808168" cy="33189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err="1">
                <a:latin typeface="+mn-lt"/>
                <a:cs typeface="+mn-cs"/>
              </a:rPr>
              <a:t>ExecutorService</a:t>
            </a:r>
            <a:r>
              <a:rPr lang="en-US" sz="1400" dirty="0">
                <a:latin typeface="+mn-lt"/>
                <a:cs typeface="+mn-cs"/>
              </a:rPr>
              <a:t> </a:t>
            </a:r>
            <a:r>
              <a:rPr lang="en-US" sz="1400" b="1" dirty="0">
                <a:latin typeface="+mn-lt"/>
                <a:cs typeface="+mn-cs"/>
              </a:rPr>
              <a:t>executor=</a:t>
            </a:r>
            <a:r>
              <a:rPr lang="en-US" sz="1400" b="1" dirty="0" err="1">
                <a:latin typeface="+mn-lt"/>
                <a:cs typeface="+mn-cs"/>
              </a:rPr>
              <a:t>Executors.newCachedThreadPool</a:t>
            </a:r>
            <a:r>
              <a:rPr lang="en-US" sz="1400" b="1" dirty="0">
                <a:latin typeface="+mn-lt"/>
                <a:cs typeface="+mn-cs"/>
              </a:rPr>
              <a:t>();</a:t>
            </a:r>
          </a:p>
          <a:p>
            <a:pPr fontAlgn="auto">
              <a:spcBef>
                <a:spcPts val="0"/>
              </a:spcBef>
              <a:spcAft>
                <a:spcPts val="0"/>
              </a:spcAft>
              <a:defRPr/>
            </a:pPr>
            <a:r>
              <a:rPr lang="en-US" sz="1400" b="1" dirty="0">
                <a:latin typeface="+mn-lt"/>
                <a:cs typeface="+mn-cs"/>
              </a:rPr>
              <a:t>Callable&lt;Request&gt; client1=new </a:t>
            </a:r>
            <a:r>
              <a:rPr lang="en-US" sz="1400" b="1" dirty="0" err="1">
                <a:latin typeface="+mn-lt"/>
                <a:cs typeface="+mn-cs"/>
              </a:rPr>
              <a:t>ClientListener</a:t>
            </a:r>
            <a:r>
              <a:rPr lang="en-US" sz="1400" b="1" dirty="0">
                <a:latin typeface="+mn-lt"/>
                <a:cs typeface="+mn-cs"/>
              </a:rPr>
              <a:t>&lt;Request&gt;(new </a:t>
            </a:r>
            <a:r>
              <a:rPr lang="en-US" sz="1400" b="1" dirty="0" err="1">
                <a:latin typeface="+mn-lt"/>
                <a:cs typeface="+mn-cs"/>
              </a:rPr>
              <a:t>ClientInputStream</a:t>
            </a:r>
            <a:r>
              <a:rPr lang="en-US" sz="1400" b="1" dirty="0">
                <a:latin typeface="+mn-lt"/>
                <a:cs typeface="+mn-cs"/>
              </a:rPr>
              <a:t> (…));</a:t>
            </a:r>
          </a:p>
          <a:p>
            <a:pPr fontAlgn="auto">
              <a:spcBef>
                <a:spcPts val="0"/>
              </a:spcBef>
              <a:spcAft>
                <a:spcPts val="0"/>
              </a:spcAft>
              <a:defRPr/>
            </a:pPr>
            <a:r>
              <a:rPr lang="en-US" sz="1400" dirty="0">
                <a:latin typeface="+mn-lt"/>
                <a:cs typeface="+mn-cs"/>
              </a:rPr>
              <a:t>Callable&lt;Request&gt; client2=new </a:t>
            </a:r>
            <a:r>
              <a:rPr lang="en-US" sz="1400" dirty="0" err="1">
                <a:latin typeface="+mn-lt"/>
                <a:cs typeface="+mn-cs"/>
              </a:rPr>
              <a:t>ClientListener</a:t>
            </a:r>
            <a:r>
              <a:rPr lang="en-US" sz="1400" dirty="0">
                <a:latin typeface="+mn-lt"/>
                <a:cs typeface="+mn-cs"/>
              </a:rPr>
              <a:t>&lt;Request&gt;(new </a:t>
            </a:r>
            <a:r>
              <a:rPr lang="en-US" sz="1400" dirty="0" err="1">
                <a:latin typeface="+mn-lt"/>
                <a:cs typeface="+mn-cs"/>
              </a:rPr>
              <a:t>ClientInputStream</a:t>
            </a:r>
            <a:r>
              <a:rPr lang="en-US" sz="1400" dirty="0">
                <a:latin typeface="+mn-lt"/>
                <a:cs typeface="+mn-cs"/>
              </a:rPr>
              <a:t> (…));</a:t>
            </a:r>
          </a:p>
          <a:p>
            <a:pPr fontAlgn="auto">
              <a:spcBef>
                <a:spcPts val="0"/>
              </a:spcBef>
              <a:spcAft>
                <a:spcPts val="0"/>
              </a:spcAft>
              <a:defRPr/>
            </a:pPr>
            <a:r>
              <a:rPr lang="en-US" sz="1400" dirty="0">
                <a:latin typeface="+mn-lt"/>
                <a:cs typeface="+mn-cs"/>
              </a:rPr>
              <a:t>Callable&lt;Request&gt; client3=new </a:t>
            </a:r>
            <a:r>
              <a:rPr lang="en-US" sz="1400" dirty="0" err="1">
                <a:latin typeface="+mn-lt"/>
                <a:cs typeface="+mn-cs"/>
              </a:rPr>
              <a:t>ClientListener</a:t>
            </a:r>
            <a:r>
              <a:rPr lang="en-US" sz="1400" dirty="0">
                <a:latin typeface="+mn-lt"/>
                <a:cs typeface="+mn-cs"/>
              </a:rPr>
              <a:t>&lt;Request&gt;(new </a:t>
            </a:r>
            <a:r>
              <a:rPr lang="en-US" sz="1400" dirty="0" err="1">
                <a:latin typeface="+mn-lt"/>
                <a:cs typeface="+mn-cs"/>
              </a:rPr>
              <a:t>ClientInputStream</a:t>
            </a:r>
            <a:r>
              <a:rPr lang="en-US" sz="1400" dirty="0">
                <a:latin typeface="+mn-lt"/>
                <a:cs typeface="+mn-cs"/>
              </a:rPr>
              <a:t> (…));</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//create a callable collection in </a:t>
            </a:r>
            <a:r>
              <a:rPr lang="en-US" sz="1400" dirty="0" err="1">
                <a:latin typeface="+mn-lt"/>
                <a:cs typeface="+mn-cs"/>
              </a:rPr>
              <a:t>oprder</a:t>
            </a:r>
            <a:r>
              <a:rPr lang="en-US" sz="1400" dirty="0">
                <a:latin typeface="+mn-lt"/>
                <a:cs typeface="+mn-cs"/>
              </a:rPr>
              <a:t> to execute all at once</a:t>
            </a:r>
          </a:p>
          <a:p>
            <a:pPr fontAlgn="auto">
              <a:spcBef>
                <a:spcPts val="0"/>
              </a:spcBef>
              <a:spcAft>
                <a:spcPts val="0"/>
              </a:spcAft>
              <a:defRPr/>
            </a:pPr>
            <a:r>
              <a:rPr lang="en-US" sz="1400" dirty="0">
                <a:latin typeface="+mn-lt"/>
                <a:cs typeface="+mn-cs"/>
              </a:rPr>
              <a:t> Collection&lt;Callable&lt;Request&gt;&gt; </a:t>
            </a:r>
            <a:r>
              <a:rPr lang="en-US" sz="1400" dirty="0" err="1">
                <a:latin typeface="+mn-lt"/>
                <a:cs typeface="+mn-cs"/>
              </a:rPr>
              <a:t>col</a:t>
            </a:r>
            <a:r>
              <a:rPr lang="en-US" sz="1400" dirty="0">
                <a:latin typeface="+mn-lt"/>
                <a:cs typeface="+mn-cs"/>
              </a:rPr>
              <a:t>=new </a:t>
            </a:r>
            <a:r>
              <a:rPr lang="en-US" sz="1400" dirty="0" err="1">
                <a:latin typeface="+mn-lt"/>
                <a:cs typeface="+mn-cs"/>
              </a:rPr>
              <a:t>HashSet</a:t>
            </a:r>
            <a:r>
              <a:rPr lang="en-US" sz="1400" dirty="0">
                <a:latin typeface="+mn-lt"/>
                <a:cs typeface="+mn-cs"/>
              </a:rPr>
              <a:t>&lt;Callable&lt;Request&gt;&gt;();        </a:t>
            </a:r>
          </a:p>
          <a:p>
            <a:pPr fontAlgn="auto">
              <a:spcBef>
                <a:spcPts val="0"/>
              </a:spcBef>
              <a:spcAft>
                <a:spcPts val="0"/>
              </a:spcAft>
              <a:defRPr/>
            </a:pPr>
            <a:r>
              <a:rPr lang="en-US" sz="1400" dirty="0">
                <a:latin typeface="+mn-lt"/>
                <a:cs typeface="+mn-cs"/>
              </a:rPr>
              <a:t> </a:t>
            </a:r>
            <a:r>
              <a:rPr lang="en-US" sz="1400" dirty="0" err="1">
                <a:latin typeface="+mn-lt"/>
                <a:cs typeface="+mn-cs"/>
              </a:rPr>
              <a:t>col.add</a:t>
            </a:r>
            <a:r>
              <a:rPr lang="en-US" sz="1400" dirty="0">
                <a:latin typeface="+mn-lt"/>
                <a:cs typeface="+mn-cs"/>
              </a:rPr>
              <a:t>(client1);</a:t>
            </a:r>
          </a:p>
          <a:p>
            <a:pPr fontAlgn="auto">
              <a:spcBef>
                <a:spcPts val="0"/>
              </a:spcBef>
              <a:spcAft>
                <a:spcPts val="0"/>
              </a:spcAft>
              <a:defRPr/>
            </a:pPr>
            <a:r>
              <a:rPr lang="en-US" sz="1400" dirty="0" err="1">
                <a:latin typeface="+mn-lt"/>
                <a:cs typeface="+mn-cs"/>
              </a:rPr>
              <a:t>col.add</a:t>
            </a:r>
            <a:r>
              <a:rPr lang="en-US" sz="1400" dirty="0">
                <a:latin typeface="+mn-lt"/>
                <a:cs typeface="+mn-cs"/>
              </a:rPr>
              <a:t>(client2);</a:t>
            </a:r>
          </a:p>
          <a:p>
            <a:pPr fontAlgn="auto">
              <a:spcBef>
                <a:spcPts val="0"/>
              </a:spcBef>
              <a:spcAft>
                <a:spcPts val="0"/>
              </a:spcAft>
              <a:defRPr/>
            </a:pPr>
            <a:r>
              <a:rPr lang="en-US" sz="1400" dirty="0" err="1">
                <a:latin typeface="+mn-lt"/>
                <a:cs typeface="+mn-cs"/>
              </a:rPr>
              <a:t>col.add</a:t>
            </a:r>
            <a:r>
              <a:rPr lang="en-US" sz="1400" dirty="0">
                <a:latin typeface="+mn-lt"/>
                <a:cs typeface="+mn-cs"/>
              </a:rPr>
              <a:t>(client3);</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try {</a:t>
            </a:r>
          </a:p>
          <a:p>
            <a:pPr fontAlgn="auto">
              <a:spcBef>
                <a:spcPts val="0"/>
              </a:spcBef>
              <a:spcAft>
                <a:spcPts val="0"/>
              </a:spcAft>
              <a:defRPr/>
            </a:pPr>
            <a:r>
              <a:rPr lang="en-US" sz="1400" dirty="0">
                <a:latin typeface="+mn-lt"/>
                <a:cs typeface="+mn-cs"/>
              </a:rPr>
              <a:t>        List&lt;Future&lt;Request&gt;&gt; requests </a:t>
            </a:r>
            <a:r>
              <a:rPr lang="en-US" sz="1400" b="1" dirty="0">
                <a:latin typeface="+mn-lt"/>
                <a:cs typeface="+mn-cs"/>
              </a:rPr>
              <a:t>= </a:t>
            </a:r>
            <a:r>
              <a:rPr lang="en-US" sz="1400" b="1" dirty="0" err="1">
                <a:latin typeface="+mn-lt"/>
                <a:cs typeface="+mn-cs"/>
              </a:rPr>
              <a:t>executor.invokeAll</a:t>
            </a:r>
            <a:r>
              <a:rPr lang="en-US" sz="1400" b="1" dirty="0">
                <a:latin typeface="+mn-lt"/>
                <a:cs typeface="+mn-cs"/>
              </a:rPr>
              <a:t>(</a:t>
            </a:r>
            <a:r>
              <a:rPr lang="en-US" sz="1400" b="1" dirty="0" err="1">
                <a:latin typeface="+mn-lt"/>
                <a:cs typeface="+mn-cs"/>
              </a:rPr>
              <a:t>col</a:t>
            </a:r>
            <a:r>
              <a:rPr lang="en-US" sz="1400" b="1" dirty="0">
                <a:latin typeface="+mn-lt"/>
                <a:cs typeface="+mn-cs"/>
              </a:rPr>
              <a:t>);</a:t>
            </a:r>
          </a:p>
          <a:p>
            <a:pPr fontAlgn="auto">
              <a:spcBef>
                <a:spcPts val="0"/>
              </a:spcBef>
              <a:spcAft>
                <a:spcPts val="0"/>
              </a:spcAft>
              <a:defRPr/>
            </a:pPr>
            <a:r>
              <a:rPr lang="en-US" sz="1400" b="1" dirty="0">
                <a:latin typeface="+mn-lt"/>
                <a:cs typeface="+mn-cs"/>
              </a:rPr>
              <a:t> </a:t>
            </a:r>
            <a:r>
              <a:rPr lang="en-US" sz="1400" dirty="0">
                <a:latin typeface="+mn-lt"/>
                <a:cs typeface="+mn-cs"/>
              </a:rPr>
              <a:t>        …</a:t>
            </a:r>
          </a:p>
          <a:p>
            <a:pPr fontAlgn="auto">
              <a:spcBef>
                <a:spcPts val="0"/>
              </a:spcBef>
              <a:spcAft>
                <a:spcPts val="0"/>
              </a:spcAft>
              <a:defRPr/>
            </a:pPr>
            <a:r>
              <a:rPr lang="en-US" sz="1400" dirty="0">
                <a:latin typeface="+mn-lt"/>
                <a:cs typeface="+mn-cs"/>
              </a:rPr>
              <a:t>} catch (</a:t>
            </a:r>
            <a:r>
              <a:rPr lang="en-US" sz="1400" dirty="0" err="1">
                <a:latin typeface="+mn-lt"/>
                <a:cs typeface="+mn-cs"/>
              </a:rPr>
              <a:t>InterruptedException</a:t>
            </a:r>
            <a:r>
              <a:rPr lang="en-US" sz="1400" dirty="0">
                <a:latin typeface="+mn-lt"/>
                <a:cs typeface="+mn-cs"/>
              </a:rPr>
              <a:t> e) { … }</a:t>
            </a:r>
          </a:p>
        </p:txBody>
      </p:sp>
      <p:sp>
        <p:nvSpPr>
          <p:cNvPr id="7" name="Rectangle 6"/>
          <p:cNvSpPr>
            <a:spLocks noChangeArrowheads="1"/>
          </p:cNvSpPr>
          <p:nvPr/>
        </p:nvSpPr>
        <p:spPr bwMode="auto">
          <a:xfrm>
            <a:off x="4593146" y="4899108"/>
            <a:ext cx="3988296" cy="153740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lstStyle/>
          <a:p>
            <a:pPr marL="304804" indent="-304804" fontAlgn="auto">
              <a:spcBef>
                <a:spcPts val="0"/>
              </a:spcBef>
              <a:spcAft>
                <a:spcPts val="0"/>
              </a:spcAft>
              <a:defRPr/>
            </a:pPr>
            <a:r>
              <a:rPr lang="en-US" sz="1400" dirty="0">
                <a:latin typeface="Calibri" panose="020F0502020204030204" pitchFamily="34" charset="0"/>
              </a:rPr>
              <a:t>Completed workers are those who </a:t>
            </a:r>
          </a:p>
          <a:p>
            <a:pPr marL="304804" indent="-304804" fontAlgn="auto">
              <a:spcBef>
                <a:spcPts val="0"/>
              </a:spcBef>
              <a:spcAft>
                <a:spcPts val="0"/>
              </a:spcAft>
              <a:buFont typeface="Arial" pitchFamily="34" charset="0"/>
              <a:buChar char="•"/>
              <a:defRPr/>
            </a:pPr>
            <a:r>
              <a:rPr lang="en-US" sz="1400" dirty="0">
                <a:latin typeface="Calibri" panose="020F0502020204030204" pitchFamily="34" charset="0"/>
              </a:rPr>
              <a:t>Executed call() and returned T as a result</a:t>
            </a:r>
          </a:p>
          <a:p>
            <a:pPr marL="304804" indent="-304804" fontAlgn="auto">
              <a:spcBef>
                <a:spcPts val="0"/>
              </a:spcBef>
              <a:spcAft>
                <a:spcPts val="0"/>
              </a:spcAft>
              <a:buFont typeface="Arial" pitchFamily="34" charset="0"/>
              <a:buChar char="•"/>
              <a:defRPr/>
            </a:pPr>
            <a:r>
              <a:rPr lang="en-US" sz="1400" dirty="0">
                <a:latin typeface="Calibri" panose="020F0502020204030204" pitchFamily="34" charset="0"/>
              </a:rPr>
              <a:t>Failed with exception – result is null</a:t>
            </a:r>
          </a:p>
          <a:p>
            <a:pPr marL="304804" indent="-304804" fontAlgn="auto">
              <a:spcBef>
                <a:spcPts val="0"/>
              </a:spcBef>
              <a:spcAft>
                <a:spcPts val="0"/>
              </a:spcAft>
              <a:buFont typeface="Arial" pitchFamily="34" charset="0"/>
              <a:buChar char="•"/>
              <a:defRPr/>
            </a:pPr>
            <a:r>
              <a:rPr lang="en-US" sz="1400" dirty="0">
                <a:latin typeface="Calibri" panose="020F0502020204030204" pitchFamily="34" charset="0"/>
              </a:rPr>
              <a:t>Cancelled </a:t>
            </a:r>
          </a:p>
          <a:p>
            <a:pPr marL="304804" indent="-304804" fontAlgn="auto">
              <a:spcBef>
                <a:spcPts val="0"/>
              </a:spcBef>
              <a:spcAft>
                <a:spcPts val="0"/>
              </a:spcAft>
              <a:buFont typeface="Arial" pitchFamily="34" charset="0"/>
              <a:buChar char="•"/>
              <a:defRPr/>
            </a:pPr>
            <a:endParaRPr lang="en-US" sz="1400" dirty="0">
              <a:latin typeface="Calibri" panose="020F0502020204030204" pitchFamily="34" charset="0"/>
            </a:endParaRPr>
          </a:p>
          <a:p>
            <a:pPr marL="304804" indent="-304804" fontAlgn="auto">
              <a:spcBef>
                <a:spcPts val="0"/>
              </a:spcBef>
              <a:spcAft>
                <a:spcPts val="0"/>
              </a:spcAft>
              <a:buFont typeface="Arial" pitchFamily="34" charset="0"/>
              <a:buChar char="•"/>
              <a:defRPr/>
            </a:pPr>
            <a:r>
              <a:rPr lang="en-US" sz="1400" dirty="0" err="1">
                <a:latin typeface="Calibri" panose="020F0502020204030204" pitchFamily="34" charset="0"/>
              </a:rPr>
              <a:t>invokeAny</a:t>
            </a:r>
            <a:r>
              <a:rPr lang="en-US" sz="1400" dirty="0">
                <a:latin typeface="Calibri" panose="020F0502020204030204" pitchFamily="34" charset="0"/>
              </a:rPr>
              <a:t> &amp; </a:t>
            </a:r>
            <a:r>
              <a:rPr lang="en-US" sz="1400" dirty="0" err="1">
                <a:latin typeface="Calibri" panose="020F0502020204030204" pitchFamily="34" charset="0"/>
              </a:rPr>
              <a:t>invokeAll</a:t>
            </a:r>
            <a:r>
              <a:rPr lang="en-US" sz="1400" dirty="0">
                <a:latin typeface="Calibri" panose="020F0502020204030204" pitchFamily="34" charset="0"/>
              </a:rPr>
              <a:t> catches call() </a:t>
            </a:r>
          </a:p>
          <a:p>
            <a:pPr marL="304804" indent="-304804" fontAlgn="auto">
              <a:spcBef>
                <a:spcPts val="0"/>
              </a:spcBef>
              <a:spcAft>
                <a:spcPts val="0"/>
              </a:spcAft>
              <a:defRPr/>
            </a:pPr>
            <a:r>
              <a:rPr lang="en-US" sz="1400" dirty="0">
                <a:latin typeface="Calibri" panose="020F0502020204030204" pitchFamily="34" charset="0"/>
              </a:rPr>
              <a:t>         exceptions but doesn’t delegate them </a:t>
            </a:r>
          </a:p>
        </p:txBody>
      </p:sp>
      <p:cxnSp>
        <p:nvCxnSpPr>
          <p:cNvPr id="6" name="Straight Connector 5"/>
          <p:cNvCxnSpPr/>
          <p:nvPr/>
        </p:nvCxnSpPr>
        <p:spPr>
          <a:xfrm>
            <a:off x="683568" y="1916832"/>
            <a:ext cx="777686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83568" y="5235765"/>
            <a:ext cx="391527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he-IL"/>
              <a:t>Future</a:t>
            </a:r>
          </a:p>
        </p:txBody>
      </p:sp>
      <p:sp>
        <p:nvSpPr>
          <p:cNvPr id="3" name="Content Placeholder 2"/>
          <p:cNvSpPr>
            <a:spLocks noGrp="1"/>
          </p:cNvSpPr>
          <p:nvPr>
            <p:ph idx="1"/>
          </p:nvPr>
        </p:nvSpPr>
        <p:spPr/>
        <p:txBody>
          <a:bodyPr/>
          <a:lstStyle/>
          <a:p>
            <a:pPr marL="0" indent="0">
              <a:buNone/>
            </a:pPr>
            <a:r>
              <a:rPr lang="en-US" b="1" i="1" dirty="0"/>
              <a:t>Future&lt;T&gt;</a:t>
            </a:r>
          </a:p>
          <a:p>
            <a:pPr lvl="1"/>
            <a:endParaRPr lang="en-US" dirty="0"/>
          </a:p>
          <a:p>
            <a:pPr lvl="1"/>
            <a:r>
              <a:rPr lang="en-US" dirty="0"/>
              <a:t>A result wrapper</a:t>
            </a:r>
          </a:p>
          <a:p>
            <a:pPr lvl="1"/>
            <a:r>
              <a:rPr lang="en-US" dirty="0"/>
              <a:t>Is returned from both blocking &amp; non-blocking execution</a:t>
            </a:r>
          </a:p>
          <a:p>
            <a:pPr lvl="1"/>
            <a:r>
              <a:rPr lang="en-US" dirty="0"/>
              <a:t>For uncompleted execution – </a:t>
            </a:r>
          </a:p>
          <a:p>
            <a:pPr lvl="2"/>
            <a:r>
              <a:rPr lang="en-US" i="1" dirty="0" err="1"/>
              <a:t>Future.get</a:t>
            </a:r>
            <a:r>
              <a:rPr lang="en-US" i="1" dirty="0"/>
              <a:t>() </a:t>
            </a:r>
            <a:r>
              <a:rPr lang="en-US" dirty="0"/>
              <a:t>blocks until completed</a:t>
            </a:r>
          </a:p>
          <a:p>
            <a:pPr lvl="2"/>
            <a:r>
              <a:rPr lang="en-US" dirty="0"/>
              <a:t>Execution can be investigated </a:t>
            </a:r>
            <a:r>
              <a:rPr lang="en-US" i="1" dirty="0"/>
              <a:t>via </a:t>
            </a:r>
            <a:r>
              <a:rPr lang="en-US" i="1" dirty="0" err="1"/>
              <a:t>Future.isDone</a:t>
            </a:r>
            <a:r>
              <a:rPr lang="en-US" i="1" dirty="0"/>
              <a:t>(), </a:t>
            </a:r>
            <a:r>
              <a:rPr lang="en-US" i="1" dirty="0" err="1"/>
              <a:t>Future.isCancelled</a:t>
            </a:r>
            <a:r>
              <a:rPr lang="en-US" i="1" dirty="0"/>
              <a:t>()</a:t>
            </a:r>
          </a:p>
          <a:p>
            <a:pPr lvl="2"/>
            <a:r>
              <a:rPr lang="en-US" dirty="0"/>
              <a:t>Execution can be canceled via </a:t>
            </a:r>
            <a:r>
              <a:rPr lang="en-US" i="1" dirty="0" err="1"/>
              <a:t>Future.cancel</a:t>
            </a:r>
            <a:r>
              <a:rPr lang="en-US" i="1" dirty="0"/>
              <a:t>()</a:t>
            </a:r>
          </a:p>
          <a:p>
            <a:pPr lvl="1"/>
            <a:r>
              <a:rPr lang="en-US" dirty="0"/>
              <a:t>For completed execution – </a:t>
            </a:r>
          </a:p>
          <a:p>
            <a:pPr lvl="2"/>
            <a:r>
              <a:rPr lang="en-US" i="1" dirty="0" err="1"/>
              <a:t>Future.get</a:t>
            </a:r>
            <a:r>
              <a:rPr lang="en-US" i="1" dirty="0"/>
              <a:t>() </a:t>
            </a:r>
            <a:r>
              <a:rPr lang="en-US" dirty="0"/>
              <a:t>returns immediately </a:t>
            </a:r>
          </a:p>
          <a:p>
            <a:pPr lvl="2"/>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he-IL"/>
              <a:t>Future</a:t>
            </a:r>
          </a:p>
        </p:txBody>
      </p:sp>
      <p:sp>
        <p:nvSpPr>
          <p:cNvPr id="3" name="Content Placeholder 2"/>
          <p:cNvSpPr>
            <a:spLocks noGrp="1"/>
          </p:cNvSpPr>
          <p:nvPr>
            <p:ph idx="1"/>
          </p:nvPr>
        </p:nvSpPr>
        <p:spPr/>
        <p:txBody>
          <a:bodyPr/>
          <a:lstStyle/>
          <a:p>
            <a:pPr marL="0" indent="0">
              <a:buNone/>
            </a:pPr>
            <a:r>
              <a:rPr lang="en-US" b="1" i="1" dirty="0"/>
              <a:t>Future&lt;T&gt;</a:t>
            </a:r>
          </a:p>
          <a:p>
            <a:pPr lvl="1"/>
            <a:endParaRPr lang="en-US" dirty="0"/>
          </a:p>
          <a:p>
            <a:pPr lvl="1"/>
            <a:r>
              <a:rPr lang="en-US" i="1" dirty="0"/>
              <a:t>Get() </a:t>
            </a:r>
            <a:r>
              <a:rPr lang="en-US" dirty="0"/>
              <a:t>returns </a:t>
            </a:r>
          </a:p>
          <a:p>
            <a:pPr lvl="2"/>
            <a:r>
              <a:rPr lang="en-US" dirty="0"/>
              <a:t>T – when execution successfully completed</a:t>
            </a:r>
          </a:p>
          <a:p>
            <a:pPr lvl="2"/>
            <a:r>
              <a:rPr lang="en-US" dirty="0"/>
              <a:t>If the execution is based on </a:t>
            </a:r>
            <a:r>
              <a:rPr lang="en-US" i="1" dirty="0"/>
              <a:t>Callable&lt;T&gt;</a:t>
            </a:r>
            <a:r>
              <a:rPr lang="en-US" dirty="0"/>
              <a:t> - it might end with T or exception </a:t>
            </a:r>
          </a:p>
          <a:p>
            <a:pPr lvl="2"/>
            <a:r>
              <a:rPr lang="en-US" dirty="0"/>
              <a:t>If the execution is based on Runnable – it always returns null </a:t>
            </a:r>
            <a:r>
              <a:rPr lang="en-US" i="1" dirty="0"/>
              <a:t>(Future&lt;Void&gt;)</a:t>
            </a:r>
          </a:p>
          <a:p>
            <a:pPr lvl="2"/>
            <a:endParaRPr lang="en-US" dirty="0"/>
          </a:p>
          <a:p>
            <a:pPr lvl="1"/>
            <a:r>
              <a:rPr lang="en-US" dirty="0"/>
              <a:t>Execution Exception</a:t>
            </a:r>
          </a:p>
          <a:p>
            <a:pPr lvl="2"/>
            <a:r>
              <a:rPr lang="en-US" i="1" dirty="0"/>
              <a:t>Get() </a:t>
            </a:r>
            <a:r>
              <a:rPr lang="en-US" dirty="0"/>
              <a:t>throws checked Exception </a:t>
            </a:r>
          </a:p>
          <a:p>
            <a:pPr lvl="2"/>
            <a:r>
              <a:rPr lang="en-US" dirty="0"/>
              <a:t>In case of Callable throwing exception – it will be wrapped by Future exception</a:t>
            </a:r>
          </a:p>
          <a:p>
            <a:pPr lvl="2"/>
            <a:r>
              <a:rPr lang="en-US" dirty="0"/>
              <a:t>Use </a:t>
            </a:r>
            <a:r>
              <a:rPr lang="en-US" i="1" dirty="0" err="1"/>
              <a:t>e.getCause</a:t>
            </a:r>
            <a:r>
              <a:rPr lang="en-US" i="1" dirty="0"/>
              <a:t>()</a:t>
            </a:r>
            <a:r>
              <a:rPr lang="en-US" dirty="0"/>
              <a:t> in order to get the actual execution exception </a:t>
            </a:r>
          </a:p>
          <a:p>
            <a:pPr lvl="3"/>
            <a:endParaRPr lang="en-US" dirty="0"/>
          </a:p>
          <a:p>
            <a:pPr lvl="2"/>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p:cNvSpPr>
            <a:spLocks noGrp="1"/>
          </p:cNvSpPr>
          <p:nvPr>
            <p:ph type="title"/>
          </p:nvPr>
        </p:nvSpPr>
        <p:spPr/>
        <p:txBody>
          <a:bodyPr/>
          <a:lstStyle/>
          <a:p>
            <a:r>
              <a:rPr lang="en-US" altLang="he-IL"/>
              <a:t>Future</a:t>
            </a:r>
          </a:p>
        </p:txBody>
      </p:sp>
      <p:sp>
        <p:nvSpPr>
          <p:cNvPr id="166913" name="Rectangle 3"/>
          <p:cNvSpPr>
            <a:spLocks noGrp="1" noChangeArrowheads="1"/>
          </p:cNvSpPr>
          <p:nvPr>
            <p:ph idx="1"/>
          </p:nvPr>
        </p:nvSpPr>
        <p:spPr/>
        <p:txBody>
          <a:bodyPr/>
          <a:lstStyle/>
          <a:p>
            <a:pPr marL="0" indent="0">
              <a:buNone/>
            </a:pPr>
            <a:r>
              <a:rPr lang="en-US" b="1" dirty="0"/>
              <a:t>Getting </a:t>
            </a:r>
            <a:r>
              <a:rPr lang="en-US" b="1" i="1" dirty="0"/>
              <a:t>Future</a:t>
            </a:r>
            <a:r>
              <a:rPr lang="en-US" b="1" dirty="0"/>
              <a:t> with </a:t>
            </a:r>
            <a:r>
              <a:rPr lang="en-US" b="1" i="1" dirty="0"/>
              <a:t>Runnable</a:t>
            </a:r>
            <a:r>
              <a:rPr lang="en-US" b="1" dirty="0"/>
              <a:t> Example:</a:t>
            </a:r>
          </a:p>
        </p:txBody>
      </p:sp>
      <p:sp>
        <p:nvSpPr>
          <p:cNvPr id="4" name="AutoShape 8"/>
          <p:cNvSpPr>
            <a:spLocks noChangeArrowheads="1"/>
          </p:cNvSpPr>
          <p:nvPr/>
        </p:nvSpPr>
        <p:spPr bwMode="auto">
          <a:xfrm>
            <a:off x="457200" y="2204864"/>
            <a:ext cx="8229600" cy="366191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Worker implements </a:t>
            </a:r>
            <a:r>
              <a:rPr lang="en-US" sz="1400" dirty="0" err="1">
                <a:latin typeface="+mn-lt"/>
                <a:cs typeface="+mn-cs"/>
              </a:rPr>
              <a:t>Runnable</a:t>
            </a: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public void run()  {</a:t>
            </a: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System.out.println</a:t>
            </a:r>
            <a:r>
              <a:rPr lang="en-US" sz="1400" dirty="0">
                <a:latin typeface="+mn-lt"/>
                <a:cs typeface="+mn-cs"/>
              </a:rPr>
              <a:t>("New Worker");</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public class User{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public static void main(String </a:t>
            </a:r>
            <a:r>
              <a:rPr lang="en-US" sz="1400" dirty="0" err="1">
                <a:latin typeface="+mn-lt"/>
                <a:cs typeface="+mn-cs"/>
              </a:rPr>
              <a:t>args</a:t>
            </a:r>
            <a:r>
              <a:rPr lang="en-US" sz="1400" dirty="0">
                <a:latin typeface="+mn-lt"/>
                <a:cs typeface="+mn-cs"/>
              </a:rPr>
              <a:t>[])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r>
              <a:rPr lang="en-US" sz="1400" b="1" dirty="0">
                <a:latin typeface="+mn-lt"/>
                <a:cs typeface="+mn-cs"/>
              </a:rPr>
              <a:t>             </a:t>
            </a:r>
            <a:r>
              <a:rPr lang="en-US" sz="1400" dirty="0">
                <a:latin typeface="+mn-lt"/>
                <a:cs typeface="+mn-cs"/>
              </a:rPr>
              <a:t>Executor e = </a:t>
            </a:r>
            <a:r>
              <a:rPr lang="en-US" sz="1400" dirty="0" err="1">
                <a:latin typeface="+mn-lt"/>
                <a:cs typeface="+mn-cs"/>
              </a:rPr>
              <a:t>Executors.newFixedThreadPool</a:t>
            </a:r>
            <a:r>
              <a:rPr lang="en-US" sz="1400" dirty="0">
                <a:latin typeface="+mn-lt"/>
                <a:cs typeface="+mn-cs"/>
              </a:rPr>
              <a:t>(2);</a:t>
            </a:r>
          </a:p>
          <a:p>
            <a:pPr fontAlgn="auto">
              <a:lnSpc>
                <a:spcPct val="80000"/>
              </a:lnSpc>
              <a:spcBef>
                <a:spcPts val="0"/>
              </a:spcBef>
              <a:spcAft>
                <a:spcPts val="0"/>
              </a:spcAft>
              <a:defRPr/>
            </a:pPr>
            <a:r>
              <a:rPr lang="en-US" sz="1400" b="1" dirty="0">
                <a:latin typeface="+mn-lt"/>
                <a:cs typeface="+mn-cs"/>
              </a:rPr>
              <a:t>	             Future&lt;Void&gt; f = </a:t>
            </a:r>
            <a:r>
              <a:rPr lang="en-US" sz="1400" b="1" dirty="0" err="1">
                <a:latin typeface="+mn-lt"/>
                <a:cs typeface="+mn-cs"/>
              </a:rPr>
              <a:t>e.submit</a:t>
            </a:r>
            <a:r>
              <a:rPr lang="en-US" sz="1400" b="1" dirty="0">
                <a:latin typeface="+mn-lt"/>
                <a:cs typeface="+mn-cs"/>
              </a:rPr>
              <a:t>(new </a:t>
            </a:r>
            <a:r>
              <a:rPr lang="en-US" sz="1400" b="1" dirty="0" err="1">
                <a:latin typeface="+mn-lt"/>
                <a:cs typeface="+mn-cs"/>
              </a:rPr>
              <a:t>MyRunnable</a:t>
            </a:r>
            <a:r>
              <a:rPr lang="en-US" sz="1400" b="1" dirty="0">
                <a:latin typeface="+mn-lt"/>
                <a:cs typeface="+mn-cs"/>
              </a:rPr>
              <a:t>());</a:t>
            </a:r>
          </a:p>
          <a:p>
            <a:pPr fontAlgn="auto">
              <a:lnSpc>
                <a:spcPct val="80000"/>
              </a:lnSpc>
              <a:spcBef>
                <a:spcPts val="0"/>
              </a:spcBef>
              <a:spcAft>
                <a:spcPts val="0"/>
              </a:spcAft>
              <a:defRPr/>
            </a:pPr>
            <a:r>
              <a:rPr lang="en-US" sz="1400" b="1" dirty="0">
                <a:latin typeface="+mn-lt"/>
                <a:cs typeface="+mn-cs"/>
              </a:rPr>
              <a:t>                                        </a:t>
            </a:r>
            <a:r>
              <a:rPr lang="en-US" sz="1400" b="1" dirty="0" err="1">
                <a:latin typeface="+mn-lt"/>
                <a:cs typeface="+mn-cs"/>
              </a:rPr>
              <a:t>f.get</a:t>
            </a:r>
            <a:r>
              <a:rPr lang="en-US" sz="1400" b="1" dirty="0">
                <a:latin typeface="+mn-lt"/>
                <a:cs typeface="+mn-cs"/>
              </a:rPr>
              <a:t>();</a:t>
            </a:r>
          </a:p>
          <a:p>
            <a:pPr fontAlgn="auto">
              <a:lnSpc>
                <a:spcPct val="80000"/>
              </a:lnSpc>
              <a:spcBef>
                <a:spcPts val="0"/>
              </a:spcBef>
              <a:spcAft>
                <a:spcPts val="0"/>
              </a:spcAft>
              <a:defRPr/>
            </a:pPr>
            <a:r>
              <a:rPr lang="en-US" sz="1400" b="1" dirty="0">
                <a:latin typeface="+mn-lt"/>
                <a:cs typeface="+mn-cs"/>
              </a:rPr>
              <a:t>                                        //we get here only after the task is completed…</a:t>
            </a: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a:t>
            </a:r>
          </a:p>
        </p:txBody>
      </p:sp>
      <p:cxnSp>
        <p:nvCxnSpPr>
          <p:cNvPr id="6" name="Straight Connector 5"/>
          <p:cNvCxnSpPr/>
          <p:nvPr/>
        </p:nvCxnSpPr>
        <p:spPr>
          <a:xfrm>
            <a:off x="457200" y="586677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220486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p:txBody>
          <a:bodyPr/>
          <a:lstStyle/>
          <a:p>
            <a:r>
              <a:rPr lang="en-US" altLang="he-IL"/>
              <a:t>Future</a:t>
            </a:r>
          </a:p>
        </p:txBody>
      </p:sp>
      <p:sp>
        <p:nvSpPr>
          <p:cNvPr id="168961" name="Rectangle 3"/>
          <p:cNvSpPr>
            <a:spLocks noGrp="1" noChangeArrowheads="1"/>
          </p:cNvSpPr>
          <p:nvPr>
            <p:ph idx="1"/>
          </p:nvPr>
        </p:nvSpPr>
        <p:spPr/>
        <p:txBody>
          <a:bodyPr/>
          <a:lstStyle/>
          <a:p>
            <a:pPr marL="0" indent="0">
              <a:buNone/>
            </a:pPr>
            <a:r>
              <a:rPr lang="en-US" b="1" dirty="0"/>
              <a:t>Getting </a:t>
            </a:r>
            <a:r>
              <a:rPr lang="en-US" b="1" i="1" dirty="0"/>
              <a:t>Future</a:t>
            </a:r>
            <a:r>
              <a:rPr lang="en-US" b="1" dirty="0"/>
              <a:t> with </a:t>
            </a:r>
            <a:r>
              <a:rPr lang="en-US" b="1" i="1" dirty="0"/>
              <a:t>Callable</a:t>
            </a:r>
            <a:r>
              <a:rPr lang="en-US" b="1" dirty="0"/>
              <a:t> Example:</a:t>
            </a:r>
          </a:p>
        </p:txBody>
      </p:sp>
      <p:sp>
        <p:nvSpPr>
          <p:cNvPr id="4" name="AutoShape 8"/>
          <p:cNvSpPr>
            <a:spLocks noChangeArrowheads="1"/>
          </p:cNvSpPr>
          <p:nvPr/>
        </p:nvSpPr>
        <p:spPr bwMode="auto">
          <a:xfrm>
            <a:off x="457200" y="1844825"/>
            <a:ext cx="8229600" cy="468052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err="1">
                <a:latin typeface="+mn-lt"/>
                <a:cs typeface="+mn-cs"/>
              </a:rPr>
              <a:t>ExecutorService</a:t>
            </a:r>
            <a:r>
              <a:rPr lang="en-US" sz="1400" dirty="0">
                <a:latin typeface="+mn-lt"/>
                <a:cs typeface="+mn-cs"/>
              </a:rPr>
              <a:t> executor=</a:t>
            </a:r>
            <a:r>
              <a:rPr lang="en-US" sz="1400" dirty="0" err="1">
                <a:latin typeface="+mn-lt"/>
                <a:cs typeface="+mn-cs"/>
              </a:rPr>
              <a:t>Executors.newCachedThreadPool</a:t>
            </a:r>
            <a:r>
              <a:rPr lang="en-US" sz="1400" dirty="0">
                <a:latin typeface="+mn-lt"/>
                <a:cs typeface="+mn-cs"/>
              </a:rPr>
              <a:t>();</a:t>
            </a:r>
          </a:p>
          <a:p>
            <a:pPr fontAlgn="auto">
              <a:spcBef>
                <a:spcPts val="0"/>
              </a:spcBef>
              <a:spcAft>
                <a:spcPts val="0"/>
              </a:spcAft>
              <a:defRPr/>
            </a:pPr>
            <a:r>
              <a:rPr lang="en-US" sz="1400" dirty="0">
                <a:latin typeface="+mn-lt"/>
                <a:cs typeface="+mn-cs"/>
              </a:rPr>
              <a:t>Callable&lt;Request&gt; client1=new </a:t>
            </a:r>
            <a:r>
              <a:rPr lang="en-US" sz="1400" dirty="0" err="1">
                <a:latin typeface="+mn-lt"/>
                <a:cs typeface="+mn-cs"/>
              </a:rPr>
              <a:t>ClientListener</a:t>
            </a:r>
            <a:r>
              <a:rPr lang="en-US" sz="1400" dirty="0">
                <a:latin typeface="+mn-lt"/>
                <a:cs typeface="+mn-cs"/>
              </a:rPr>
              <a:t>&lt;Request&gt;(new </a:t>
            </a:r>
            <a:r>
              <a:rPr lang="en-US" sz="1400" dirty="0" err="1">
                <a:latin typeface="+mn-lt"/>
                <a:cs typeface="+mn-cs"/>
              </a:rPr>
              <a:t>ClientInputStream</a:t>
            </a:r>
            <a:r>
              <a:rPr lang="en-US" sz="1400" dirty="0">
                <a:latin typeface="+mn-lt"/>
                <a:cs typeface="+mn-cs"/>
              </a:rPr>
              <a:t> (…));</a:t>
            </a:r>
          </a:p>
          <a:p>
            <a:pPr fontAlgn="auto">
              <a:spcBef>
                <a:spcPts val="0"/>
              </a:spcBef>
              <a:spcAft>
                <a:spcPts val="0"/>
              </a:spcAft>
              <a:defRPr/>
            </a:pPr>
            <a:r>
              <a:rPr lang="en-US" sz="1400" dirty="0">
                <a:latin typeface="+mn-lt"/>
                <a:cs typeface="+mn-cs"/>
              </a:rPr>
              <a:t>Callable&lt;Request&gt; client2=new </a:t>
            </a:r>
            <a:r>
              <a:rPr lang="en-US" sz="1400" dirty="0" err="1">
                <a:latin typeface="+mn-lt"/>
                <a:cs typeface="+mn-cs"/>
              </a:rPr>
              <a:t>ClientListener</a:t>
            </a:r>
            <a:r>
              <a:rPr lang="en-US" sz="1400" dirty="0">
                <a:latin typeface="+mn-lt"/>
                <a:cs typeface="+mn-cs"/>
              </a:rPr>
              <a:t>&lt;Request&gt;(new </a:t>
            </a:r>
            <a:r>
              <a:rPr lang="en-US" sz="1400" dirty="0" err="1">
                <a:latin typeface="+mn-lt"/>
                <a:cs typeface="+mn-cs"/>
              </a:rPr>
              <a:t>ClientInputStream</a:t>
            </a:r>
            <a:r>
              <a:rPr lang="en-US" sz="1400" dirty="0">
                <a:latin typeface="+mn-lt"/>
                <a:cs typeface="+mn-cs"/>
              </a:rPr>
              <a:t> (…));</a:t>
            </a:r>
          </a:p>
          <a:p>
            <a:pPr fontAlgn="auto">
              <a:spcBef>
                <a:spcPts val="0"/>
              </a:spcBef>
              <a:spcAft>
                <a:spcPts val="0"/>
              </a:spcAft>
              <a:defRPr/>
            </a:pPr>
            <a:r>
              <a:rPr lang="en-US" sz="1400" dirty="0">
                <a:latin typeface="+mn-lt"/>
                <a:cs typeface="+mn-cs"/>
              </a:rPr>
              <a:t>Callable&lt;Request&gt; client3=new </a:t>
            </a:r>
            <a:r>
              <a:rPr lang="en-US" sz="1400" dirty="0" err="1">
                <a:latin typeface="+mn-lt"/>
                <a:cs typeface="+mn-cs"/>
              </a:rPr>
              <a:t>ClientListener</a:t>
            </a:r>
            <a:r>
              <a:rPr lang="en-US" sz="1400" dirty="0">
                <a:latin typeface="+mn-lt"/>
                <a:cs typeface="+mn-cs"/>
              </a:rPr>
              <a:t>&lt;Request&gt;(new </a:t>
            </a:r>
            <a:r>
              <a:rPr lang="en-US" sz="1400" dirty="0" err="1">
                <a:latin typeface="+mn-lt"/>
                <a:cs typeface="+mn-cs"/>
              </a:rPr>
              <a:t>ClientInputStream</a:t>
            </a:r>
            <a:r>
              <a:rPr lang="en-US" sz="1400" dirty="0">
                <a:latin typeface="+mn-lt"/>
                <a:cs typeface="+mn-cs"/>
              </a:rPr>
              <a:t> (…));</a:t>
            </a:r>
          </a:p>
          <a:p>
            <a:pPr fontAlgn="auto">
              <a:spcBef>
                <a:spcPts val="0"/>
              </a:spcBef>
              <a:spcAft>
                <a:spcPts val="0"/>
              </a:spcAft>
              <a:defRPr/>
            </a:pPr>
            <a:endParaRPr lang="en-US" sz="800" dirty="0">
              <a:latin typeface="+mn-lt"/>
              <a:cs typeface="+mn-cs"/>
            </a:endParaRPr>
          </a:p>
          <a:p>
            <a:pPr fontAlgn="auto">
              <a:spcBef>
                <a:spcPts val="0"/>
              </a:spcBef>
              <a:spcAft>
                <a:spcPts val="0"/>
              </a:spcAft>
              <a:defRPr/>
            </a:pPr>
            <a:r>
              <a:rPr lang="en-US" sz="1400" dirty="0">
                <a:latin typeface="+mn-lt"/>
                <a:cs typeface="+mn-cs"/>
              </a:rPr>
              <a:t>//create a callable collection in </a:t>
            </a:r>
            <a:r>
              <a:rPr lang="en-US" sz="1400" dirty="0" err="1">
                <a:latin typeface="+mn-lt"/>
                <a:cs typeface="+mn-cs"/>
              </a:rPr>
              <a:t>oprder</a:t>
            </a:r>
            <a:r>
              <a:rPr lang="en-US" sz="1400" dirty="0">
                <a:latin typeface="+mn-lt"/>
                <a:cs typeface="+mn-cs"/>
              </a:rPr>
              <a:t> to execute all at once</a:t>
            </a:r>
          </a:p>
          <a:p>
            <a:pPr fontAlgn="auto">
              <a:spcBef>
                <a:spcPts val="0"/>
              </a:spcBef>
              <a:spcAft>
                <a:spcPts val="0"/>
              </a:spcAft>
              <a:defRPr/>
            </a:pPr>
            <a:r>
              <a:rPr lang="en-US" sz="1400" dirty="0">
                <a:latin typeface="+mn-lt"/>
                <a:cs typeface="+mn-cs"/>
              </a:rPr>
              <a:t> Collection&lt;Callable&lt;Request&gt;&gt; </a:t>
            </a:r>
            <a:r>
              <a:rPr lang="en-US" sz="1400" dirty="0" err="1">
                <a:latin typeface="+mn-lt"/>
                <a:cs typeface="+mn-cs"/>
              </a:rPr>
              <a:t>col</a:t>
            </a:r>
            <a:r>
              <a:rPr lang="en-US" sz="1400" dirty="0">
                <a:latin typeface="+mn-lt"/>
                <a:cs typeface="+mn-cs"/>
              </a:rPr>
              <a:t>=new </a:t>
            </a:r>
            <a:r>
              <a:rPr lang="en-US" sz="1400" dirty="0" err="1">
                <a:latin typeface="+mn-lt"/>
                <a:cs typeface="+mn-cs"/>
              </a:rPr>
              <a:t>HashSet</a:t>
            </a:r>
            <a:r>
              <a:rPr lang="en-US" sz="1400" dirty="0">
                <a:latin typeface="+mn-lt"/>
                <a:cs typeface="+mn-cs"/>
              </a:rPr>
              <a:t>&lt;Callable&lt;Request&gt;&gt;();        </a:t>
            </a:r>
          </a:p>
          <a:p>
            <a:pPr fontAlgn="auto">
              <a:spcBef>
                <a:spcPts val="0"/>
              </a:spcBef>
              <a:spcAft>
                <a:spcPts val="0"/>
              </a:spcAft>
              <a:defRPr/>
            </a:pPr>
            <a:r>
              <a:rPr lang="en-US" sz="1400" dirty="0">
                <a:latin typeface="+mn-lt"/>
                <a:cs typeface="+mn-cs"/>
              </a:rPr>
              <a:t> </a:t>
            </a:r>
            <a:r>
              <a:rPr lang="en-US" sz="1400" dirty="0" err="1">
                <a:latin typeface="+mn-lt"/>
                <a:cs typeface="+mn-cs"/>
              </a:rPr>
              <a:t>col.add</a:t>
            </a:r>
            <a:r>
              <a:rPr lang="en-US" sz="1400" dirty="0">
                <a:latin typeface="+mn-lt"/>
                <a:cs typeface="+mn-cs"/>
              </a:rPr>
              <a:t>(client1);</a:t>
            </a:r>
          </a:p>
          <a:p>
            <a:pPr fontAlgn="auto">
              <a:spcBef>
                <a:spcPts val="0"/>
              </a:spcBef>
              <a:spcAft>
                <a:spcPts val="0"/>
              </a:spcAft>
              <a:defRPr/>
            </a:pPr>
            <a:r>
              <a:rPr lang="en-US" sz="1400" dirty="0" err="1">
                <a:latin typeface="+mn-lt"/>
                <a:cs typeface="+mn-cs"/>
              </a:rPr>
              <a:t>col.add</a:t>
            </a:r>
            <a:r>
              <a:rPr lang="en-US" sz="1400" dirty="0">
                <a:latin typeface="+mn-lt"/>
                <a:cs typeface="+mn-cs"/>
              </a:rPr>
              <a:t>(client2);</a:t>
            </a:r>
          </a:p>
          <a:p>
            <a:pPr fontAlgn="auto">
              <a:spcBef>
                <a:spcPts val="0"/>
              </a:spcBef>
              <a:spcAft>
                <a:spcPts val="0"/>
              </a:spcAft>
              <a:defRPr/>
            </a:pPr>
            <a:r>
              <a:rPr lang="en-US" sz="1400" dirty="0" err="1">
                <a:latin typeface="+mn-lt"/>
                <a:cs typeface="+mn-cs"/>
              </a:rPr>
              <a:t>col.add</a:t>
            </a:r>
            <a:r>
              <a:rPr lang="en-US" sz="1400" dirty="0">
                <a:latin typeface="+mn-lt"/>
                <a:cs typeface="+mn-cs"/>
              </a:rPr>
              <a:t>(client3);</a:t>
            </a:r>
          </a:p>
          <a:p>
            <a:pPr fontAlgn="auto">
              <a:spcBef>
                <a:spcPts val="0"/>
              </a:spcBef>
              <a:spcAft>
                <a:spcPts val="0"/>
              </a:spcAft>
              <a:defRPr/>
            </a:pPr>
            <a:endParaRPr lang="en-US" sz="800" dirty="0">
              <a:latin typeface="+mn-lt"/>
              <a:cs typeface="+mn-cs"/>
            </a:endParaRPr>
          </a:p>
          <a:p>
            <a:pPr fontAlgn="auto">
              <a:spcBef>
                <a:spcPts val="0"/>
              </a:spcBef>
              <a:spcAft>
                <a:spcPts val="0"/>
              </a:spcAft>
              <a:defRPr/>
            </a:pPr>
            <a:r>
              <a:rPr lang="en-US" sz="1400" dirty="0">
                <a:latin typeface="+mn-lt"/>
                <a:cs typeface="+mn-cs"/>
              </a:rPr>
              <a:t>try {</a:t>
            </a:r>
          </a:p>
          <a:p>
            <a:pPr fontAlgn="auto">
              <a:spcBef>
                <a:spcPts val="0"/>
              </a:spcBef>
              <a:spcAft>
                <a:spcPts val="0"/>
              </a:spcAft>
              <a:defRPr/>
            </a:pPr>
            <a:r>
              <a:rPr lang="en-US" sz="1400" b="1" dirty="0">
                <a:latin typeface="+mn-lt"/>
                <a:cs typeface="+mn-cs"/>
              </a:rPr>
              <a:t>        List&lt;Future&lt;Request&gt;&gt; requests </a:t>
            </a:r>
            <a:r>
              <a:rPr lang="en-US" sz="1400" dirty="0">
                <a:latin typeface="+mn-lt"/>
                <a:cs typeface="+mn-cs"/>
              </a:rPr>
              <a:t>= </a:t>
            </a:r>
            <a:r>
              <a:rPr lang="en-US" sz="1400" dirty="0" err="1">
                <a:latin typeface="+mn-lt"/>
                <a:cs typeface="+mn-cs"/>
              </a:rPr>
              <a:t>executor.invokeAll</a:t>
            </a:r>
            <a:r>
              <a:rPr lang="en-US" sz="1400" dirty="0">
                <a:latin typeface="+mn-lt"/>
                <a:cs typeface="+mn-cs"/>
              </a:rPr>
              <a:t>(</a:t>
            </a:r>
            <a:r>
              <a:rPr lang="en-US" sz="1400" dirty="0" err="1">
                <a:latin typeface="+mn-lt"/>
                <a:cs typeface="+mn-cs"/>
              </a:rPr>
              <a:t>col</a:t>
            </a:r>
            <a:r>
              <a:rPr lang="en-US" sz="1400" dirty="0">
                <a:latin typeface="+mn-lt"/>
                <a:cs typeface="+mn-cs"/>
              </a:rPr>
              <a:t>);</a:t>
            </a:r>
          </a:p>
          <a:p>
            <a:pPr fontAlgn="auto">
              <a:spcBef>
                <a:spcPts val="0"/>
              </a:spcBef>
              <a:spcAft>
                <a:spcPts val="0"/>
              </a:spcAft>
              <a:defRPr/>
            </a:pPr>
            <a:r>
              <a:rPr lang="en-US" sz="1400" dirty="0">
                <a:latin typeface="+mn-lt"/>
                <a:cs typeface="+mn-cs"/>
              </a:rPr>
              <a:t>        </a:t>
            </a:r>
            <a:r>
              <a:rPr lang="en-US" sz="1400" b="1" dirty="0">
                <a:latin typeface="+mn-lt"/>
                <a:cs typeface="+mn-cs"/>
              </a:rPr>
              <a:t>for(Future&lt;Request&gt; f: requests){</a:t>
            </a:r>
          </a:p>
          <a:p>
            <a:pPr fontAlgn="auto">
              <a:spcBef>
                <a:spcPts val="0"/>
              </a:spcBef>
              <a:spcAft>
                <a:spcPts val="0"/>
              </a:spcAft>
              <a:defRPr/>
            </a:pPr>
            <a:r>
              <a:rPr lang="en-US" sz="1400" b="1" dirty="0">
                <a:latin typeface="+mn-lt"/>
                <a:cs typeface="+mn-cs"/>
              </a:rPr>
              <a:t>                   try{</a:t>
            </a:r>
          </a:p>
          <a:p>
            <a:pPr fontAlgn="auto">
              <a:spcBef>
                <a:spcPts val="0"/>
              </a:spcBef>
              <a:spcAft>
                <a:spcPts val="0"/>
              </a:spcAft>
              <a:defRPr/>
            </a:pPr>
            <a:r>
              <a:rPr lang="en-US" sz="1400" b="1" dirty="0">
                <a:latin typeface="+mn-lt"/>
                <a:cs typeface="+mn-cs"/>
              </a:rPr>
              <a:t>                               Request </a:t>
            </a:r>
            <a:r>
              <a:rPr lang="en-US" sz="1400" b="1" dirty="0" err="1">
                <a:latin typeface="+mn-lt"/>
                <a:cs typeface="+mn-cs"/>
              </a:rPr>
              <a:t>curr</a:t>
            </a:r>
            <a:r>
              <a:rPr lang="en-US" sz="1400" b="1" dirty="0">
                <a:latin typeface="+mn-lt"/>
                <a:cs typeface="+mn-cs"/>
              </a:rPr>
              <a:t>=</a:t>
            </a:r>
            <a:r>
              <a:rPr lang="en-US" sz="1400" b="1" dirty="0" err="1">
                <a:latin typeface="+mn-lt"/>
                <a:cs typeface="+mn-cs"/>
              </a:rPr>
              <a:t>f.get</a:t>
            </a:r>
            <a:r>
              <a:rPr lang="en-US" sz="1400" b="1" dirty="0">
                <a:latin typeface="+mn-lt"/>
                <a:cs typeface="+mn-cs"/>
              </a:rPr>
              <a:t>();</a:t>
            </a:r>
          </a:p>
          <a:p>
            <a:pPr fontAlgn="auto">
              <a:spcBef>
                <a:spcPts val="0"/>
              </a:spcBef>
              <a:spcAft>
                <a:spcPts val="0"/>
              </a:spcAft>
              <a:defRPr/>
            </a:pPr>
            <a:r>
              <a:rPr lang="en-US" sz="1400" b="1" dirty="0">
                <a:latin typeface="+mn-lt"/>
                <a:cs typeface="+mn-cs"/>
              </a:rPr>
              <a:t>                   }catch(Exception e){</a:t>
            </a:r>
          </a:p>
          <a:p>
            <a:pPr fontAlgn="auto">
              <a:spcBef>
                <a:spcPts val="0"/>
              </a:spcBef>
              <a:spcAft>
                <a:spcPts val="0"/>
              </a:spcAft>
              <a:defRPr/>
            </a:pPr>
            <a:r>
              <a:rPr lang="en-US" sz="1400" b="1" dirty="0">
                <a:latin typeface="+mn-lt"/>
                <a:cs typeface="+mn-cs"/>
              </a:rPr>
              <a:t>                                Exception origin = </a:t>
            </a:r>
            <a:r>
              <a:rPr lang="en-US" sz="1400" b="1" dirty="0" err="1">
                <a:latin typeface="+mn-lt"/>
                <a:cs typeface="+mn-cs"/>
              </a:rPr>
              <a:t>e.getCause</a:t>
            </a:r>
            <a:r>
              <a:rPr lang="en-US" sz="1400" b="1" dirty="0">
                <a:latin typeface="+mn-lt"/>
                <a:cs typeface="+mn-cs"/>
              </a:rPr>
              <a:t>();</a:t>
            </a:r>
          </a:p>
          <a:p>
            <a:pPr fontAlgn="auto">
              <a:spcBef>
                <a:spcPts val="0"/>
              </a:spcBef>
              <a:spcAft>
                <a:spcPts val="0"/>
              </a:spcAft>
              <a:defRPr/>
            </a:pPr>
            <a:r>
              <a:rPr lang="en-US" sz="1400" b="1" dirty="0">
                <a:latin typeface="+mn-lt"/>
                <a:cs typeface="+mn-cs"/>
              </a:rPr>
              <a:t>                   }</a:t>
            </a:r>
          </a:p>
          <a:p>
            <a:pPr fontAlgn="auto">
              <a:spcBef>
                <a:spcPts val="0"/>
              </a:spcBef>
              <a:spcAft>
                <a:spcPts val="0"/>
              </a:spcAft>
              <a:defRPr/>
            </a:pPr>
            <a:r>
              <a:rPr lang="en-US" sz="1400" b="1" dirty="0">
                <a:latin typeface="+mn-lt"/>
                <a:cs typeface="+mn-cs"/>
              </a:rPr>
              <a:t>        }</a:t>
            </a:r>
          </a:p>
          <a:p>
            <a:pPr fontAlgn="auto">
              <a:spcBef>
                <a:spcPts val="0"/>
              </a:spcBef>
              <a:spcAft>
                <a:spcPts val="0"/>
              </a:spcAft>
              <a:defRPr/>
            </a:pPr>
            <a:r>
              <a:rPr lang="en-US" sz="1400" b="1" dirty="0">
                <a:latin typeface="+mn-lt"/>
                <a:cs typeface="+mn-cs"/>
              </a:rPr>
              <a:t> </a:t>
            </a:r>
            <a:r>
              <a:rPr lang="en-US" sz="1400" dirty="0">
                <a:latin typeface="+mn-lt"/>
                <a:cs typeface="+mn-cs"/>
              </a:rPr>
              <a:t>        …</a:t>
            </a:r>
          </a:p>
          <a:p>
            <a:pPr fontAlgn="auto">
              <a:spcBef>
                <a:spcPts val="0"/>
              </a:spcBef>
              <a:spcAft>
                <a:spcPts val="0"/>
              </a:spcAft>
              <a:defRPr/>
            </a:pPr>
            <a:r>
              <a:rPr lang="en-US" sz="1400" dirty="0">
                <a:latin typeface="+mn-lt"/>
                <a:cs typeface="+mn-cs"/>
              </a:rPr>
              <a:t>} catch (</a:t>
            </a:r>
            <a:r>
              <a:rPr lang="en-US" sz="1400" dirty="0" err="1">
                <a:latin typeface="+mn-lt"/>
                <a:cs typeface="+mn-cs"/>
              </a:rPr>
              <a:t>InterruptedException</a:t>
            </a:r>
            <a:r>
              <a:rPr lang="en-US" sz="1400" dirty="0">
                <a:latin typeface="+mn-lt"/>
                <a:cs typeface="+mn-cs"/>
              </a:rPr>
              <a:t> e) { … }</a:t>
            </a:r>
          </a:p>
        </p:txBody>
      </p:sp>
      <p:cxnSp>
        <p:nvCxnSpPr>
          <p:cNvPr id="6" name="Straight Connector 5"/>
          <p:cNvCxnSpPr/>
          <p:nvPr/>
        </p:nvCxnSpPr>
        <p:spPr>
          <a:xfrm>
            <a:off x="457200" y="6525345"/>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184482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he-IL"/>
              <a:t>Executors Thread Factory</a:t>
            </a:r>
          </a:p>
        </p:txBody>
      </p:sp>
      <p:sp>
        <p:nvSpPr>
          <p:cNvPr id="171010" name="Content Placeholder 2"/>
          <p:cNvSpPr>
            <a:spLocks noGrp="1"/>
          </p:cNvSpPr>
          <p:nvPr>
            <p:ph idx="1"/>
          </p:nvPr>
        </p:nvSpPr>
        <p:spPr/>
        <p:txBody>
          <a:bodyPr/>
          <a:lstStyle/>
          <a:p>
            <a:pPr marL="0" indent="0">
              <a:buNone/>
            </a:pPr>
            <a:r>
              <a:rPr lang="en-US" b="1" dirty="0"/>
              <a:t>Executors can be created with</a:t>
            </a:r>
          </a:p>
          <a:p>
            <a:pPr lvl="1"/>
            <a:r>
              <a:rPr lang="en-US" dirty="0"/>
              <a:t>Default thread factory</a:t>
            </a:r>
          </a:p>
          <a:p>
            <a:pPr lvl="2"/>
            <a:r>
              <a:rPr lang="en-US" dirty="0"/>
              <a:t>Simply generates threads when asked to </a:t>
            </a:r>
          </a:p>
          <a:p>
            <a:pPr lvl="2"/>
            <a:r>
              <a:rPr lang="en-US" dirty="0"/>
              <a:t>Queue type is the one that responsible for using the factory according to its policy</a:t>
            </a:r>
          </a:p>
          <a:p>
            <a:pPr lvl="1"/>
            <a:r>
              <a:rPr lang="en-US" dirty="0"/>
              <a:t>Custom thread factory</a:t>
            </a:r>
          </a:p>
          <a:p>
            <a:pPr lvl="2"/>
            <a:r>
              <a:rPr lang="en-US" dirty="0"/>
              <a:t>Is developed as a separate class and implements </a:t>
            </a:r>
            <a:r>
              <a:rPr lang="en-US" i="1" dirty="0" err="1"/>
              <a:t>java.util.concurrent.ThreadFactory</a:t>
            </a:r>
            <a:endParaRPr lang="en-US" i="1" dirty="0"/>
          </a:p>
          <a:p>
            <a:pPr lvl="2"/>
            <a:r>
              <a:rPr lang="en-US" dirty="0"/>
              <a:t>Is assigned to the executor via Executors static  methods </a:t>
            </a:r>
          </a:p>
          <a:p>
            <a:pPr lvl="2"/>
            <a:r>
              <a:rPr lang="en-US" dirty="0"/>
              <a:t>May be used for extra logic when creating threads used by Executors like:</a:t>
            </a:r>
          </a:p>
          <a:p>
            <a:pPr lvl="3"/>
            <a:r>
              <a:rPr lang="en-US" dirty="0"/>
              <a:t>Defining thread pool size</a:t>
            </a:r>
          </a:p>
          <a:p>
            <a:pPr lvl="3"/>
            <a:r>
              <a:rPr lang="en-US" dirty="0"/>
              <a:t>Set threads with customized names &amp; priorities</a:t>
            </a:r>
          </a:p>
          <a:p>
            <a:pPr lvl="3"/>
            <a:r>
              <a:rPr lang="en-US" dirty="0"/>
              <a:t>Provide daemon  threads </a:t>
            </a:r>
          </a:p>
          <a:p>
            <a:pPr lvl="3"/>
            <a:endParaRPr lang="en-US" dirty="0"/>
          </a:p>
        </p:txBody>
      </p:sp>
      <p:sp>
        <p:nvSpPr>
          <p:cNvPr id="4" name="AutoShape 8"/>
          <p:cNvSpPr>
            <a:spLocks noChangeArrowheads="1"/>
          </p:cNvSpPr>
          <p:nvPr/>
        </p:nvSpPr>
        <p:spPr bwMode="auto">
          <a:xfrm>
            <a:off x="457200" y="5301869"/>
            <a:ext cx="8229600" cy="115146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a:t>
            </a:r>
            <a:r>
              <a:rPr lang="en-US" sz="1400" dirty="0" err="1">
                <a:latin typeface="+mn-lt"/>
                <a:cs typeface="+mn-cs"/>
              </a:rPr>
              <a:t>SimplestThreadFactory</a:t>
            </a:r>
            <a:r>
              <a:rPr lang="en-US" sz="1400" dirty="0">
                <a:latin typeface="+mn-lt"/>
                <a:cs typeface="+mn-cs"/>
              </a:rPr>
              <a:t> implements </a:t>
            </a:r>
            <a:r>
              <a:rPr lang="en-US" sz="1400" dirty="0" err="1">
                <a:latin typeface="+mn-lt"/>
                <a:cs typeface="+mn-cs"/>
              </a:rPr>
              <a:t>ThreadFactory</a:t>
            </a: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public Thread </a:t>
            </a:r>
            <a:r>
              <a:rPr lang="en-US" sz="1400" dirty="0" err="1">
                <a:latin typeface="+mn-lt"/>
                <a:cs typeface="+mn-cs"/>
              </a:rPr>
              <a:t>newThread</a:t>
            </a:r>
            <a:r>
              <a:rPr lang="en-US" sz="1400" dirty="0">
                <a:latin typeface="+mn-lt"/>
                <a:cs typeface="+mn-cs"/>
              </a:rPr>
              <a:t>(</a:t>
            </a:r>
            <a:r>
              <a:rPr lang="en-US" sz="1400" dirty="0" err="1">
                <a:latin typeface="+mn-lt"/>
                <a:cs typeface="+mn-cs"/>
              </a:rPr>
              <a:t>Runnable</a:t>
            </a:r>
            <a:r>
              <a:rPr lang="en-US" sz="1400" dirty="0">
                <a:latin typeface="+mn-lt"/>
                <a:cs typeface="+mn-cs"/>
              </a:rPr>
              <a:t> r) { </a:t>
            </a:r>
          </a:p>
          <a:p>
            <a:pPr fontAlgn="auto">
              <a:lnSpc>
                <a:spcPct val="80000"/>
              </a:lnSpc>
              <a:spcBef>
                <a:spcPts val="0"/>
              </a:spcBef>
              <a:spcAft>
                <a:spcPts val="0"/>
              </a:spcAft>
              <a:defRPr/>
            </a:pPr>
            <a:r>
              <a:rPr lang="en-US" sz="1400" dirty="0">
                <a:latin typeface="+mn-lt"/>
                <a:cs typeface="+mn-cs"/>
              </a:rPr>
              <a:t>	return new  Thread(r); </a:t>
            </a:r>
          </a:p>
          <a:p>
            <a:pPr fontAlgn="auto">
              <a:lnSpc>
                <a:spcPct val="80000"/>
              </a:lnSpc>
              <a:spcBef>
                <a:spcPts val="0"/>
              </a:spcBef>
              <a:spcAft>
                <a:spcPts val="0"/>
              </a:spcAft>
              <a:defRPr/>
            </a:pPr>
            <a:r>
              <a:rPr lang="en-US" sz="1400" dirty="0">
                <a:latin typeface="+mn-lt"/>
                <a:cs typeface="+mn-cs"/>
              </a:rPr>
              <a:t>            } </a:t>
            </a:r>
          </a:p>
          <a:p>
            <a:pPr fontAlgn="auto">
              <a:lnSpc>
                <a:spcPct val="80000"/>
              </a:lnSpc>
              <a:spcBef>
                <a:spcPts val="0"/>
              </a:spcBef>
              <a:spcAft>
                <a:spcPts val="0"/>
              </a:spcAft>
              <a:defRPr/>
            </a:pPr>
            <a:r>
              <a:rPr lang="en-US" sz="1400" dirty="0">
                <a:latin typeface="+mn-lt"/>
                <a:cs typeface="+mn-cs"/>
              </a:rPr>
              <a:t>}</a:t>
            </a:r>
          </a:p>
        </p:txBody>
      </p:sp>
      <p:cxnSp>
        <p:nvCxnSpPr>
          <p:cNvPr id="7" name="Straight Connector 6"/>
          <p:cNvCxnSpPr/>
          <p:nvPr/>
        </p:nvCxnSpPr>
        <p:spPr>
          <a:xfrm>
            <a:off x="457200" y="645333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5325739"/>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he-IL"/>
              <a:t>Executors Thread Factory</a:t>
            </a:r>
          </a:p>
        </p:txBody>
      </p:sp>
      <p:sp>
        <p:nvSpPr>
          <p:cNvPr id="172034" name="Content Placeholder 2"/>
          <p:cNvSpPr>
            <a:spLocks noGrp="1"/>
          </p:cNvSpPr>
          <p:nvPr>
            <p:ph idx="1"/>
          </p:nvPr>
        </p:nvSpPr>
        <p:spPr/>
        <p:txBody>
          <a:bodyPr/>
          <a:lstStyle/>
          <a:p>
            <a:pPr marL="0" indent="0">
              <a:buNone/>
            </a:pPr>
            <a:r>
              <a:rPr lang="en-US" b="1" dirty="0"/>
              <a:t>Example:</a:t>
            </a:r>
          </a:p>
        </p:txBody>
      </p:sp>
      <p:sp>
        <p:nvSpPr>
          <p:cNvPr id="4" name="AutoShape 8"/>
          <p:cNvSpPr>
            <a:spLocks noChangeArrowheads="1"/>
          </p:cNvSpPr>
          <p:nvPr/>
        </p:nvSpPr>
        <p:spPr bwMode="auto">
          <a:xfrm>
            <a:off x="457200" y="2017388"/>
            <a:ext cx="8229600" cy="3024998"/>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a:t>
            </a:r>
            <a:r>
              <a:rPr lang="en-US" sz="1400" dirty="0" err="1">
                <a:latin typeface="+mn-lt"/>
                <a:cs typeface="+mn-cs"/>
              </a:rPr>
              <a:t>CustomThreadFactory</a:t>
            </a:r>
            <a:r>
              <a:rPr lang="en-US" sz="1400" dirty="0">
                <a:latin typeface="+mn-lt"/>
                <a:cs typeface="+mn-cs"/>
              </a:rPr>
              <a:t> </a:t>
            </a:r>
            <a:r>
              <a:rPr lang="en-US" sz="1400" b="1" dirty="0">
                <a:latin typeface="+mn-lt"/>
                <a:cs typeface="+mn-cs"/>
              </a:rPr>
              <a:t>implements </a:t>
            </a:r>
            <a:r>
              <a:rPr lang="en-US" sz="1400" b="1" dirty="0" err="1">
                <a:latin typeface="+mn-lt"/>
                <a:cs typeface="+mn-cs"/>
              </a:rPr>
              <a:t>ThreadFactory</a:t>
            </a: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private </a:t>
            </a:r>
            <a:r>
              <a:rPr lang="en-US" sz="1400" dirty="0" err="1">
                <a:latin typeface="+mn-lt"/>
                <a:cs typeface="+mn-cs"/>
              </a:rPr>
              <a:t>int</a:t>
            </a:r>
            <a:r>
              <a:rPr lang="en-US" sz="1400" dirty="0">
                <a:latin typeface="+mn-lt"/>
                <a:cs typeface="+mn-cs"/>
              </a:rPr>
              <a:t> priority;</a:t>
            </a:r>
          </a:p>
          <a:p>
            <a:pPr fontAlgn="auto">
              <a:lnSpc>
                <a:spcPct val="80000"/>
              </a:lnSpc>
              <a:spcBef>
                <a:spcPts val="0"/>
              </a:spcBef>
              <a:spcAft>
                <a:spcPts val="0"/>
              </a:spcAft>
              <a:defRPr/>
            </a:pPr>
            <a:r>
              <a:rPr lang="en-US" sz="1400" dirty="0">
                <a:latin typeface="+mn-lt"/>
                <a:cs typeface="+mn-cs"/>
              </a:rPr>
              <a:t>            private </a:t>
            </a:r>
            <a:r>
              <a:rPr lang="en-US" sz="1400" dirty="0" err="1">
                <a:latin typeface="+mn-lt"/>
                <a:cs typeface="+mn-cs"/>
              </a:rPr>
              <a:t>boolean</a:t>
            </a:r>
            <a:r>
              <a:rPr lang="en-US" sz="1400" dirty="0">
                <a:latin typeface="+mn-lt"/>
                <a:cs typeface="+mn-cs"/>
              </a:rPr>
              <a:t> daemon;</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public </a:t>
            </a:r>
            <a:r>
              <a:rPr lang="en-US" sz="1400" dirty="0" err="1">
                <a:latin typeface="+mn-lt"/>
                <a:cs typeface="+mn-cs"/>
              </a:rPr>
              <a:t>CustomThreadFactory</a:t>
            </a:r>
            <a:r>
              <a:rPr lang="en-US" sz="1400" dirty="0">
                <a:latin typeface="+mn-lt"/>
                <a:cs typeface="+mn-cs"/>
              </a:rPr>
              <a:t>  (</a:t>
            </a:r>
            <a:r>
              <a:rPr lang="en-US" sz="1400" dirty="0" err="1">
                <a:latin typeface="+mn-lt"/>
                <a:cs typeface="+mn-cs"/>
              </a:rPr>
              <a:t>int</a:t>
            </a:r>
            <a:r>
              <a:rPr lang="en-US" sz="1400" dirty="0">
                <a:latin typeface="+mn-lt"/>
                <a:cs typeface="+mn-cs"/>
              </a:rPr>
              <a:t>  priority, </a:t>
            </a:r>
            <a:r>
              <a:rPr lang="en-US" sz="1400" dirty="0" err="1">
                <a:latin typeface="+mn-lt"/>
                <a:cs typeface="+mn-cs"/>
              </a:rPr>
              <a:t>boolean</a:t>
            </a:r>
            <a:r>
              <a:rPr lang="en-US" sz="1400" dirty="0">
                <a:latin typeface="+mn-lt"/>
                <a:cs typeface="+mn-cs"/>
              </a:rPr>
              <a:t> daemon){</a:t>
            </a: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this.priority</a:t>
            </a:r>
            <a:r>
              <a:rPr lang="en-US" sz="1400" dirty="0">
                <a:latin typeface="+mn-lt"/>
                <a:cs typeface="+mn-cs"/>
              </a:rPr>
              <a:t>=priority;</a:t>
            </a: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this.daemon</a:t>
            </a:r>
            <a:r>
              <a:rPr lang="en-US" sz="1400" dirty="0">
                <a:latin typeface="+mn-lt"/>
                <a:cs typeface="+mn-cs"/>
              </a:rPr>
              <a:t>=daemon;</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            </a:t>
            </a:r>
            <a:r>
              <a:rPr lang="en-US" sz="1400" b="1" dirty="0">
                <a:latin typeface="+mn-lt"/>
                <a:cs typeface="+mn-cs"/>
              </a:rPr>
              <a:t>public Thread </a:t>
            </a:r>
            <a:r>
              <a:rPr lang="en-US" sz="1400" b="1" dirty="0" err="1">
                <a:latin typeface="+mn-lt"/>
                <a:cs typeface="+mn-cs"/>
              </a:rPr>
              <a:t>newThread</a:t>
            </a:r>
            <a:r>
              <a:rPr lang="en-US" sz="1400" b="1" dirty="0">
                <a:latin typeface="+mn-lt"/>
                <a:cs typeface="+mn-cs"/>
              </a:rPr>
              <a:t>(</a:t>
            </a:r>
            <a:r>
              <a:rPr lang="en-US" sz="1400" b="1" dirty="0" err="1">
                <a:latin typeface="+mn-lt"/>
                <a:cs typeface="+mn-cs"/>
              </a:rPr>
              <a:t>Runnable</a:t>
            </a:r>
            <a:r>
              <a:rPr lang="en-US" sz="1400" b="1" dirty="0">
                <a:latin typeface="+mn-lt"/>
                <a:cs typeface="+mn-cs"/>
              </a:rPr>
              <a:t> r) </a:t>
            </a: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Thread </a:t>
            </a:r>
            <a:r>
              <a:rPr lang="en-US" sz="1400" dirty="0" err="1">
                <a:latin typeface="+mn-lt"/>
                <a:cs typeface="+mn-cs"/>
              </a:rPr>
              <a:t>newThread</a:t>
            </a:r>
            <a:r>
              <a:rPr lang="en-US" sz="1400" dirty="0">
                <a:latin typeface="+mn-lt"/>
                <a:cs typeface="+mn-cs"/>
              </a:rPr>
              <a:t>=new Thread(</a:t>
            </a:r>
            <a:r>
              <a:rPr lang="en-US" sz="1400" dirty="0" err="1">
                <a:latin typeface="+mn-lt"/>
                <a:cs typeface="+mn-cs"/>
              </a:rPr>
              <a:t>Runnable</a:t>
            </a: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newTread.setPriority</a:t>
            </a:r>
            <a:r>
              <a:rPr lang="en-US" sz="1400" dirty="0">
                <a:latin typeface="+mn-lt"/>
                <a:cs typeface="+mn-cs"/>
              </a:rPr>
              <a:t>(priority);</a:t>
            </a:r>
          </a:p>
          <a:p>
            <a:pPr fontAlgn="auto">
              <a:lnSpc>
                <a:spcPct val="80000"/>
              </a:lnSpc>
              <a:spcBef>
                <a:spcPts val="0"/>
              </a:spcBef>
              <a:spcAft>
                <a:spcPts val="0"/>
              </a:spcAft>
              <a:defRPr/>
            </a:pPr>
            <a:r>
              <a:rPr lang="en-US" sz="1400" dirty="0">
                <a:latin typeface="+mn-lt"/>
                <a:cs typeface="+mn-cs"/>
              </a:rPr>
              <a:t>	</a:t>
            </a:r>
            <a:r>
              <a:rPr lang="en-US" sz="1400" dirty="0" err="1">
                <a:latin typeface="+mn-lt"/>
                <a:cs typeface="+mn-cs"/>
              </a:rPr>
              <a:t>newThread.setDaemon</a:t>
            </a:r>
            <a:r>
              <a:rPr lang="en-US" sz="1400" dirty="0">
                <a:latin typeface="+mn-lt"/>
                <a:cs typeface="+mn-cs"/>
              </a:rPr>
              <a:t>(daemon);</a:t>
            </a:r>
          </a:p>
          <a:p>
            <a:pPr fontAlgn="auto">
              <a:lnSpc>
                <a:spcPct val="80000"/>
              </a:lnSpc>
              <a:spcBef>
                <a:spcPts val="0"/>
              </a:spcBef>
              <a:spcAft>
                <a:spcPts val="0"/>
              </a:spcAft>
              <a:defRPr/>
            </a:pPr>
            <a:r>
              <a:rPr lang="en-US" sz="1400" dirty="0">
                <a:latin typeface="+mn-lt"/>
                <a:cs typeface="+mn-cs"/>
              </a:rPr>
              <a:t>	return </a:t>
            </a:r>
            <a:r>
              <a:rPr lang="en-US" sz="1400" dirty="0" err="1">
                <a:latin typeface="+mn-lt"/>
                <a:cs typeface="+mn-cs"/>
              </a:rPr>
              <a:t>newThread</a:t>
            </a: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 </a:t>
            </a:r>
          </a:p>
          <a:p>
            <a:pPr fontAlgn="auto">
              <a:lnSpc>
                <a:spcPct val="80000"/>
              </a:lnSpc>
              <a:spcBef>
                <a:spcPts val="0"/>
              </a:spcBef>
              <a:spcAft>
                <a:spcPts val="0"/>
              </a:spcAft>
              <a:defRPr/>
            </a:pPr>
            <a:r>
              <a:rPr lang="en-US" sz="1400" dirty="0">
                <a:latin typeface="+mn-lt"/>
                <a:cs typeface="+mn-cs"/>
              </a:rPr>
              <a:t>}</a:t>
            </a:r>
          </a:p>
        </p:txBody>
      </p:sp>
      <p:sp>
        <p:nvSpPr>
          <p:cNvPr id="5" name="AutoShape 8"/>
          <p:cNvSpPr>
            <a:spLocks noChangeArrowheads="1"/>
          </p:cNvSpPr>
          <p:nvPr/>
        </p:nvSpPr>
        <p:spPr bwMode="auto">
          <a:xfrm>
            <a:off x="457200" y="5229200"/>
            <a:ext cx="8229600" cy="10160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fontAlgn="auto">
              <a:lnSpc>
                <a:spcPct val="80000"/>
              </a:lnSpc>
              <a:spcBef>
                <a:spcPts val="0"/>
              </a:spcBef>
              <a:spcAft>
                <a:spcPts val="0"/>
              </a:spcAft>
              <a:defRPr/>
            </a:pPr>
            <a:endParaRPr lang="en-US" sz="1400" b="1" dirty="0">
              <a:latin typeface="+mn-lt"/>
              <a:cs typeface="+mn-cs"/>
            </a:endParaRPr>
          </a:p>
          <a:p>
            <a:pPr fontAlgn="auto">
              <a:lnSpc>
                <a:spcPct val="80000"/>
              </a:lnSpc>
              <a:spcBef>
                <a:spcPts val="0"/>
              </a:spcBef>
              <a:spcAft>
                <a:spcPts val="0"/>
              </a:spcAft>
              <a:defRPr/>
            </a:pPr>
            <a:r>
              <a:rPr lang="en-US" sz="1400" b="1" dirty="0" err="1">
                <a:latin typeface="+mn-lt"/>
                <a:cs typeface="+mn-cs"/>
              </a:rPr>
              <a:t>CustomThreadFactory</a:t>
            </a:r>
            <a:r>
              <a:rPr lang="en-US" sz="1400" b="1" dirty="0">
                <a:latin typeface="+mn-lt"/>
                <a:cs typeface="+mn-cs"/>
              </a:rPr>
              <a:t>  factory = new </a:t>
            </a:r>
            <a:r>
              <a:rPr lang="en-US" sz="1400" b="1" dirty="0" err="1">
                <a:latin typeface="+mn-lt"/>
                <a:cs typeface="+mn-cs"/>
              </a:rPr>
              <a:t>CustomThreadFactory</a:t>
            </a:r>
            <a:r>
              <a:rPr lang="en-US" sz="1400" b="1" dirty="0">
                <a:latin typeface="+mn-lt"/>
                <a:cs typeface="+mn-cs"/>
              </a:rPr>
              <a:t> (5,true);</a:t>
            </a:r>
          </a:p>
          <a:p>
            <a:pPr fontAlgn="auto">
              <a:lnSpc>
                <a:spcPct val="80000"/>
              </a:lnSpc>
              <a:spcBef>
                <a:spcPts val="0"/>
              </a:spcBef>
              <a:spcAft>
                <a:spcPts val="0"/>
              </a:spcAft>
              <a:defRPr/>
            </a:pPr>
            <a:r>
              <a:rPr lang="en-US" sz="1400" dirty="0" err="1">
                <a:latin typeface="+mn-lt"/>
                <a:cs typeface="+mn-cs"/>
              </a:rPr>
              <a:t>ExecutorService</a:t>
            </a:r>
            <a:r>
              <a:rPr lang="en-US" sz="1400" dirty="0">
                <a:latin typeface="+mn-lt"/>
                <a:cs typeface="+mn-cs"/>
              </a:rPr>
              <a:t> executor=</a:t>
            </a:r>
            <a:r>
              <a:rPr lang="en-US" sz="1400" dirty="0" err="1">
                <a:latin typeface="+mn-lt"/>
                <a:cs typeface="+mn-cs"/>
              </a:rPr>
              <a:t>Executors.newCachedThreadPool</a:t>
            </a:r>
            <a:r>
              <a:rPr lang="en-US" sz="1400" dirty="0">
                <a:latin typeface="+mn-lt"/>
                <a:cs typeface="+mn-cs"/>
              </a:rPr>
              <a:t>(</a:t>
            </a:r>
            <a:r>
              <a:rPr lang="en-US" sz="1400" b="1" dirty="0">
                <a:latin typeface="+mn-lt"/>
                <a:cs typeface="+mn-cs"/>
              </a:rPr>
              <a:t>factory</a:t>
            </a:r>
            <a:r>
              <a:rPr lang="en-US" sz="1400" dirty="0">
                <a:latin typeface="+mn-lt"/>
                <a:cs typeface="+mn-cs"/>
              </a:rPr>
              <a:t>);</a:t>
            </a:r>
          </a:p>
        </p:txBody>
      </p:sp>
      <p:sp>
        <p:nvSpPr>
          <p:cNvPr id="7" name="Rectangle 6"/>
          <p:cNvSpPr>
            <a:spLocks noChangeArrowheads="1"/>
          </p:cNvSpPr>
          <p:nvPr/>
        </p:nvSpPr>
        <p:spPr bwMode="auto">
          <a:xfrm>
            <a:off x="466948" y="5330418"/>
            <a:ext cx="866800" cy="226987"/>
          </a:xfrm>
          <a:prstGeom prst="rect">
            <a:avLst/>
          </a:prstGeom>
          <a:noFill/>
          <a:ln w="28575">
            <a:solidFill>
              <a:schemeClr val="bg1">
                <a:lumMod val="75000"/>
              </a:schemeClr>
            </a:solidFill>
            <a:miter lim="800000"/>
            <a:headEnd/>
            <a:tailEnd/>
          </a:ln>
          <a:effectLst/>
        </p:spPr>
        <p:txBody>
          <a:bodyPr/>
          <a:lstStyle/>
          <a:p>
            <a:pPr marL="304804" indent="-304804" fontAlgn="auto">
              <a:spcBef>
                <a:spcPts val="0"/>
              </a:spcBef>
              <a:spcAft>
                <a:spcPts val="0"/>
              </a:spcAft>
              <a:defRPr/>
            </a:pPr>
            <a:r>
              <a:rPr lang="en-US" sz="1400" dirty="0"/>
              <a:t>Usage</a:t>
            </a:r>
            <a:r>
              <a:rPr lang="en-US" sz="978" dirty="0"/>
              <a:t>:</a:t>
            </a:r>
          </a:p>
        </p:txBody>
      </p:sp>
      <p:cxnSp>
        <p:nvCxnSpPr>
          <p:cNvPr id="9" name="Straight Connector 8"/>
          <p:cNvCxnSpPr/>
          <p:nvPr/>
        </p:nvCxnSpPr>
        <p:spPr>
          <a:xfrm>
            <a:off x="446856" y="201912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66948" y="501317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he-IL"/>
              <a:t>Fork-Join</a:t>
            </a:r>
            <a:endParaRPr lang="he-IL" altLang="he-IL"/>
          </a:p>
        </p:txBody>
      </p:sp>
      <p:sp>
        <p:nvSpPr>
          <p:cNvPr id="3" name="Content Placeholder 2"/>
          <p:cNvSpPr>
            <a:spLocks noGrp="1"/>
          </p:cNvSpPr>
          <p:nvPr>
            <p:ph idx="1"/>
          </p:nvPr>
        </p:nvSpPr>
        <p:spPr/>
        <p:txBody>
          <a:bodyPr/>
          <a:lstStyle/>
          <a:p>
            <a:r>
              <a:rPr lang="en-US" dirty="0"/>
              <a:t>Lightweight processing with </a:t>
            </a:r>
            <a:r>
              <a:rPr lang="en-US" i="1" dirty="0" err="1"/>
              <a:t>ForkJoinTask</a:t>
            </a:r>
            <a:r>
              <a:rPr lang="en-US" i="1" dirty="0"/>
              <a:t>&lt;V</a:t>
            </a:r>
            <a:r>
              <a:rPr lang="en-US" dirty="0"/>
              <a:t>&gt; &amp; Pool</a:t>
            </a:r>
          </a:p>
          <a:p>
            <a:r>
              <a:rPr lang="en-US" dirty="0"/>
              <a:t>Some terms:</a:t>
            </a:r>
          </a:p>
          <a:p>
            <a:pPr lvl="1"/>
            <a:r>
              <a:rPr lang="en-US" dirty="0"/>
              <a:t>Heavyweight processing = processing in separate stack</a:t>
            </a:r>
          </a:p>
          <a:p>
            <a:pPr lvl="2"/>
            <a:r>
              <a:rPr lang="en-US" dirty="0"/>
              <a:t>Threads helps in that</a:t>
            </a:r>
          </a:p>
          <a:p>
            <a:pPr lvl="2"/>
            <a:r>
              <a:rPr lang="en-US" dirty="0"/>
              <a:t>Stack values has to be re-assigned every time thread uses CPU time</a:t>
            </a:r>
          </a:p>
          <a:p>
            <a:pPr lvl="2"/>
            <a:r>
              <a:rPr lang="en-US" dirty="0"/>
              <a:t>Synchronization might be needed </a:t>
            </a:r>
          </a:p>
          <a:p>
            <a:pPr lvl="2"/>
            <a:r>
              <a:rPr lang="en-US" dirty="0"/>
              <a:t>Known as ‘fork’ </a:t>
            </a:r>
          </a:p>
          <a:p>
            <a:pPr lvl="1"/>
            <a:r>
              <a:rPr lang="en-US" dirty="0"/>
              <a:t>Lightweight processing = processing in the same stack</a:t>
            </a:r>
          </a:p>
          <a:p>
            <a:pPr lvl="2"/>
            <a:r>
              <a:rPr lang="en-US" dirty="0"/>
              <a:t>Linear processing</a:t>
            </a:r>
          </a:p>
          <a:p>
            <a:pPr lvl="1"/>
            <a:r>
              <a:rPr lang="en-US" dirty="0"/>
              <a:t>Processing time might be short, long or very long..</a:t>
            </a:r>
          </a:p>
          <a:p>
            <a:pPr lvl="2"/>
            <a:r>
              <a:rPr lang="en-US" dirty="0"/>
              <a:t>For short time – we can use the same thread or new thread</a:t>
            </a:r>
          </a:p>
          <a:p>
            <a:pPr lvl="2"/>
            <a:r>
              <a:rPr lang="en-US" dirty="0"/>
              <a:t>For long time – we can use new thread</a:t>
            </a:r>
          </a:p>
          <a:p>
            <a:pPr lvl="2"/>
            <a:endParaRPr lang="en-US" dirty="0"/>
          </a:p>
          <a:p>
            <a:pPr lvl="2"/>
            <a:endParaRPr lang="en-US" dirty="0"/>
          </a:p>
          <a:p>
            <a:pPr lvl="1"/>
            <a:endParaRPr lang="he-IL"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he-IL"/>
              <a:t>Fork-Join</a:t>
            </a:r>
            <a:endParaRPr lang="he-IL" altLang="he-IL"/>
          </a:p>
        </p:txBody>
      </p:sp>
      <p:sp>
        <p:nvSpPr>
          <p:cNvPr id="3" name="Content Placeholder 2"/>
          <p:cNvSpPr>
            <a:spLocks noGrp="1"/>
          </p:cNvSpPr>
          <p:nvPr>
            <p:ph idx="1"/>
          </p:nvPr>
        </p:nvSpPr>
        <p:spPr/>
        <p:txBody>
          <a:bodyPr/>
          <a:lstStyle/>
          <a:p>
            <a:pPr marL="0" indent="0">
              <a:buNone/>
            </a:pPr>
            <a:r>
              <a:rPr lang="en-US" b="1" dirty="0"/>
              <a:t>For very long tasks we might want to:</a:t>
            </a:r>
          </a:p>
          <a:p>
            <a:endParaRPr lang="en-US" dirty="0"/>
          </a:p>
          <a:p>
            <a:pPr lvl="1"/>
            <a:r>
              <a:rPr lang="en-US" dirty="0"/>
              <a:t>Split task into small independent parts</a:t>
            </a:r>
          </a:p>
          <a:p>
            <a:pPr lvl="1"/>
            <a:r>
              <a:rPr lang="en-US" dirty="0"/>
              <a:t>Fork each part to solve it separately</a:t>
            </a:r>
          </a:p>
          <a:p>
            <a:pPr lvl="2"/>
            <a:r>
              <a:rPr lang="en-US" dirty="0"/>
              <a:t>In the same thread pool dedicated to that long task</a:t>
            </a:r>
          </a:p>
          <a:p>
            <a:pPr lvl="1"/>
            <a:r>
              <a:rPr lang="en-US" dirty="0"/>
              <a:t>Join all parts </a:t>
            </a:r>
          </a:p>
          <a:p>
            <a:pPr lvl="1"/>
            <a:r>
              <a:rPr lang="en-US" dirty="0"/>
              <a:t>Compose the result out of them</a:t>
            </a:r>
          </a:p>
          <a:p>
            <a:pPr lvl="2"/>
            <a:endParaRPr lang="en-US" dirty="0"/>
          </a:p>
          <a:p>
            <a:pPr lvl="2"/>
            <a:endParaRPr lang="en-US" dirty="0"/>
          </a:p>
          <a:p>
            <a:pPr lvl="1"/>
            <a:endParaRPr lang="he-I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he-IL"/>
              <a:t>Virtual Machine</a:t>
            </a:r>
          </a:p>
        </p:txBody>
      </p:sp>
      <p:sp>
        <p:nvSpPr>
          <p:cNvPr id="23554" name="Content Placeholder 2"/>
          <p:cNvSpPr>
            <a:spLocks noGrp="1"/>
          </p:cNvSpPr>
          <p:nvPr>
            <p:ph idx="1"/>
          </p:nvPr>
        </p:nvSpPr>
        <p:spPr/>
        <p:txBody>
          <a:bodyPr/>
          <a:lstStyle/>
          <a:p>
            <a:pPr marL="0" indent="0">
              <a:buNone/>
            </a:pPr>
            <a:r>
              <a:rPr lang="en-US" b="1" dirty="0"/>
              <a:t>Memory management</a:t>
            </a:r>
          </a:p>
          <a:p>
            <a:endParaRPr lang="en-US" dirty="0"/>
          </a:p>
          <a:p>
            <a:pPr lvl="1"/>
            <a:r>
              <a:rPr lang="en-US" dirty="0"/>
              <a:t>Reachable objects</a:t>
            </a:r>
          </a:p>
          <a:p>
            <a:pPr lvl="2"/>
            <a:r>
              <a:rPr lang="en-US" dirty="0"/>
              <a:t>VM manages a Root Set</a:t>
            </a:r>
          </a:p>
          <a:p>
            <a:pPr lvl="3"/>
            <a:r>
              <a:rPr lang="en-US" dirty="0"/>
              <a:t>Consist of :</a:t>
            </a:r>
          </a:p>
          <a:p>
            <a:pPr lvl="4"/>
            <a:r>
              <a:rPr lang="en-US" dirty="0"/>
              <a:t>Static references</a:t>
            </a:r>
          </a:p>
          <a:p>
            <a:pPr lvl="4"/>
            <a:r>
              <a:rPr lang="en-US" dirty="0"/>
              <a:t>Local references</a:t>
            </a:r>
          </a:p>
          <a:p>
            <a:pPr lvl="3"/>
            <a:r>
              <a:rPr lang="en-US" dirty="0"/>
              <a:t>Is the first level of referenced objects</a:t>
            </a:r>
          </a:p>
          <a:p>
            <a:pPr lvl="4"/>
            <a:r>
              <a:rPr lang="en-US" dirty="0"/>
              <a:t>Other objects might be referenced by root set objects</a:t>
            </a:r>
          </a:p>
          <a:p>
            <a:pPr lvl="3"/>
            <a:r>
              <a:rPr lang="en-US" dirty="0"/>
              <a:t>Garbage collection </a:t>
            </a:r>
          </a:p>
          <a:p>
            <a:pPr lvl="4"/>
            <a:r>
              <a:rPr lang="en-US" dirty="0"/>
              <a:t>starts in iterating root set objects</a:t>
            </a:r>
          </a:p>
          <a:p>
            <a:pPr lvl="4"/>
            <a:r>
              <a:rPr lang="en-US" dirty="0"/>
              <a:t>Then visiting indirectly referenced objects that in its scope</a:t>
            </a:r>
          </a:p>
          <a:p>
            <a:pPr lvl="3"/>
            <a:endParaRPr lang="en-US" dirty="0"/>
          </a:p>
          <a:p>
            <a:pPr lvl="1"/>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he-IL"/>
              <a:t>Fork-Join</a:t>
            </a:r>
            <a:endParaRPr lang="he-IL" altLang="he-IL"/>
          </a:p>
        </p:txBody>
      </p:sp>
      <p:sp>
        <p:nvSpPr>
          <p:cNvPr id="3" name="Content Placeholder 2"/>
          <p:cNvSpPr>
            <a:spLocks noGrp="1"/>
          </p:cNvSpPr>
          <p:nvPr>
            <p:ph idx="1"/>
          </p:nvPr>
        </p:nvSpPr>
        <p:spPr/>
        <p:txBody>
          <a:bodyPr/>
          <a:lstStyle/>
          <a:p>
            <a:pPr marL="0" indent="0">
              <a:buNone/>
            </a:pPr>
            <a:r>
              <a:rPr lang="en-US" b="1" dirty="0"/>
              <a:t>Java 7 offers:</a:t>
            </a:r>
          </a:p>
          <a:p>
            <a:endParaRPr lang="en-US" dirty="0"/>
          </a:p>
          <a:p>
            <a:pPr lvl="1"/>
            <a:r>
              <a:rPr lang="en-US" dirty="0" err="1"/>
              <a:t>ForkJoinTask</a:t>
            </a:r>
            <a:r>
              <a:rPr lang="en-US" dirty="0"/>
              <a:t> – lightweight task (like Callable-Future)</a:t>
            </a:r>
          </a:p>
          <a:p>
            <a:pPr lvl="2"/>
            <a:r>
              <a:rPr lang="en-US" i="1" dirty="0" err="1"/>
              <a:t>RecursiveAction</a:t>
            </a:r>
            <a:r>
              <a:rPr lang="en-US" dirty="0"/>
              <a:t> – a task that doesn’t return a result</a:t>
            </a:r>
          </a:p>
          <a:p>
            <a:pPr lvl="2"/>
            <a:r>
              <a:rPr lang="en-US" i="1" dirty="0" err="1"/>
              <a:t>RecursiveTask</a:t>
            </a:r>
            <a:r>
              <a:rPr lang="en-US" i="1" dirty="0"/>
              <a:t>&lt;E</a:t>
            </a:r>
            <a:r>
              <a:rPr lang="en-US" dirty="0"/>
              <a:t>&gt; - a task that results in E type</a:t>
            </a:r>
          </a:p>
          <a:p>
            <a:pPr lvl="2"/>
            <a:r>
              <a:rPr lang="en-US" dirty="0"/>
              <a:t>Both has </a:t>
            </a:r>
            <a:r>
              <a:rPr lang="en-US" i="1" dirty="0" err="1"/>
              <a:t>invokeAll</a:t>
            </a:r>
            <a:r>
              <a:rPr lang="en-US" dirty="0"/>
              <a:t>(..) method to fork other subtasks </a:t>
            </a:r>
          </a:p>
          <a:p>
            <a:pPr lvl="2"/>
            <a:endParaRPr lang="en-US" dirty="0"/>
          </a:p>
          <a:p>
            <a:pPr lvl="1"/>
            <a:r>
              <a:rPr lang="en-US" i="1" dirty="0" err="1"/>
              <a:t>ForkJoinPool</a:t>
            </a:r>
            <a:r>
              <a:rPr lang="en-US" dirty="0"/>
              <a:t> – An </a:t>
            </a:r>
            <a:r>
              <a:rPr lang="en-US" i="1" dirty="0" err="1"/>
              <a:t>ExecutorService</a:t>
            </a:r>
            <a:r>
              <a:rPr lang="en-US" dirty="0"/>
              <a:t> implementation</a:t>
            </a:r>
          </a:p>
          <a:p>
            <a:pPr lvl="2"/>
            <a:r>
              <a:rPr lang="en-US" dirty="0"/>
              <a:t>Designed for forking tasks and its subtasks</a:t>
            </a:r>
          </a:p>
          <a:p>
            <a:pPr lvl="2"/>
            <a:r>
              <a:rPr lang="en-US" dirty="0"/>
              <a:t>Takes number of processors to its constructor </a:t>
            </a:r>
          </a:p>
          <a:p>
            <a:pPr lvl="2"/>
            <a:r>
              <a:rPr lang="en-US" dirty="0"/>
              <a:t>Default constructor is set according to the </a:t>
            </a:r>
            <a:r>
              <a:rPr lang="en-US" i="1" dirty="0" err="1"/>
              <a:t>Runtime.availableProcessors</a:t>
            </a:r>
            <a:r>
              <a:rPr lang="en-US" dirty="0"/>
              <a:t>()</a:t>
            </a:r>
          </a:p>
          <a:p>
            <a:pPr lvl="1"/>
            <a:endParaRPr lang="en-US" dirty="0"/>
          </a:p>
          <a:p>
            <a:pPr lvl="2"/>
            <a:endParaRPr lang="en-US" dirty="0"/>
          </a:p>
          <a:p>
            <a:pPr lvl="2"/>
            <a:endParaRPr lang="en-US" dirty="0"/>
          </a:p>
          <a:p>
            <a:pPr lvl="1"/>
            <a:endParaRPr lang="he-IL"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ltLang="he-IL"/>
              <a:t>Fork-Join</a:t>
            </a:r>
            <a:endParaRPr lang="he-IL" altLang="he-IL"/>
          </a:p>
        </p:txBody>
      </p:sp>
      <p:sp>
        <p:nvSpPr>
          <p:cNvPr id="3" name="Content Placeholder 2"/>
          <p:cNvSpPr>
            <a:spLocks noGrp="1"/>
          </p:cNvSpPr>
          <p:nvPr>
            <p:ph idx="1"/>
          </p:nvPr>
        </p:nvSpPr>
        <p:spPr/>
        <p:txBody>
          <a:bodyPr/>
          <a:lstStyle/>
          <a:p>
            <a:r>
              <a:rPr lang="en-US"/>
              <a:t>Example:</a:t>
            </a:r>
          </a:p>
          <a:p>
            <a:pPr lvl="2"/>
            <a:endParaRPr lang="en-US"/>
          </a:p>
          <a:p>
            <a:pPr lvl="1"/>
            <a:endParaRPr lang="en-US"/>
          </a:p>
          <a:p>
            <a:pPr lvl="2"/>
            <a:endParaRPr lang="en-US"/>
          </a:p>
          <a:p>
            <a:pPr lvl="2"/>
            <a:endParaRPr lang="en-US"/>
          </a:p>
          <a:p>
            <a:pPr lvl="1"/>
            <a:endParaRPr lang="he-IL" dirty="0"/>
          </a:p>
        </p:txBody>
      </p:sp>
      <p:sp>
        <p:nvSpPr>
          <p:cNvPr id="4" name="Rectangle 3"/>
          <p:cNvSpPr/>
          <p:nvPr/>
        </p:nvSpPr>
        <p:spPr>
          <a:xfrm>
            <a:off x="457200" y="1924050"/>
            <a:ext cx="8229599" cy="3808413"/>
          </a:xfrm>
          <a:prstGeom prst="rect">
            <a:avLst/>
          </a:prstGeom>
          <a:solidFill>
            <a:schemeClr val="bg2">
              <a:lumMod val="40000"/>
              <a:lumOff val="60000"/>
            </a:schemeClr>
          </a:solidFill>
          <a:ln/>
        </p:spPr>
        <p:style>
          <a:lnRef idx="2">
            <a:schemeClr val="accent3"/>
          </a:lnRef>
          <a:fillRef idx="1">
            <a:schemeClr val="lt1"/>
          </a:fillRef>
          <a:effectRef idx="0">
            <a:schemeClr val="accent3"/>
          </a:effectRef>
          <a:fontRef idx="minor">
            <a:schemeClr val="dk1"/>
          </a:fontRef>
        </p:style>
        <p:txBody>
          <a:bodyPr rtlCol="1" anchor="ctr"/>
          <a:lstStyle/>
          <a:p>
            <a:pPr>
              <a:defRPr/>
            </a:pPr>
            <a:r>
              <a:rPr lang="en-US" sz="1400" dirty="0">
                <a:solidFill>
                  <a:schemeClr val="tx1"/>
                </a:solidFill>
              </a:rPr>
              <a:t>public  class </a:t>
            </a:r>
            <a:r>
              <a:rPr lang="en-US" sz="1400" b="1" dirty="0" err="1">
                <a:solidFill>
                  <a:schemeClr val="tx1"/>
                </a:solidFill>
              </a:rPr>
              <a:t>ElementTask</a:t>
            </a:r>
            <a:r>
              <a:rPr lang="en-US" sz="1400" b="1" dirty="0">
                <a:solidFill>
                  <a:schemeClr val="tx1"/>
                </a:solidFill>
              </a:rPr>
              <a:t> extends </a:t>
            </a:r>
            <a:r>
              <a:rPr lang="en-US" sz="1400" b="1" dirty="0" err="1">
                <a:solidFill>
                  <a:schemeClr val="tx1"/>
                </a:solidFill>
              </a:rPr>
              <a:t>RecursiveAction</a:t>
            </a:r>
            <a:r>
              <a:rPr lang="en-US" sz="1400" dirty="0">
                <a:solidFill>
                  <a:schemeClr val="tx1"/>
                </a:solidFill>
              </a:rPr>
              <a:t>{</a:t>
            </a:r>
          </a:p>
          <a:p>
            <a:pPr>
              <a:defRPr/>
            </a:pPr>
            <a:r>
              <a:rPr lang="en-US" sz="1400" dirty="0">
                <a:solidFill>
                  <a:schemeClr val="tx1"/>
                </a:solidFill>
              </a:rPr>
              <a:t>         private Node n;</a:t>
            </a:r>
          </a:p>
          <a:p>
            <a:pPr>
              <a:defRPr/>
            </a:pPr>
            <a:r>
              <a:rPr lang="en-US" sz="1400" dirty="0">
                <a:solidFill>
                  <a:schemeClr val="tx1"/>
                </a:solidFill>
              </a:rPr>
              <a:t>         public </a:t>
            </a:r>
            <a:r>
              <a:rPr lang="en-US" sz="1400" dirty="0" err="1">
                <a:solidFill>
                  <a:schemeClr val="tx1"/>
                </a:solidFill>
              </a:rPr>
              <a:t>ElementTask</a:t>
            </a:r>
            <a:r>
              <a:rPr lang="en-US" sz="1400" dirty="0">
                <a:solidFill>
                  <a:schemeClr val="tx1"/>
                </a:solidFill>
              </a:rPr>
              <a:t>(Node n) {</a:t>
            </a:r>
            <a:r>
              <a:rPr lang="en-US" sz="1400" dirty="0" err="1">
                <a:solidFill>
                  <a:schemeClr val="tx1"/>
                </a:solidFill>
              </a:rPr>
              <a:t>this.n</a:t>
            </a:r>
            <a:r>
              <a:rPr lang="en-US" sz="1400" dirty="0">
                <a:solidFill>
                  <a:schemeClr val="tx1"/>
                </a:solidFill>
              </a:rPr>
              <a:t>=n;}</a:t>
            </a:r>
          </a:p>
          <a:p>
            <a:pPr>
              <a:defRPr/>
            </a:pPr>
            <a:r>
              <a:rPr lang="en-US" sz="1400" dirty="0">
                <a:solidFill>
                  <a:schemeClr val="tx1"/>
                </a:solidFill>
              </a:rPr>
              <a:t>         @Override</a:t>
            </a:r>
          </a:p>
          <a:p>
            <a:pPr>
              <a:defRPr/>
            </a:pPr>
            <a:r>
              <a:rPr lang="en-US" sz="1400" dirty="0">
                <a:solidFill>
                  <a:schemeClr val="tx1"/>
                </a:solidFill>
              </a:rPr>
              <a:t>         public void compute(){</a:t>
            </a:r>
          </a:p>
          <a:p>
            <a:pPr>
              <a:defRPr/>
            </a:pPr>
            <a:r>
              <a:rPr lang="en-US" sz="1400" dirty="0">
                <a:solidFill>
                  <a:schemeClr val="tx1"/>
                </a:solidFill>
              </a:rPr>
              <a:t>              if(</a:t>
            </a:r>
            <a:r>
              <a:rPr lang="en-US" sz="1400" dirty="0" err="1">
                <a:solidFill>
                  <a:schemeClr val="tx1"/>
                </a:solidFill>
              </a:rPr>
              <a:t>node.getNodeValue</a:t>
            </a:r>
            <a:r>
              <a:rPr lang="en-US" sz="1400" dirty="0">
                <a:solidFill>
                  <a:schemeClr val="tx1"/>
                </a:solidFill>
              </a:rPr>
              <a:t>().equals(“leaf”)){</a:t>
            </a:r>
          </a:p>
          <a:p>
            <a:pPr>
              <a:defRPr/>
            </a:pPr>
            <a:r>
              <a:rPr lang="en-US" sz="1400" dirty="0">
                <a:solidFill>
                  <a:schemeClr val="tx1"/>
                </a:solidFill>
              </a:rPr>
              <a:t>                  ….. Process node data </a:t>
            </a:r>
          </a:p>
          <a:p>
            <a:pPr>
              <a:defRPr/>
            </a:pPr>
            <a:r>
              <a:rPr lang="en-US" sz="1400" dirty="0">
                <a:solidFill>
                  <a:schemeClr val="tx1"/>
                </a:solidFill>
              </a:rPr>
              <a:t>              }else {   // node is composite of sub-leafs…..</a:t>
            </a:r>
          </a:p>
          <a:p>
            <a:pPr>
              <a:defRPr/>
            </a:pPr>
            <a:r>
              <a:rPr lang="en-US" sz="1400" dirty="0">
                <a:solidFill>
                  <a:schemeClr val="tx1"/>
                </a:solidFill>
              </a:rPr>
              <a:t>                  </a:t>
            </a:r>
            <a:r>
              <a:rPr lang="en-US" sz="1400" dirty="0" err="1">
                <a:solidFill>
                  <a:schemeClr val="tx1"/>
                </a:solidFill>
              </a:rPr>
              <a:t>NodeList</a:t>
            </a:r>
            <a:r>
              <a:rPr lang="en-US" sz="1400" dirty="0">
                <a:solidFill>
                  <a:schemeClr val="tx1"/>
                </a:solidFill>
              </a:rPr>
              <a:t> subs=</a:t>
            </a:r>
            <a:r>
              <a:rPr lang="en-US" sz="1400" dirty="0" err="1">
                <a:solidFill>
                  <a:schemeClr val="tx1"/>
                </a:solidFill>
              </a:rPr>
              <a:t>n.getChildNodes</a:t>
            </a:r>
            <a:r>
              <a:rPr lang="en-US" sz="1400" dirty="0">
                <a:solidFill>
                  <a:schemeClr val="tx1"/>
                </a:solidFill>
              </a:rPr>
              <a:t>();</a:t>
            </a:r>
          </a:p>
          <a:p>
            <a:pPr>
              <a:defRPr/>
            </a:pPr>
            <a:r>
              <a:rPr lang="en-US" sz="1400" dirty="0">
                <a:solidFill>
                  <a:schemeClr val="tx1"/>
                </a:solidFill>
              </a:rPr>
              <a:t>                  Collection&lt;</a:t>
            </a:r>
            <a:r>
              <a:rPr lang="en-US" sz="1400" dirty="0" err="1">
                <a:solidFill>
                  <a:schemeClr val="tx1"/>
                </a:solidFill>
              </a:rPr>
              <a:t>ElementTask</a:t>
            </a:r>
            <a:r>
              <a:rPr lang="en-US" sz="1400" dirty="0">
                <a:solidFill>
                  <a:schemeClr val="tx1"/>
                </a:solidFill>
              </a:rPr>
              <a:t>&gt; </a:t>
            </a:r>
            <a:r>
              <a:rPr lang="en-US" sz="1400" dirty="0" err="1">
                <a:solidFill>
                  <a:schemeClr val="tx1"/>
                </a:solidFill>
              </a:rPr>
              <a:t>subTasks</a:t>
            </a:r>
            <a:r>
              <a:rPr lang="en-US" sz="1400" dirty="0">
                <a:solidFill>
                  <a:schemeClr val="tx1"/>
                </a:solidFill>
              </a:rPr>
              <a:t>=new </a:t>
            </a:r>
            <a:r>
              <a:rPr lang="en-US" sz="1400" dirty="0" err="1">
                <a:solidFill>
                  <a:schemeClr val="tx1"/>
                </a:solidFill>
              </a:rPr>
              <a:t>HashSet</a:t>
            </a:r>
            <a:r>
              <a:rPr lang="en-US" sz="1400" dirty="0">
                <a:solidFill>
                  <a:schemeClr val="tx1"/>
                </a:solidFill>
              </a:rPr>
              <a:t>&lt;&gt;()</a:t>
            </a:r>
          </a:p>
          <a:p>
            <a:pPr>
              <a:defRPr/>
            </a:pPr>
            <a:r>
              <a:rPr lang="en-US" sz="1400" dirty="0">
                <a:solidFill>
                  <a:schemeClr val="tx1"/>
                </a:solidFill>
              </a:rPr>
              <a:t>                  for(</a:t>
            </a:r>
            <a:r>
              <a:rPr lang="en-US" sz="1400" dirty="0" err="1">
                <a:solidFill>
                  <a:schemeClr val="tx1"/>
                </a:solidFill>
              </a:rPr>
              <a:t>int</a:t>
            </a:r>
            <a:r>
              <a:rPr lang="en-US" sz="1400" dirty="0">
                <a:solidFill>
                  <a:schemeClr val="tx1"/>
                </a:solidFill>
              </a:rPr>
              <a:t> </a:t>
            </a:r>
            <a:r>
              <a:rPr lang="en-US" sz="1400" dirty="0" err="1">
                <a:solidFill>
                  <a:schemeClr val="tx1"/>
                </a:solidFill>
              </a:rPr>
              <a:t>i</a:t>
            </a:r>
            <a:r>
              <a:rPr lang="en-US" sz="1400" dirty="0">
                <a:solidFill>
                  <a:schemeClr val="tx1"/>
                </a:solidFill>
              </a:rPr>
              <a:t>=0;i&lt;</a:t>
            </a:r>
            <a:r>
              <a:rPr lang="en-US" sz="1400" dirty="0" err="1">
                <a:solidFill>
                  <a:schemeClr val="tx1"/>
                </a:solidFill>
              </a:rPr>
              <a:t>subs.getLength</a:t>
            </a:r>
            <a:r>
              <a:rPr lang="en-US" sz="1400" dirty="0">
                <a:solidFill>
                  <a:schemeClr val="tx1"/>
                </a:solidFill>
              </a:rPr>
              <a:t>();</a:t>
            </a:r>
            <a:r>
              <a:rPr lang="en-US" sz="1400" dirty="0" err="1">
                <a:solidFill>
                  <a:schemeClr val="tx1"/>
                </a:solidFill>
              </a:rPr>
              <a:t>i</a:t>
            </a:r>
            <a:r>
              <a:rPr lang="en-US" sz="1400" dirty="0">
                <a:solidFill>
                  <a:schemeClr val="tx1"/>
                </a:solidFill>
              </a:rPr>
              <a:t>++){</a:t>
            </a:r>
          </a:p>
          <a:p>
            <a:pPr>
              <a:defRPr/>
            </a:pPr>
            <a:r>
              <a:rPr lang="en-US" sz="1400" dirty="0">
                <a:solidFill>
                  <a:schemeClr val="tx1"/>
                </a:solidFill>
              </a:rPr>
              <a:t>                         </a:t>
            </a:r>
            <a:r>
              <a:rPr lang="en-US" sz="1400" dirty="0" err="1">
                <a:solidFill>
                  <a:schemeClr val="tx1"/>
                </a:solidFill>
              </a:rPr>
              <a:t>subTasks.add</a:t>
            </a:r>
            <a:r>
              <a:rPr lang="en-US" sz="1400" dirty="0">
                <a:solidFill>
                  <a:schemeClr val="tx1"/>
                </a:solidFill>
              </a:rPr>
              <a:t>(new </a:t>
            </a:r>
            <a:r>
              <a:rPr lang="en-US" sz="1400" dirty="0" err="1">
                <a:solidFill>
                  <a:schemeClr val="tx1"/>
                </a:solidFill>
              </a:rPr>
              <a:t>ElementTask</a:t>
            </a:r>
            <a:r>
              <a:rPr lang="en-US" sz="1400" dirty="0">
                <a:solidFill>
                  <a:schemeClr val="tx1"/>
                </a:solidFill>
              </a:rPr>
              <a:t>(</a:t>
            </a:r>
            <a:r>
              <a:rPr lang="en-US" sz="1400" dirty="0" err="1">
                <a:solidFill>
                  <a:schemeClr val="tx1"/>
                </a:solidFill>
              </a:rPr>
              <a:t>subs.item</a:t>
            </a:r>
            <a:r>
              <a:rPr lang="en-US" sz="1400" dirty="0">
                <a:solidFill>
                  <a:schemeClr val="tx1"/>
                </a:solidFill>
              </a:rPr>
              <a:t>(</a:t>
            </a:r>
            <a:r>
              <a:rPr lang="en-US" sz="1400" dirty="0" err="1">
                <a:solidFill>
                  <a:schemeClr val="tx1"/>
                </a:solidFill>
              </a:rPr>
              <a:t>i</a:t>
            </a:r>
            <a:r>
              <a:rPr lang="en-US" sz="1400" dirty="0">
                <a:solidFill>
                  <a:schemeClr val="tx1"/>
                </a:solidFill>
              </a:rPr>
              <a:t>)));</a:t>
            </a:r>
          </a:p>
          <a:p>
            <a:pPr>
              <a:defRPr/>
            </a:pPr>
            <a:r>
              <a:rPr lang="en-US" sz="1400" dirty="0">
                <a:solidFill>
                  <a:schemeClr val="tx1"/>
                </a:solidFill>
              </a:rPr>
              <a:t>	}</a:t>
            </a:r>
          </a:p>
          <a:p>
            <a:pPr>
              <a:defRPr/>
            </a:pPr>
            <a:r>
              <a:rPr lang="en-US" sz="1400" dirty="0">
                <a:solidFill>
                  <a:schemeClr val="tx1"/>
                </a:solidFill>
              </a:rPr>
              <a:t>	</a:t>
            </a:r>
            <a:r>
              <a:rPr lang="en-US" sz="1400" b="1" dirty="0" err="1">
                <a:solidFill>
                  <a:schemeClr val="tx1"/>
                </a:solidFill>
              </a:rPr>
              <a:t>invokeAll</a:t>
            </a:r>
            <a:r>
              <a:rPr lang="en-US" sz="1400" b="1" dirty="0">
                <a:solidFill>
                  <a:schemeClr val="tx1"/>
                </a:solidFill>
              </a:rPr>
              <a:t>(</a:t>
            </a:r>
            <a:r>
              <a:rPr lang="en-US" sz="1400" b="1" dirty="0" err="1">
                <a:solidFill>
                  <a:schemeClr val="tx1"/>
                </a:solidFill>
              </a:rPr>
              <a:t>subTasks</a:t>
            </a:r>
            <a:r>
              <a:rPr lang="en-US" sz="1400" b="1" dirty="0">
                <a:solidFill>
                  <a:schemeClr val="tx1"/>
                </a:solidFill>
              </a:rPr>
              <a:t> );  </a:t>
            </a:r>
            <a:r>
              <a:rPr lang="en-US" sz="1400" dirty="0">
                <a:solidFill>
                  <a:schemeClr val="tx1"/>
                </a:solidFill>
              </a:rPr>
              <a:t>//registers more tasks to the pool..</a:t>
            </a:r>
          </a:p>
          <a:p>
            <a:pPr>
              <a:defRPr/>
            </a:pPr>
            <a:r>
              <a:rPr lang="en-US" sz="1400" dirty="0">
                <a:solidFill>
                  <a:schemeClr val="tx1"/>
                </a:solidFill>
              </a:rPr>
              <a:t>              }</a:t>
            </a:r>
          </a:p>
          <a:p>
            <a:pPr>
              <a:defRPr/>
            </a:pPr>
            <a:r>
              <a:rPr lang="en-US" sz="1400" dirty="0">
                <a:solidFill>
                  <a:schemeClr val="tx1"/>
                </a:solidFill>
              </a:rPr>
              <a:t>         }</a:t>
            </a:r>
          </a:p>
          <a:p>
            <a:pPr>
              <a:defRPr/>
            </a:pPr>
            <a:r>
              <a:rPr lang="en-US" sz="1400" dirty="0">
                <a:solidFill>
                  <a:schemeClr val="tx1"/>
                </a:solidFill>
              </a:rPr>
              <a:t>}</a:t>
            </a:r>
            <a:endParaRPr lang="he-IL" sz="1400" dirty="0">
              <a:solidFill>
                <a:schemeClr val="tx1"/>
              </a:solidFill>
            </a:endParaRPr>
          </a:p>
        </p:txBody>
      </p:sp>
      <p:sp>
        <p:nvSpPr>
          <p:cNvPr id="5" name="Rectangle 4"/>
          <p:cNvSpPr/>
          <p:nvPr/>
        </p:nvSpPr>
        <p:spPr>
          <a:xfrm>
            <a:off x="3249612" y="5395442"/>
            <a:ext cx="5329238" cy="776287"/>
          </a:xfrm>
          <a:prstGeom prst="rect">
            <a:avLst/>
          </a:prstGeom>
          <a:ln/>
        </p:spPr>
        <p:style>
          <a:lnRef idx="2">
            <a:schemeClr val="accent4"/>
          </a:lnRef>
          <a:fillRef idx="1">
            <a:schemeClr val="lt1"/>
          </a:fillRef>
          <a:effectRef idx="0">
            <a:schemeClr val="accent4"/>
          </a:effectRef>
          <a:fontRef idx="minor">
            <a:schemeClr val="dk1"/>
          </a:fontRef>
        </p:style>
        <p:txBody>
          <a:bodyPr rtlCol="1" anchor="ctr"/>
          <a:lstStyle/>
          <a:p>
            <a:pPr>
              <a:defRPr/>
            </a:pPr>
            <a:r>
              <a:rPr lang="en-US" sz="1400" dirty="0" err="1">
                <a:solidFill>
                  <a:schemeClr val="bg1">
                    <a:lumMod val="50000"/>
                  </a:schemeClr>
                </a:solidFill>
              </a:rPr>
              <a:t>ElementTask</a:t>
            </a:r>
            <a:r>
              <a:rPr lang="en-US" sz="1400" dirty="0">
                <a:solidFill>
                  <a:schemeClr val="bg1">
                    <a:lumMod val="50000"/>
                  </a:schemeClr>
                </a:solidFill>
              </a:rPr>
              <a:t> t=new </a:t>
            </a:r>
            <a:r>
              <a:rPr lang="en-US" sz="1400" dirty="0" err="1">
                <a:solidFill>
                  <a:schemeClr val="bg1">
                    <a:lumMod val="50000"/>
                  </a:schemeClr>
                </a:solidFill>
              </a:rPr>
              <a:t>ElementTask</a:t>
            </a:r>
            <a:r>
              <a:rPr lang="en-US" sz="1400" dirty="0">
                <a:solidFill>
                  <a:schemeClr val="bg1">
                    <a:lumMod val="50000"/>
                  </a:schemeClr>
                </a:solidFill>
              </a:rPr>
              <a:t>(</a:t>
            </a:r>
            <a:r>
              <a:rPr lang="en-US" sz="1400" dirty="0" err="1">
                <a:solidFill>
                  <a:schemeClr val="bg1">
                    <a:lumMod val="50000"/>
                  </a:schemeClr>
                </a:solidFill>
              </a:rPr>
              <a:t>xmlDocumentNode</a:t>
            </a:r>
            <a:r>
              <a:rPr lang="en-US" sz="1400" dirty="0">
                <a:solidFill>
                  <a:schemeClr val="bg1">
                    <a:lumMod val="50000"/>
                  </a:schemeClr>
                </a:solidFill>
              </a:rPr>
              <a:t>);</a:t>
            </a:r>
          </a:p>
          <a:p>
            <a:pPr>
              <a:defRPr/>
            </a:pPr>
            <a:r>
              <a:rPr lang="en-US" sz="1400" dirty="0" err="1">
                <a:solidFill>
                  <a:schemeClr val="bg1">
                    <a:lumMod val="50000"/>
                  </a:schemeClr>
                </a:solidFill>
              </a:rPr>
              <a:t>ForkJoinPool</a:t>
            </a:r>
            <a:r>
              <a:rPr lang="en-US" sz="1400" dirty="0">
                <a:solidFill>
                  <a:schemeClr val="bg1">
                    <a:lumMod val="50000"/>
                  </a:schemeClr>
                </a:solidFill>
              </a:rPr>
              <a:t> pool=new </a:t>
            </a:r>
            <a:r>
              <a:rPr lang="en-US" sz="1400" dirty="0" err="1">
                <a:solidFill>
                  <a:schemeClr val="bg1">
                    <a:lumMod val="50000"/>
                  </a:schemeClr>
                </a:solidFill>
              </a:rPr>
              <a:t>ForkJoinPool</a:t>
            </a:r>
            <a:r>
              <a:rPr lang="en-US" sz="1400" dirty="0">
                <a:solidFill>
                  <a:schemeClr val="bg1">
                    <a:lumMod val="50000"/>
                  </a:schemeClr>
                </a:solidFill>
              </a:rPr>
              <a:t> ();</a:t>
            </a:r>
          </a:p>
          <a:p>
            <a:pPr>
              <a:defRPr/>
            </a:pPr>
            <a:r>
              <a:rPr lang="en-US" sz="1400" dirty="0" err="1">
                <a:solidFill>
                  <a:schemeClr val="bg1">
                    <a:lumMod val="50000"/>
                  </a:schemeClr>
                </a:solidFill>
              </a:rPr>
              <a:t>pool.invoke</a:t>
            </a:r>
            <a:r>
              <a:rPr lang="en-US" sz="1400" dirty="0">
                <a:solidFill>
                  <a:schemeClr val="bg1">
                    <a:lumMod val="50000"/>
                  </a:schemeClr>
                </a:solidFill>
              </a:rPr>
              <a:t>(t);</a:t>
            </a:r>
            <a:endParaRPr lang="he-IL" sz="1400" dirty="0">
              <a:solidFill>
                <a:schemeClr val="bg1">
                  <a:lumMod val="50000"/>
                </a:schemeClr>
              </a:solidFill>
            </a:endParaRPr>
          </a:p>
        </p:txBody>
      </p:sp>
      <p:sp>
        <p:nvSpPr>
          <p:cNvPr id="232454" name="Title 1"/>
          <p:cNvSpPr txBox="1">
            <a:spLocks/>
          </p:cNvSpPr>
          <p:nvPr/>
        </p:nvSpPr>
        <p:spPr bwMode="auto">
          <a:xfrm>
            <a:off x="349250" y="973138"/>
            <a:ext cx="822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en-US" altLang="he-IL" sz="2800">
                <a:solidFill>
                  <a:schemeClr val="bg1"/>
                </a:solidFill>
              </a:rPr>
              <a:t>Fork-Join</a:t>
            </a:r>
            <a:endParaRPr lang="he-IL" altLang="he-IL" sz="2800">
              <a:solidFill>
                <a:schemeClr val="bg1"/>
              </a:solidFill>
            </a:endParaRPr>
          </a:p>
        </p:txBody>
      </p:sp>
      <p:cxnSp>
        <p:nvCxnSpPr>
          <p:cNvPr id="9" name="Straight Connector 8"/>
          <p:cNvCxnSpPr/>
          <p:nvPr/>
        </p:nvCxnSpPr>
        <p:spPr>
          <a:xfrm>
            <a:off x="457199" y="1916832"/>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9" y="5732463"/>
            <a:ext cx="2792413"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he-IL"/>
              <a:t>CompletableFuture</a:t>
            </a:r>
          </a:p>
        </p:txBody>
      </p:sp>
      <p:sp>
        <p:nvSpPr>
          <p:cNvPr id="3" name="Content Placeholder 2"/>
          <p:cNvSpPr>
            <a:spLocks noGrp="1"/>
          </p:cNvSpPr>
          <p:nvPr>
            <p:ph idx="1"/>
          </p:nvPr>
        </p:nvSpPr>
        <p:spPr/>
        <p:txBody>
          <a:bodyPr/>
          <a:lstStyle/>
          <a:p>
            <a:r>
              <a:rPr lang="en-US" dirty="0"/>
              <a:t>Since Java 8</a:t>
            </a:r>
          </a:p>
          <a:p>
            <a:endParaRPr lang="en-US" dirty="0"/>
          </a:p>
          <a:p>
            <a:r>
              <a:rPr lang="en-US" i="1" dirty="0" err="1"/>
              <a:t>CompletionStage</a:t>
            </a:r>
            <a:r>
              <a:rPr lang="en-US" i="1" dirty="0"/>
              <a:t>&lt;T</a:t>
            </a:r>
            <a:r>
              <a:rPr lang="en-US" dirty="0"/>
              <a:t>&gt; interface</a:t>
            </a:r>
          </a:p>
          <a:p>
            <a:pPr lvl="1"/>
            <a:r>
              <a:rPr lang="en-US" dirty="0"/>
              <a:t>Used for breaking tasks into conditional continues sub-tasks</a:t>
            </a:r>
          </a:p>
          <a:p>
            <a:pPr lvl="1"/>
            <a:endParaRPr lang="en-US" dirty="0"/>
          </a:p>
          <a:p>
            <a:r>
              <a:rPr lang="en-US" i="1" dirty="0" err="1"/>
              <a:t>CompletableFuture</a:t>
            </a:r>
            <a:r>
              <a:rPr lang="en-US" dirty="0"/>
              <a:t> </a:t>
            </a:r>
          </a:p>
          <a:p>
            <a:pPr lvl="1"/>
            <a:r>
              <a:rPr lang="en-US" dirty="0"/>
              <a:t>Implements </a:t>
            </a:r>
            <a:r>
              <a:rPr lang="en-US" i="1" dirty="0" err="1"/>
              <a:t>CompletableStage</a:t>
            </a:r>
            <a:endParaRPr lang="en-US" i="1" dirty="0"/>
          </a:p>
          <a:p>
            <a:pPr lvl="1"/>
            <a:endParaRPr lang="en-US" dirty="0"/>
          </a:p>
          <a:p>
            <a:pPr lvl="1"/>
            <a:r>
              <a:rPr lang="en-US" dirty="0"/>
              <a:t>Provides operations for creating sub-tasks pipelines</a:t>
            </a:r>
          </a:p>
          <a:p>
            <a:pPr lvl="1"/>
            <a:r>
              <a:rPr lang="en-US" dirty="0"/>
              <a:t>Supports LAMBDA exp.</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he-IL"/>
              <a:t>CompletableFuture</a:t>
            </a:r>
          </a:p>
        </p:txBody>
      </p:sp>
      <p:sp>
        <p:nvSpPr>
          <p:cNvPr id="3" name="Content Placeholder 2"/>
          <p:cNvSpPr>
            <a:spLocks noGrp="1"/>
          </p:cNvSpPr>
          <p:nvPr>
            <p:ph idx="1"/>
          </p:nvPr>
        </p:nvSpPr>
        <p:spPr/>
        <p:txBody>
          <a:bodyPr/>
          <a:lstStyle/>
          <a:p>
            <a:pPr lvl="1"/>
            <a:r>
              <a:rPr lang="en-US" dirty="0"/>
              <a:t>Provides operations like:</a:t>
            </a:r>
          </a:p>
          <a:p>
            <a:pPr lvl="1"/>
            <a:endParaRPr lang="en-US" dirty="0"/>
          </a:p>
          <a:p>
            <a:pPr lvl="2"/>
            <a:r>
              <a:rPr lang="en-US" i="1" dirty="0" err="1"/>
              <a:t>thenAccept</a:t>
            </a:r>
            <a:r>
              <a:rPr lang="en-US" i="1" dirty="0"/>
              <a:t>(Consumer&lt;? super T&gt; action)</a:t>
            </a:r>
          </a:p>
          <a:p>
            <a:pPr lvl="2"/>
            <a:r>
              <a:rPr lang="en-US" i="1" dirty="0" err="1"/>
              <a:t>supplyAsync</a:t>
            </a:r>
            <a:r>
              <a:rPr lang="en-US" i="1" dirty="0"/>
              <a:t>(Supplier&lt;U&gt; supplier)</a:t>
            </a:r>
          </a:p>
          <a:p>
            <a:pPr lvl="2"/>
            <a:r>
              <a:rPr lang="en-US" i="1" dirty="0" err="1"/>
              <a:t>thenApply</a:t>
            </a:r>
            <a:r>
              <a:rPr lang="en-US" i="1" dirty="0"/>
              <a:t>(Function&lt;? super T,? extends U&gt; </a:t>
            </a:r>
            <a:r>
              <a:rPr lang="en-US" i="1" dirty="0" err="1"/>
              <a:t>fn</a:t>
            </a:r>
            <a:r>
              <a:rPr lang="en-US" i="1" dirty="0"/>
              <a:t>)</a:t>
            </a:r>
          </a:p>
          <a:p>
            <a:pPr lvl="2"/>
            <a:r>
              <a:rPr lang="en-US" i="1" dirty="0" err="1"/>
              <a:t>thenRun</a:t>
            </a:r>
            <a:r>
              <a:rPr lang="en-US" i="1" dirty="0"/>
              <a:t>(Runnable action)</a:t>
            </a:r>
          </a:p>
          <a:p>
            <a:pPr lvl="2"/>
            <a:endParaRPr lang="en-US" dirty="0"/>
          </a:p>
          <a:p>
            <a:pPr lvl="2"/>
            <a:r>
              <a:rPr lang="en-US" dirty="0"/>
              <a:t>All result with </a:t>
            </a:r>
            <a:r>
              <a:rPr lang="en-US" i="1" dirty="0" err="1"/>
              <a:t>CompletionStage</a:t>
            </a:r>
            <a:r>
              <a:rPr lang="en-US" i="1" dirty="0"/>
              <a:t>&lt;T</a:t>
            </a:r>
            <a:r>
              <a:rPr lang="en-US" dirty="0"/>
              <a:t>&gt; - so pipelines may be easily codes</a:t>
            </a:r>
          </a:p>
          <a:p>
            <a:pPr lvl="2"/>
            <a:r>
              <a:rPr lang="en-US" dirty="0"/>
              <a:t>All may use current thread or obtain different one from given executor -  </a:t>
            </a:r>
            <a:r>
              <a:rPr lang="en-US" i="1" dirty="0" err="1"/>
              <a:t>asyncXXX</a:t>
            </a:r>
            <a:r>
              <a:rPr lang="en-US" dirty="0"/>
              <a:t>() </a:t>
            </a:r>
          </a:p>
          <a:p>
            <a:pPr lvl="2"/>
            <a:r>
              <a:rPr lang="en-US" dirty="0"/>
              <a:t>All may be executed on different executors than </a:t>
            </a:r>
            <a:r>
              <a:rPr lang="en-US" i="1" dirty="0" err="1"/>
              <a:t>ForkJoinPool</a:t>
            </a:r>
            <a:r>
              <a:rPr lang="en-US" dirty="0"/>
              <a:t>..</a:t>
            </a:r>
            <a:r>
              <a:rPr lang="en-US" i="1" dirty="0" err="1"/>
              <a:t>commonPool</a:t>
            </a:r>
            <a:r>
              <a:rPr lang="en-US" dirty="0"/>
              <a:t>() </a:t>
            </a:r>
          </a:p>
        </p:txBody>
      </p:sp>
      <p:sp>
        <p:nvSpPr>
          <p:cNvPr id="5" name="Rectangle 4"/>
          <p:cNvSpPr/>
          <p:nvPr/>
        </p:nvSpPr>
        <p:spPr>
          <a:xfrm>
            <a:off x="1187450" y="2348881"/>
            <a:ext cx="5256758" cy="129602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i="1"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he-IL"/>
              <a:t>CompletableFuture</a:t>
            </a:r>
          </a:p>
        </p:txBody>
      </p:sp>
      <p:sp>
        <p:nvSpPr>
          <p:cNvPr id="3" name="Content Placeholder 2"/>
          <p:cNvSpPr>
            <a:spLocks noGrp="1"/>
          </p:cNvSpPr>
          <p:nvPr>
            <p:ph idx="1"/>
          </p:nvPr>
        </p:nvSpPr>
        <p:spPr/>
        <p:txBody>
          <a:bodyPr/>
          <a:lstStyle/>
          <a:p>
            <a:pPr lvl="1"/>
            <a:r>
              <a:rPr lang="en-US" dirty="0"/>
              <a:t>Examples: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Methods relates to other </a:t>
            </a:r>
            <a:r>
              <a:rPr lang="en-US" i="1" dirty="0" err="1"/>
              <a:t>CompletableStage</a:t>
            </a:r>
            <a:r>
              <a:rPr lang="en-US" i="1" dirty="0"/>
              <a:t>&lt;T</a:t>
            </a:r>
            <a:r>
              <a:rPr lang="en-US" dirty="0"/>
              <a:t>&gt; instances:</a:t>
            </a:r>
          </a:p>
          <a:p>
            <a:pPr lvl="1"/>
            <a:endParaRPr lang="en-US" dirty="0"/>
          </a:p>
          <a:p>
            <a:pPr lvl="2"/>
            <a:r>
              <a:rPr lang="en-US" dirty="0" err="1"/>
              <a:t>acceptEither</a:t>
            </a:r>
            <a:r>
              <a:rPr lang="en-US" dirty="0"/>
              <a:t>(</a:t>
            </a:r>
            <a:r>
              <a:rPr lang="en-US" dirty="0" err="1"/>
              <a:t>CompletionStage</a:t>
            </a:r>
            <a:r>
              <a:rPr lang="en-US" dirty="0"/>
              <a:t>&lt;? extends T&gt; other, Consumer&lt;? super T&gt; action)</a:t>
            </a:r>
          </a:p>
          <a:p>
            <a:pPr lvl="2"/>
            <a:r>
              <a:rPr lang="en-US" dirty="0" err="1"/>
              <a:t>applyToEither</a:t>
            </a:r>
            <a:r>
              <a:rPr lang="en-US" dirty="0"/>
              <a:t>(</a:t>
            </a:r>
            <a:r>
              <a:rPr lang="en-US" dirty="0" err="1"/>
              <a:t>CompletionStage</a:t>
            </a:r>
            <a:r>
              <a:rPr lang="en-US" dirty="0"/>
              <a:t>&lt;? extends T&gt; other, Function&lt;? super T,U&gt; </a:t>
            </a:r>
            <a:r>
              <a:rPr lang="en-US" dirty="0" err="1"/>
              <a:t>fn</a:t>
            </a:r>
            <a:r>
              <a:rPr lang="en-US" dirty="0"/>
              <a:t>)</a:t>
            </a:r>
          </a:p>
          <a:p>
            <a:pPr lvl="2"/>
            <a:r>
              <a:rPr lang="en-US" dirty="0" err="1"/>
              <a:t>runAfterBoth</a:t>
            </a:r>
            <a:r>
              <a:rPr lang="en-US" dirty="0"/>
              <a:t>(</a:t>
            </a:r>
            <a:r>
              <a:rPr lang="en-US" dirty="0" err="1"/>
              <a:t>CompletionStage</a:t>
            </a:r>
            <a:r>
              <a:rPr lang="en-US" dirty="0"/>
              <a:t>&lt;?&gt; other, Runnable action)</a:t>
            </a:r>
          </a:p>
          <a:p>
            <a:pPr lvl="2"/>
            <a:r>
              <a:rPr lang="en-US" dirty="0" err="1"/>
              <a:t>runAfterEither</a:t>
            </a:r>
            <a:r>
              <a:rPr lang="en-US" dirty="0"/>
              <a:t>(</a:t>
            </a:r>
            <a:r>
              <a:rPr lang="en-US" dirty="0" err="1"/>
              <a:t>CompletionStage</a:t>
            </a:r>
            <a:r>
              <a:rPr lang="en-US" dirty="0"/>
              <a:t>&lt;?&gt; other, Runnable action) </a:t>
            </a:r>
          </a:p>
          <a:p>
            <a:pPr lvl="2"/>
            <a:endParaRPr lang="en-US" dirty="0"/>
          </a:p>
          <a:p>
            <a:pPr lvl="2"/>
            <a:endParaRPr lang="en-US" dirty="0"/>
          </a:p>
          <a:p>
            <a:pPr lvl="2"/>
            <a:endParaRPr lang="en-US" dirty="0"/>
          </a:p>
          <a:p>
            <a:pPr lvl="2"/>
            <a:endParaRPr lang="en-US" dirty="0"/>
          </a:p>
          <a:p>
            <a:pPr lvl="2"/>
            <a:endParaRPr lang="en-US" dirty="0"/>
          </a:p>
          <a:p>
            <a:pPr lvl="2"/>
            <a:endParaRPr lang="en-US" dirty="0"/>
          </a:p>
        </p:txBody>
      </p:sp>
      <p:sp>
        <p:nvSpPr>
          <p:cNvPr id="5" name="Rectangle 4"/>
          <p:cNvSpPr/>
          <p:nvPr/>
        </p:nvSpPr>
        <p:spPr>
          <a:xfrm>
            <a:off x="1043608" y="1916832"/>
            <a:ext cx="7643192" cy="1943100"/>
          </a:xfrm>
          <a:prstGeom prst="rect">
            <a:avLst/>
          </a:prstGeom>
          <a:solidFill>
            <a:schemeClr val="bg2">
              <a:lumMod val="40000"/>
              <a:lumOff val="60000"/>
            </a:schemeClr>
          </a:solidFill>
          <a:ln/>
        </p:spPr>
        <p:style>
          <a:lnRef idx="2">
            <a:schemeClr val="accent3"/>
          </a:lnRef>
          <a:fillRef idx="1">
            <a:schemeClr val="lt1"/>
          </a:fillRef>
          <a:effectRef idx="0">
            <a:schemeClr val="accent3"/>
          </a:effectRef>
          <a:fontRef idx="minor">
            <a:schemeClr val="dk1"/>
          </a:fontRef>
        </p:style>
        <p:txBody>
          <a:bodyPr rtlCol="1" anchor="ctr"/>
          <a:lstStyle/>
          <a:p>
            <a:pPr>
              <a:defRPr/>
            </a:pPr>
            <a:r>
              <a:rPr lang="en-US" sz="1400" dirty="0">
                <a:solidFill>
                  <a:schemeClr val="tx1"/>
                </a:solidFill>
              </a:rPr>
              <a:t>Method ref pipeline:</a:t>
            </a:r>
          </a:p>
          <a:p>
            <a:pPr>
              <a:defRPr/>
            </a:pPr>
            <a:r>
              <a:rPr lang="en-US" sz="1400" dirty="0" err="1">
                <a:solidFill>
                  <a:schemeClr val="tx1"/>
                </a:solidFill>
              </a:rPr>
              <a:t>CompletableFuture.supplyAsync</a:t>
            </a:r>
            <a:r>
              <a:rPr lang="en-US" sz="1400" dirty="0">
                <a:solidFill>
                  <a:schemeClr val="tx1"/>
                </a:solidFill>
              </a:rPr>
              <a:t>(me::</a:t>
            </a:r>
            <a:r>
              <a:rPr lang="en-US" sz="1400" dirty="0" err="1">
                <a:solidFill>
                  <a:schemeClr val="tx1"/>
                </a:solidFill>
              </a:rPr>
              <a:t>findRemoteControl</a:t>
            </a:r>
            <a:r>
              <a:rPr lang="en-US" sz="1400" dirty="0">
                <a:solidFill>
                  <a:schemeClr val="tx1"/>
                </a:solidFill>
              </a:rPr>
              <a:t>)</a:t>
            </a:r>
          </a:p>
          <a:p>
            <a:pPr>
              <a:defRPr/>
            </a:pPr>
            <a:r>
              <a:rPr lang="en-US" sz="1400" dirty="0">
                <a:solidFill>
                  <a:schemeClr val="tx1"/>
                </a:solidFill>
              </a:rPr>
              <a:t>                                   .</a:t>
            </a:r>
            <a:r>
              <a:rPr lang="en-US" sz="1400" dirty="0" err="1">
                <a:solidFill>
                  <a:schemeClr val="tx1"/>
                </a:solidFill>
              </a:rPr>
              <a:t>thenApply</a:t>
            </a:r>
            <a:r>
              <a:rPr lang="en-US" sz="1400" dirty="0">
                <a:solidFill>
                  <a:schemeClr val="tx1"/>
                </a:solidFill>
              </a:rPr>
              <a:t>(</a:t>
            </a:r>
            <a:r>
              <a:rPr lang="en-US" sz="1400" dirty="0" err="1">
                <a:solidFill>
                  <a:schemeClr val="tx1"/>
                </a:solidFill>
              </a:rPr>
              <a:t>codi</a:t>
            </a:r>
            <a:r>
              <a:rPr lang="en-US" sz="1400" dirty="0">
                <a:solidFill>
                  <a:schemeClr val="tx1"/>
                </a:solidFill>
              </a:rPr>
              <a:t>::</a:t>
            </a:r>
            <a:r>
              <a:rPr lang="en-US" sz="1400" dirty="0" err="1">
                <a:solidFill>
                  <a:schemeClr val="tx1"/>
                </a:solidFill>
              </a:rPr>
              <a:t>searchMovie</a:t>
            </a:r>
            <a:r>
              <a:rPr lang="en-US" sz="1400" dirty="0">
                <a:solidFill>
                  <a:schemeClr val="tx1"/>
                </a:solidFill>
              </a:rPr>
              <a:t>) </a:t>
            </a:r>
          </a:p>
          <a:p>
            <a:pPr>
              <a:defRPr/>
            </a:pPr>
            <a:r>
              <a:rPr lang="en-US" sz="1400" dirty="0">
                <a:solidFill>
                  <a:schemeClr val="tx1"/>
                </a:solidFill>
              </a:rPr>
              <a:t>                                   .</a:t>
            </a:r>
            <a:r>
              <a:rPr lang="en-US" sz="1400" dirty="0" err="1">
                <a:solidFill>
                  <a:schemeClr val="tx1"/>
                </a:solidFill>
              </a:rPr>
              <a:t>thenAccept</a:t>
            </a:r>
            <a:r>
              <a:rPr lang="en-US" sz="1400" dirty="0">
                <a:solidFill>
                  <a:schemeClr val="tx1"/>
                </a:solidFill>
              </a:rPr>
              <a:t>(me::</a:t>
            </a:r>
            <a:r>
              <a:rPr lang="en-US" sz="1400" dirty="0" err="1">
                <a:solidFill>
                  <a:schemeClr val="tx1"/>
                </a:solidFill>
              </a:rPr>
              <a:t>watchMovie</a:t>
            </a:r>
            <a:r>
              <a:rPr lang="en-US" sz="1400" dirty="0">
                <a:solidFill>
                  <a:schemeClr val="tx1"/>
                </a:solidFill>
              </a:rPr>
              <a:t>); </a:t>
            </a:r>
          </a:p>
          <a:p>
            <a:pPr>
              <a:defRPr/>
            </a:pPr>
            <a:endParaRPr lang="en-US" sz="1400" dirty="0">
              <a:solidFill>
                <a:schemeClr val="tx1"/>
              </a:solidFill>
            </a:endParaRPr>
          </a:p>
          <a:p>
            <a:pPr>
              <a:defRPr/>
            </a:pPr>
            <a:r>
              <a:rPr lang="en-US" sz="1400" dirty="0">
                <a:solidFill>
                  <a:schemeClr val="tx1"/>
                </a:solidFill>
              </a:rPr>
              <a:t>LMBDA Exp. </a:t>
            </a:r>
            <a:r>
              <a:rPr lang="en-US" sz="1400" dirty="0" err="1">
                <a:solidFill>
                  <a:schemeClr val="tx1"/>
                </a:solidFill>
              </a:rPr>
              <a:t>Pipline</a:t>
            </a:r>
            <a:r>
              <a:rPr lang="en-US" sz="1400" dirty="0">
                <a:solidFill>
                  <a:schemeClr val="tx1"/>
                </a:solidFill>
              </a:rPr>
              <a:t>:</a:t>
            </a:r>
          </a:p>
          <a:p>
            <a:pPr>
              <a:defRPr/>
            </a:pPr>
            <a:r>
              <a:rPr lang="en-US" sz="1400" dirty="0" err="1">
                <a:solidFill>
                  <a:schemeClr val="tx1"/>
                </a:solidFill>
              </a:rPr>
              <a:t>CompletableFuture.supplyAsync</a:t>
            </a:r>
            <a:r>
              <a:rPr lang="en-US" sz="1400" dirty="0">
                <a:solidFill>
                  <a:schemeClr val="tx1"/>
                </a:solidFill>
              </a:rPr>
              <a:t>(()-&gt;</a:t>
            </a:r>
            <a:r>
              <a:rPr lang="en-US" sz="1400" dirty="0" err="1">
                <a:solidFill>
                  <a:schemeClr val="tx1"/>
                </a:solidFill>
              </a:rPr>
              <a:t>me.findRemoteControl</a:t>
            </a:r>
            <a:r>
              <a:rPr lang="en-US" sz="1400" dirty="0">
                <a:solidFill>
                  <a:schemeClr val="tx1"/>
                </a:solidFill>
              </a:rPr>
              <a:t>(“under the sofa”))</a:t>
            </a:r>
          </a:p>
          <a:p>
            <a:pPr>
              <a:defRPr/>
            </a:pPr>
            <a:r>
              <a:rPr lang="en-US" sz="1400" dirty="0">
                <a:solidFill>
                  <a:schemeClr val="tx1"/>
                </a:solidFill>
              </a:rPr>
              <a:t>                                   .</a:t>
            </a:r>
            <a:r>
              <a:rPr lang="en-US" sz="1400" dirty="0" err="1">
                <a:solidFill>
                  <a:schemeClr val="tx1"/>
                </a:solidFill>
              </a:rPr>
              <a:t>thenApply</a:t>
            </a:r>
            <a:r>
              <a:rPr lang="en-US" sz="1400" dirty="0">
                <a:solidFill>
                  <a:schemeClr val="tx1"/>
                </a:solidFill>
              </a:rPr>
              <a:t>((</a:t>
            </a:r>
            <a:r>
              <a:rPr lang="en-US" sz="1400" dirty="0" err="1">
                <a:solidFill>
                  <a:schemeClr val="tx1"/>
                </a:solidFill>
              </a:rPr>
              <a:t>rc</a:t>
            </a:r>
            <a:r>
              <a:rPr lang="en-US" sz="1400" dirty="0">
                <a:solidFill>
                  <a:schemeClr val="tx1"/>
                </a:solidFill>
              </a:rPr>
              <a:t>)-&gt; </a:t>
            </a:r>
            <a:r>
              <a:rPr lang="en-US" sz="1400" dirty="0" err="1">
                <a:solidFill>
                  <a:schemeClr val="tx1"/>
                </a:solidFill>
              </a:rPr>
              <a:t>codi.favorateChannel</a:t>
            </a:r>
            <a:r>
              <a:rPr lang="en-US" sz="1400" dirty="0">
                <a:solidFill>
                  <a:schemeClr val="tx1"/>
                </a:solidFill>
              </a:rPr>
              <a:t>(</a:t>
            </a:r>
            <a:r>
              <a:rPr lang="en-US" sz="1400" dirty="0" err="1">
                <a:solidFill>
                  <a:schemeClr val="tx1"/>
                </a:solidFill>
              </a:rPr>
              <a:t>rc</a:t>
            </a:r>
            <a:r>
              <a:rPr lang="en-US" sz="1400" dirty="0">
                <a:solidFill>
                  <a:schemeClr val="tx1"/>
                </a:solidFill>
              </a:rPr>
              <a:t>,”Pulp Fiction”) </a:t>
            </a:r>
          </a:p>
          <a:p>
            <a:pPr>
              <a:defRPr/>
            </a:pPr>
            <a:r>
              <a:rPr lang="en-US" sz="1400" dirty="0">
                <a:solidFill>
                  <a:schemeClr val="tx1"/>
                </a:solidFill>
              </a:rPr>
              <a:t>                                   .</a:t>
            </a:r>
            <a:r>
              <a:rPr lang="en-US" sz="1400" dirty="0" err="1">
                <a:solidFill>
                  <a:schemeClr val="tx1"/>
                </a:solidFill>
              </a:rPr>
              <a:t>thenAccept</a:t>
            </a:r>
            <a:r>
              <a:rPr lang="en-US" sz="1400" dirty="0">
                <a:solidFill>
                  <a:schemeClr val="tx1"/>
                </a:solidFill>
              </a:rPr>
              <a:t>((</a:t>
            </a:r>
            <a:r>
              <a:rPr lang="en-US" sz="1400" dirty="0" err="1">
                <a:solidFill>
                  <a:schemeClr val="tx1"/>
                </a:solidFill>
              </a:rPr>
              <a:t>mov</a:t>
            </a:r>
            <a:r>
              <a:rPr lang="en-US" sz="1400" dirty="0">
                <a:solidFill>
                  <a:schemeClr val="tx1"/>
                </a:solidFill>
              </a:rPr>
              <a:t>)-&gt;</a:t>
            </a:r>
            <a:r>
              <a:rPr lang="en-US" sz="1400" dirty="0" err="1">
                <a:solidFill>
                  <a:schemeClr val="tx1"/>
                </a:solidFill>
              </a:rPr>
              <a:t>me.watchMovie</a:t>
            </a:r>
            <a:r>
              <a:rPr lang="en-US" sz="1400" dirty="0">
                <a:solidFill>
                  <a:schemeClr val="tx1"/>
                </a:solidFill>
              </a:rPr>
              <a:t>(</a:t>
            </a:r>
            <a:r>
              <a:rPr lang="en-US" sz="1400" dirty="0" err="1">
                <a:solidFill>
                  <a:schemeClr val="tx1"/>
                </a:solidFill>
              </a:rPr>
              <a:t>mov</a:t>
            </a:r>
            <a:r>
              <a:rPr lang="en-US" sz="1400" dirty="0">
                <a:solidFill>
                  <a:schemeClr val="tx1"/>
                </a:solidFill>
              </a:rPr>
              <a:t>)); </a:t>
            </a:r>
          </a:p>
        </p:txBody>
      </p:sp>
      <p:sp>
        <p:nvSpPr>
          <p:cNvPr id="237574" name="Rectangle 5"/>
          <p:cNvSpPr>
            <a:spLocks noChangeArrowheads="1"/>
          </p:cNvSpPr>
          <p:nvPr/>
        </p:nvSpPr>
        <p:spPr bwMode="auto">
          <a:xfrm>
            <a:off x="0" y="3197225"/>
            <a:ext cx="0" cy="438150"/>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79350" rIns="0" bIns="7935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he-IL" altLang="he-IL"/>
          </a:p>
        </p:txBody>
      </p:sp>
      <p:cxnSp>
        <p:nvCxnSpPr>
          <p:cNvPr id="9" name="Straight Connector 8"/>
          <p:cNvCxnSpPr/>
          <p:nvPr/>
        </p:nvCxnSpPr>
        <p:spPr>
          <a:xfrm>
            <a:off x="1043608" y="1916832"/>
            <a:ext cx="764319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43608" y="3862239"/>
            <a:ext cx="764319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he-IL"/>
              <a:t>Concurrent Atomic</a:t>
            </a:r>
            <a:endParaRPr lang="he-IL" altLang="he-IL"/>
          </a:p>
        </p:txBody>
      </p:sp>
      <p:sp>
        <p:nvSpPr>
          <p:cNvPr id="249859" name="Content Placeholder 2"/>
          <p:cNvSpPr>
            <a:spLocks noGrp="1"/>
          </p:cNvSpPr>
          <p:nvPr>
            <p:ph idx="1"/>
          </p:nvPr>
        </p:nvSpPr>
        <p:spPr/>
        <p:txBody>
          <a:bodyPr/>
          <a:lstStyle/>
          <a:p>
            <a:r>
              <a:rPr lang="en-US" altLang="he-IL" i="1" dirty="0" err="1"/>
              <a:t>java.util.concurrent.atomic</a:t>
            </a:r>
            <a:r>
              <a:rPr lang="en-US" altLang="he-IL" dirty="0"/>
              <a:t> package</a:t>
            </a:r>
          </a:p>
          <a:p>
            <a:pPr lvl="1"/>
            <a:r>
              <a:rPr lang="en-US" altLang="he-IL" dirty="0"/>
              <a:t>Provides thread-safe wrappers of atomic data</a:t>
            </a:r>
          </a:p>
          <a:p>
            <a:pPr lvl="1"/>
            <a:endParaRPr lang="en-US" altLang="he-IL" dirty="0"/>
          </a:p>
          <a:p>
            <a:pPr lvl="1"/>
            <a:r>
              <a:rPr lang="en-US" altLang="he-IL" dirty="0"/>
              <a:t>Wait, isn’t it ‘volatile’ keyword responsibility?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he-IL"/>
              <a:t>Concurrent Atomic</a:t>
            </a:r>
            <a:endParaRPr lang="he-IL" altLang="he-IL"/>
          </a:p>
        </p:txBody>
      </p:sp>
      <p:sp>
        <p:nvSpPr>
          <p:cNvPr id="250883" name="Content Placeholder 2"/>
          <p:cNvSpPr>
            <a:spLocks noGrp="1"/>
          </p:cNvSpPr>
          <p:nvPr>
            <p:ph idx="1"/>
          </p:nvPr>
        </p:nvSpPr>
        <p:spPr/>
        <p:txBody>
          <a:bodyPr/>
          <a:lstStyle/>
          <a:p>
            <a:pPr marL="0" indent="0">
              <a:buNone/>
            </a:pPr>
            <a:r>
              <a:rPr lang="en-US" altLang="he-IL" b="1" dirty="0"/>
              <a:t>Volatile</a:t>
            </a:r>
          </a:p>
          <a:p>
            <a:pPr lvl="1"/>
            <a:r>
              <a:rPr lang="en-US" altLang="he-IL" dirty="0"/>
              <a:t>Synchronizes access to primitive allocations</a:t>
            </a:r>
          </a:p>
          <a:p>
            <a:pPr lvl="1"/>
            <a:r>
              <a:rPr lang="en-US" altLang="he-IL" dirty="0"/>
              <a:t>Should be used when variables are about to be shared and modified by multiple threads</a:t>
            </a:r>
          </a:p>
          <a:p>
            <a:pPr lvl="1"/>
            <a:r>
              <a:rPr lang="en-US" altLang="he-IL" dirty="0"/>
              <a:t>Volatile compared with synchronization:</a:t>
            </a:r>
          </a:p>
          <a:p>
            <a:pPr lvl="2"/>
            <a:r>
              <a:rPr lang="en-US" altLang="he-IL" dirty="0"/>
              <a:t>May ‘synchronize’ null values</a:t>
            </a:r>
          </a:p>
          <a:p>
            <a:pPr lvl="2"/>
            <a:r>
              <a:rPr lang="en-US" altLang="he-IL" dirty="0"/>
              <a:t>Can be applied to primitives as well</a:t>
            </a:r>
          </a:p>
          <a:p>
            <a:pPr lvl="2"/>
            <a:r>
              <a:rPr lang="en-US" altLang="he-IL" dirty="0"/>
              <a:t>Well supported since Java 5 (don’t use it in older versions)</a:t>
            </a:r>
          </a:p>
          <a:p>
            <a:pPr lvl="2"/>
            <a:r>
              <a:rPr lang="en-US" altLang="he-IL" dirty="0"/>
              <a:t>Non-blocking (just for the single action itself…)</a:t>
            </a:r>
          </a:p>
          <a:p>
            <a:pPr lvl="2"/>
            <a:endParaRPr lang="en-US" altLang="he-IL" dirty="0"/>
          </a:p>
          <a:p>
            <a:pPr lvl="2"/>
            <a:endParaRPr lang="en-US" altLang="he-I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p:txBody>
          <a:bodyPr/>
          <a:lstStyle/>
          <a:p>
            <a:r>
              <a:rPr lang="en-US" altLang="he-IL"/>
              <a:t>Concurrent Atomic</a:t>
            </a:r>
            <a:endParaRPr lang="he-IL" altLang="he-IL"/>
          </a:p>
        </p:txBody>
      </p:sp>
      <p:sp>
        <p:nvSpPr>
          <p:cNvPr id="251907" name="Content Placeholder 2"/>
          <p:cNvSpPr>
            <a:spLocks noGrp="1"/>
          </p:cNvSpPr>
          <p:nvPr>
            <p:ph idx="1"/>
          </p:nvPr>
        </p:nvSpPr>
        <p:spPr/>
        <p:txBody>
          <a:bodyPr/>
          <a:lstStyle/>
          <a:p>
            <a:pPr marL="0" indent="0">
              <a:buNone/>
            </a:pPr>
            <a:r>
              <a:rPr lang="en-US" altLang="he-IL" b="1" dirty="0"/>
              <a:t>So, why do we need Atomic locks if we can use volatile?</a:t>
            </a:r>
          </a:p>
          <a:p>
            <a:pPr lvl="1"/>
            <a:r>
              <a:rPr lang="en-US" altLang="he-IL" dirty="0"/>
              <a:t>volatile cannot block, means we cannot manipulate a value and read it in an atomic context</a:t>
            </a:r>
          </a:p>
          <a:p>
            <a:pPr lvl="1"/>
            <a:endParaRPr lang="en-US" altLang="he-IL" dirty="0"/>
          </a:p>
          <a:p>
            <a:pPr lvl="1"/>
            <a:r>
              <a:rPr lang="en-US" altLang="he-IL" dirty="0"/>
              <a:t>Volatile doesn’t solve this:</a:t>
            </a:r>
          </a:p>
          <a:p>
            <a:pPr lvl="1"/>
            <a:endParaRPr lang="en-US" altLang="he-IL" dirty="0"/>
          </a:p>
          <a:p>
            <a:pPr lvl="1"/>
            <a:r>
              <a:rPr lang="en-US" altLang="he-IL" dirty="0"/>
              <a:t>Volatile doesn’t support conditional updates…</a:t>
            </a:r>
          </a:p>
        </p:txBody>
      </p:sp>
      <p:sp>
        <p:nvSpPr>
          <p:cNvPr id="4" name="AutoShape 8"/>
          <p:cNvSpPr>
            <a:spLocks noChangeArrowheads="1"/>
          </p:cNvSpPr>
          <p:nvPr/>
        </p:nvSpPr>
        <p:spPr bwMode="auto">
          <a:xfrm>
            <a:off x="1259632" y="3789040"/>
            <a:ext cx="7427168" cy="135466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endParaRPr lang="en-US" sz="1400" b="1" dirty="0">
              <a:latin typeface="+mn-lt"/>
              <a:cs typeface="+mn-cs"/>
            </a:endParaRPr>
          </a:p>
          <a:p>
            <a:pPr fontAlgn="auto">
              <a:lnSpc>
                <a:spcPct val="80000"/>
              </a:lnSpc>
              <a:spcBef>
                <a:spcPts val="0"/>
              </a:spcBef>
              <a:spcAft>
                <a:spcPts val="0"/>
              </a:spcAft>
              <a:defRPr/>
            </a:pPr>
            <a:r>
              <a:rPr lang="en-US" sz="1400" b="1" dirty="0" err="1">
                <a:latin typeface="+mn-lt"/>
                <a:cs typeface="+mn-cs"/>
              </a:rPr>
              <a:t>int</a:t>
            </a:r>
            <a:r>
              <a:rPr lang="en-US" sz="1400" b="1" dirty="0">
                <a:latin typeface="+mn-lt"/>
                <a:cs typeface="+mn-cs"/>
              </a:rPr>
              <a:t> x=100;</a:t>
            </a:r>
          </a:p>
          <a:p>
            <a:pPr fontAlgn="auto">
              <a:lnSpc>
                <a:spcPct val="80000"/>
              </a:lnSpc>
              <a:spcBef>
                <a:spcPts val="0"/>
              </a:spcBef>
              <a:spcAft>
                <a:spcPts val="0"/>
              </a:spcAft>
              <a:defRPr/>
            </a:pPr>
            <a:r>
              <a:rPr lang="en-US" sz="1400" b="1" dirty="0">
                <a:latin typeface="+mn-lt"/>
                <a:cs typeface="+mn-cs"/>
              </a:rPr>
              <a:t>…</a:t>
            </a:r>
          </a:p>
          <a:p>
            <a:pPr fontAlgn="auto">
              <a:lnSpc>
                <a:spcPct val="80000"/>
              </a:lnSpc>
              <a:spcBef>
                <a:spcPts val="0"/>
              </a:spcBef>
              <a:spcAft>
                <a:spcPts val="0"/>
              </a:spcAft>
              <a:defRPr/>
            </a:pPr>
            <a:r>
              <a:rPr lang="en-US" sz="1400" b="1" dirty="0">
                <a:latin typeface="+mn-lt"/>
                <a:cs typeface="+mn-cs"/>
              </a:rPr>
              <a:t>if(x==200){</a:t>
            </a:r>
          </a:p>
          <a:p>
            <a:pPr fontAlgn="auto">
              <a:lnSpc>
                <a:spcPct val="80000"/>
              </a:lnSpc>
              <a:spcBef>
                <a:spcPts val="0"/>
              </a:spcBef>
              <a:spcAft>
                <a:spcPts val="0"/>
              </a:spcAft>
              <a:defRPr/>
            </a:pPr>
            <a:r>
              <a:rPr lang="en-US" sz="1400" b="1" dirty="0">
                <a:latin typeface="+mn-lt"/>
                <a:cs typeface="+mn-cs"/>
              </a:rPr>
              <a:t>              x=x*10;</a:t>
            </a:r>
          </a:p>
          <a:p>
            <a:pPr fontAlgn="auto">
              <a:lnSpc>
                <a:spcPct val="80000"/>
              </a:lnSpc>
              <a:spcBef>
                <a:spcPts val="0"/>
              </a:spcBef>
              <a:spcAft>
                <a:spcPts val="0"/>
              </a:spcAft>
              <a:defRPr/>
            </a:pPr>
            <a:r>
              <a:rPr lang="en-US" sz="1400" b="1" dirty="0">
                <a:latin typeface="+mn-lt"/>
                <a:cs typeface="+mn-cs"/>
              </a:rPr>
              <a:t>              x++;</a:t>
            </a:r>
          </a:p>
          <a:p>
            <a:pPr fontAlgn="auto">
              <a:lnSpc>
                <a:spcPct val="80000"/>
              </a:lnSpc>
              <a:spcBef>
                <a:spcPts val="0"/>
              </a:spcBef>
              <a:spcAft>
                <a:spcPts val="0"/>
              </a:spcAft>
              <a:defRPr/>
            </a:pPr>
            <a:r>
              <a:rPr lang="en-US" sz="1400" b="1" dirty="0">
                <a:latin typeface="+mn-lt"/>
                <a:cs typeface="+mn-cs"/>
              </a:rPr>
              <a:t>}</a:t>
            </a:r>
            <a:endParaRPr lang="en-US" sz="1400" dirty="0">
              <a:latin typeface="+mn-lt"/>
              <a:cs typeface="+mn-cs"/>
            </a:endParaRPr>
          </a:p>
        </p:txBody>
      </p:sp>
      <p:cxnSp>
        <p:nvCxnSpPr>
          <p:cNvPr id="7" name="Straight Connector 6"/>
          <p:cNvCxnSpPr/>
          <p:nvPr/>
        </p:nvCxnSpPr>
        <p:spPr>
          <a:xfrm>
            <a:off x="1259632" y="3789039"/>
            <a:ext cx="7427168" cy="2"/>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71588" y="5143500"/>
            <a:ext cx="7415212" cy="208"/>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he-IL"/>
              <a:t>Concurrent Atomic</a:t>
            </a:r>
            <a:endParaRPr lang="he-IL" altLang="he-IL"/>
          </a:p>
        </p:txBody>
      </p:sp>
      <p:sp>
        <p:nvSpPr>
          <p:cNvPr id="252931" name="Content Placeholder 2"/>
          <p:cNvSpPr>
            <a:spLocks noGrp="1"/>
          </p:cNvSpPr>
          <p:nvPr>
            <p:ph idx="1"/>
          </p:nvPr>
        </p:nvSpPr>
        <p:spPr/>
        <p:txBody>
          <a:bodyPr/>
          <a:lstStyle/>
          <a:p>
            <a:pPr marL="0" indent="0">
              <a:buNone/>
            </a:pPr>
            <a:r>
              <a:rPr lang="en-US" altLang="he-IL" b="1" dirty="0"/>
              <a:t>Concurrent Atomic wrappers</a:t>
            </a:r>
          </a:p>
          <a:p>
            <a:pPr lvl="2"/>
            <a:r>
              <a:rPr lang="en-US" altLang="he-IL" dirty="0"/>
              <a:t>Provides volatile access to its value</a:t>
            </a:r>
          </a:p>
          <a:p>
            <a:pPr lvl="2"/>
            <a:r>
              <a:rPr lang="en-US" altLang="he-IL" dirty="0"/>
              <a:t>Extends it with general methods </a:t>
            </a:r>
          </a:p>
          <a:p>
            <a:pPr lvl="3"/>
            <a:r>
              <a:rPr lang="en-US" altLang="he-IL" i="1" dirty="0"/>
              <a:t>set(), get()</a:t>
            </a:r>
          </a:p>
          <a:p>
            <a:pPr lvl="3"/>
            <a:r>
              <a:rPr lang="en-US" altLang="he-IL" i="1" dirty="0" err="1"/>
              <a:t>compareAndSet</a:t>
            </a:r>
            <a:r>
              <a:rPr lang="en-US" altLang="he-IL" i="1" dirty="0"/>
              <a:t>(</a:t>
            </a:r>
            <a:r>
              <a:rPr lang="en-US" altLang="he-IL" i="1" dirty="0" err="1"/>
              <a:t>expectedValue</a:t>
            </a:r>
            <a:r>
              <a:rPr lang="en-US" altLang="he-IL" dirty="0"/>
              <a:t>, </a:t>
            </a:r>
            <a:r>
              <a:rPr lang="en-US" altLang="he-IL" dirty="0" err="1"/>
              <a:t>updatedValue</a:t>
            </a:r>
            <a:r>
              <a:rPr lang="en-US" altLang="he-IL" dirty="0"/>
              <a:t> )</a:t>
            </a:r>
          </a:p>
          <a:p>
            <a:pPr lvl="2"/>
            <a:r>
              <a:rPr lang="en-US" altLang="he-IL" dirty="0"/>
              <a:t>Extends it with type specific methods </a:t>
            </a:r>
          </a:p>
          <a:p>
            <a:pPr lvl="3"/>
            <a:r>
              <a:rPr lang="en-US" altLang="he-IL" dirty="0"/>
              <a:t>For </a:t>
            </a:r>
            <a:r>
              <a:rPr lang="en-US" altLang="he-IL" i="1" dirty="0" err="1"/>
              <a:t>int</a:t>
            </a:r>
            <a:r>
              <a:rPr lang="en-US" altLang="he-IL" i="1" dirty="0"/>
              <a:t>: </a:t>
            </a:r>
            <a:r>
              <a:rPr lang="en-US" altLang="he-IL" i="1" dirty="0" err="1"/>
              <a:t>addAndGet</a:t>
            </a:r>
            <a:r>
              <a:rPr lang="en-US" altLang="he-IL" i="1" dirty="0"/>
              <a:t>(</a:t>
            </a:r>
            <a:r>
              <a:rPr lang="en-US" altLang="he-IL" i="1" dirty="0" err="1"/>
              <a:t>int</a:t>
            </a:r>
            <a:r>
              <a:rPr lang="en-US" altLang="he-IL" i="1" dirty="0"/>
              <a:t> delta), </a:t>
            </a:r>
            <a:r>
              <a:rPr lang="en-US" altLang="he-IL" i="1" dirty="0" err="1"/>
              <a:t>decrementAndGet</a:t>
            </a:r>
            <a:r>
              <a:rPr lang="en-US" altLang="he-IL" i="1" dirty="0"/>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he-IL"/>
              <a:t>Concurrent Atomic</a:t>
            </a:r>
            <a:endParaRPr lang="he-IL" altLang="he-IL"/>
          </a:p>
        </p:txBody>
      </p:sp>
      <p:sp>
        <p:nvSpPr>
          <p:cNvPr id="3" name="Content Placeholder 2"/>
          <p:cNvSpPr>
            <a:spLocks noGrp="1"/>
          </p:cNvSpPr>
          <p:nvPr>
            <p:ph idx="1"/>
          </p:nvPr>
        </p:nvSpPr>
        <p:spPr/>
        <p:txBody>
          <a:bodyPr/>
          <a:lstStyle/>
          <a:p>
            <a:pPr marL="0" indent="0">
              <a:buNone/>
            </a:pPr>
            <a:r>
              <a:rPr lang="en-US" b="1" dirty="0"/>
              <a:t>A little about </a:t>
            </a:r>
            <a:r>
              <a:rPr lang="en-US" b="1" i="1" dirty="0" err="1"/>
              <a:t>compareAndSet</a:t>
            </a:r>
            <a:r>
              <a:rPr lang="en-US" b="1" i="1" dirty="0"/>
              <a:t>(expected</a:t>
            </a:r>
            <a:r>
              <a:rPr lang="en-US" b="1" dirty="0"/>
              <a:t>, updated)</a:t>
            </a:r>
          </a:p>
          <a:p>
            <a:pPr lvl="1"/>
            <a:r>
              <a:rPr lang="en-US" dirty="0"/>
              <a:t>Performs volatile read on wrapped value</a:t>
            </a:r>
          </a:p>
          <a:p>
            <a:pPr lvl="1"/>
            <a:r>
              <a:rPr lang="en-US" dirty="0"/>
              <a:t>If expected == value</a:t>
            </a:r>
          </a:p>
          <a:p>
            <a:pPr lvl="2"/>
            <a:r>
              <a:rPr lang="en-US" dirty="0"/>
              <a:t>Volatile updates the value with updated</a:t>
            </a:r>
          </a:p>
          <a:p>
            <a:pPr lvl="2"/>
            <a:r>
              <a:rPr lang="en-US" dirty="0"/>
              <a:t>Return true</a:t>
            </a:r>
          </a:p>
          <a:p>
            <a:pPr lvl="1"/>
            <a:r>
              <a:rPr lang="en-US" dirty="0"/>
              <a:t>If expected != value</a:t>
            </a:r>
          </a:p>
          <a:p>
            <a:pPr lvl="2"/>
            <a:r>
              <a:rPr lang="en-US" dirty="0"/>
              <a:t>Return false</a:t>
            </a:r>
          </a:p>
          <a:p>
            <a:pPr lvl="1"/>
            <a:r>
              <a:rPr lang="en-US" dirty="0"/>
              <a:t>Threads might retry to change data on ‘false’ result</a:t>
            </a:r>
          </a:p>
          <a:p>
            <a:pPr lvl="2"/>
            <a:r>
              <a:rPr lang="en-US" dirty="0"/>
              <a:t>But are not blocked due to this method invocation</a:t>
            </a:r>
          </a:p>
          <a:p>
            <a:pPr lvl="2"/>
            <a:endParaRPr lang="en-US" dirty="0"/>
          </a:p>
          <a:p>
            <a:pPr lvl="2"/>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he-IL"/>
              <a:t>Virtual Machine</a:t>
            </a:r>
          </a:p>
        </p:txBody>
      </p:sp>
      <p:sp>
        <p:nvSpPr>
          <p:cNvPr id="24578" name="Content Placeholder 2"/>
          <p:cNvSpPr>
            <a:spLocks noGrp="1"/>
          </p:cNvSpPr>
          <p:nvPr>
            <p:ph idx="1"/>
          </p:nvPr>
        </p:nvSpPr>
        <p:spPr/>
        <p:txBody>
          <a:bodyPr/>
          <a:lstStyle/>
          <a:p>
            <a:pPr marL="0" indent="0">
              <a:buNone/>
            </a:pPr>
            <a:r>
              <a:rPr lang="en-US" b="1" dirty="0"/>
              <a:t>Memory management</a:t>
            </a:r>
          </a:p>
          <a:p>
            <a:endParaRPr lang="en-US" dirty="0"/>
          </a:p>
          <a:p>
            <a:pPr lvl="3"/>
            <a:endParaRPr lang="en-US" dirty="0"/>
          </a:p>
          <a:p>
            <a:pPr lvl="1"/>
            <a:endParaRPr lang="en-US" dirty="0"/>
          </a:p>
        </p:txBody>
      </p:sp>
      <p:sp>
        <p:nvSpPr>
          <p:cNvPr id="79" name="Rectangle 4"/>
          <p:cNvSpPr>
            <a:spLocks noChangeArrowheads="1"/>
          </p:cNvSpPr>
          <p:nvPr/>
        </p:nvSpPr>
        <p:spPr bwMode="auto">
          <a:xfrm>
            <a:off x="827584" y="4221088"/>
            <a:ext cx="6858000" cy="338137"/>
          </a:xfrm>
          <a:prstGeom prst="rect">
            <a:avLst/>
          </a:prstGeom>
          <a:solidFill>
            <a:schemeClr val="bg1">
              <a:lumMod val="95000"/>
            </a:schemeClr>
          </a:solidFill>
          <a:ln w="12700">
            <a:solidFill>
              <a:srgbClr val="565400"/>
            </a:solidFill>
            <a:prstDash val="sysDot"/>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0" name="Rectangle 5"/>
          <p:cNvSpPr>
            <a:spLocks noChangeArrowheads="1"/>
          </p:cNvSpPr>
          <p:nvPr/>
        </p:nvSpPr>
        <p:spPr bwMode="auto">
          <a:xfrm>
            <a:off x="1399084" y="4356025"/>
            <a:ext cx="3048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1" name="Rectangle 6"/>
          <p:cNvSpPr>
            <a:spLocks noChangeArrowheads="1"/>
          </p:cNvSpPr>
          <p:nvPr/>
        </p:nvSpPr>
        <p:spPr bwMode="auto">
          <a:xfrm>
            <a:off x="2770684" y="4356025"/>
            <a:ext cx="3048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2" name="Rectangle 7"/>
          <p:cNvSpPr>
            <a:spLocks noChangeArrowheads="1"/>
          </p:cNvSpPr>
          <p:nvPr/>
        </p:nvSpPr>
        <p:spPr bwMode="auto">
          <a:xfrm>
            <a:off x="4066084" y="4356025"/>
            <a:ext cx="3048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3" name="Rectangle 8"/>
          <p:cNvSpPr>
            <a:spLocks noChangeArrowheads="1"/>
          </p:cNvSpPr>
          <p:nvPr/>
        </p:nvSpPr>
        <p:spPr bwMode="auto">
          <a:xfrm>
            <a:off x="5437684" y="4356025"/>
            <a:ext cx="3048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4" name="Rectangle 9"/>
          <p:cNvSpPr>
            <a:spLocks noChangeArrowheads="1"/>
          </p:cNvSpPr>
          <p:nvPr/>
        </p:nvSpPr>
        <p:spPr bwMode="auto">
          <a:xfrm>
            <a:off x="6733084" y="4356025"/>
            <a:ext cx="3048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5" name="Text Box 10"/>
          <p:cNvSpPr txBox="1">
            <a:spLocks noChangeArrowheads="1"/>
          </p:cNvSpPr>
          <p:nvPr/>
        </p:nvSpPr>
        <p:spPr bwMode="auto">
          <a:xfrm>
            <a:off x="7704634" y="4225850"/>
            <a:ext cx="1123950" cy="327025"/>
          </a:xfrm>
          <a:prstGeom prst="rect">
            <a:avLst/>
          </a:prstGeom>
          <a:noFill/>
          <a:ln w="12700" cap="sq">
            <a:noFill/>
            <a:miter lim="800000"/>
            <a:headEnd type="none" w="sm" len="sm"/>
            <a:tailEnd type="none" w="sm" len="sm"/>
          </a:ln>
          <a:effectLst/>
        </p:spPr>
        <p:txBody>
          <a:bodyPr wrap="none" anchor="ctr"/>
          <a:lstStyle/>
          <a:p>
            <a:pPr fontAlgn="auto">
              <a:spcBef>
                <a:spcPts val="0"/>
              </a:spcBef>
              <a:spcAft>
                <a:spcPts val="0"/>
              </a:spcAft>
              <a:defRPr/>
            </a:pPr>
            <a:r>
              <a:rPr lang="en-US" b="1" kern="0" dirty="0">
                <a:solidFill>
                  <a:srgbClr val="414C24"/>
                </a:solidFill>
                <a:latin typeface="Calibri" panose="020F0502020204030204" pitchFamily="34" charset="0"/>
                <a:cs typeface="+mn-cs"/>
              </a:rPr>
              <a:t>Root Set</a:t>
            </a:r>
            <a:endParaRPr lang="en-US" sz="2133" kern="0" dirty="0">
              <a:solidFill>
                <a:sysClr val="windowText" lastClr="000000"/>
              </a:solidFill>
              <a:latin typeface="Calibri" panose="020F0502020204030204" pitchFamily="34" charset="0"/>
              <a:cs typeface="+mn-cs"/>
            </a:endParaRPr>
          </a:p>
        </p:txBody>
      </p:sp>
      <p:sp>
        <p:nvSpPr>
          <p:cNvPr id="86" name="Rectangle 11"/>
          <p:cNvSpPr>
            <a:spLocks noChangeArrowheads="1"/>
          </p:cNvSpPr>
          <p:nvPr/>
        </p:nvSpPr>
        <p:spPr bwMode="auto">
          <a:xfrm>
            <a:off x="827584" y="2189088"/>
            <a:ext cx="6858000" cy="1963737"/>
          </a:xfrm>
          <a:prstGeom prst="rect">
            <a:avLst/>
          </a:prstGeom>
          <a:solidFill>
            <a:schemeClr val="bg1">
              <a:lumMod val="95000"/>
            </a:schemeClr>
          </a:solidFill>
          <a:ln w="12700">
            <a:solidFill>
              <a:srgbClr val="565400"/>
            </a:solidFill>
            <a:prstDash val="sysDot"/>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7" name="Oval 12"/>
          <p:cNvSpPr>
            <a:spLocks noChangeArrowheads="1"/>
          </p:cNvSpPr>
          <p:nvPr/>
        </p:nvSpPr>
        <p:spPr bwMode="auto">
          <a:xfrm>
            <a:off x="1360984" y="36781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8" name="Rectangle 13"/>
          <p:cNvSpPr>
            <a:spLocks noChangeArrowheads="1"/>
          </p:cNvSpPr>
          <p:nvPr/>
        </p:nvSpPr>
        <p:spPr bwMode="auto">
          <a:xfrm>
            <a:off x="1411784" y="37686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89" name="Rectangle 14"/>
          <p:cNvSpPr>
            <a:spLocks noChangeArrowheads="1"/>
          </p:cNvSpPr>
          <p:nvPr/>
        </p:nvSpPr>
        <p:spPr bwMode="auto">
          <a:xfrm>
            <a:off x="1526084" y="38702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783" name="AutoShape 15"/>
          <p:cNvCxnSpPr>
            <a:cxnSpLocks noChangeShapeType="1"/>
            <a:stCxn id="80" idx="0"/>
            <a:endCxn id="87" idx="4"/>
          </p:cNvCxnSpPr>
          <p:nvPr/>
        </p:nvCxnSpPr>
        <p:spPr bwMode="auto">
          <a:xfrm flipV="1">
            <a:off x="1551484" y="4017888"/>
            <a:ext cx="0" cy="338137"/>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91" name="Oval 16"/>
          <p:cNvSpPr>
            <a:spLocks noChangeArrowheads="1"/>
          </p:cNvSpPr>
          <p:nvPr/>
        </p:nvSpPr>
        <p:spPr bwMode="auto">
          <a:xfrm>
            <a:off x="2732584" y="36781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92" name="Rectangle 17"/>
          <p:cNvSpPr>
            <a:spLocks noChangeArrowheads="1"/>
          </p:cNvSpPr>
          <p:nvPr/>
        </p:nvSpPr>
        <p:spPr bwMode="auto">
          <a:xfrm>
            <a:off x="2783384" y="37686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93" name="Rectangle 18"/>
          <p:cNvSpPr>
            <a:spLocks noChangeArrowheads="1"/>
          </p:cNvSpPr>
          <p:nvPr/>
        </p:nvSpPr>
        <p:spPr bwMode="auto">
          <a:xfrm>
            <a:off x="2897684" y="38702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787" name="AutoShape 19"/>
          <p:cNvCxnSpPr>
            <a:cxnSpLocks noChangeShapeType="1"/>
            <a:stCxn id="81" idx="0"/>
            <a:endCxn id="91" idx="4"/>
          </p:cNvCxnSpPr>
          <p:nvPr/>
        </p:nvCxnSpPr>
        <p:spPr bwMode="auto">
          <a:xfrm flipV="1">
            <a:off x="2923084" y="4017888"/>
            <a:ext cx="0" cy="338137"/>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95" name="Oval 20"/>
          <p:cNvSpPr>
            <a:spLocks noChangeArrowheads="1"/>
          </p:cNvSpPr>
          <p:nvPr/>
        </p:nvSpPr>
        <p:spPr bwMode="auto">
          <a:xfrm>
            <a:off x="4027984" y="36781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96" name="Rectangle 21"/>
          <p:cNvSpPr>
            <a:spLocks noChangeArrowheads="1"/>
          </p:cNvSpPr>
          <p:nvPr/>
        </p:nvSpPr>
        <p:spPr bwMode="auto">
          <a:xfrm>
            <a:off x="4129584" y="3790875"/>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790" name="AutoShape 22"/>
          <p:cNvCxnSpPr>
            <a:cxnSpLocks noChangeShapeType="1"/>
            <a:stCxn id="82" idx="0"/>
            <a:endCxn id="95" idx="4"/>
          </p:cNvCxnSpPr>
          <p:nvPr/>
        </p:nvCxnSpPr>
        <p:spPr bwMode="auto">
          <a:xfrm flipV="1">
            <a:off x="4218484" y="4017888"/>
            <a:ext cx="0" cy="338137"/>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98" name="Oval 23"/>
          <p:cNvSpPr>
            <a:spLocks noChangeArrowheads="1"/>
          </p:cNvSpPr>
          <p:nvPr/>
        </p:nvSpPr>
        <p:spPr bwMode="auto">
          <a:xfrm>
            <a:off x="5399584" y="36781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99" name="Rectangle 24"/>
          <p:cNvSpPr>
            <a:spLocks noChangeArrowheads="1"/>
          </p:cNvSpPr>
          <p:nvPr/>
        </p:nvSpPr>
        <p:spPr bwMode="auto">
          <a:xfrm>
            <a:off x="5450384" y="37686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00" name="Rectangle 25"/>
          <p:cNvSpPr>
            <a:spLocks noChangeArrowheads="1"/>
          </p:cNvSpPr>
          <p:nvPr/>
        </p:nvSpPr>
        <p:spPr bwMode="auto">
          <a:xfrm>
            <a:off x="5564684" y="38702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794" name="AutoShape 26"/>
          <p:cNvCxnSpPr>
            <a:cxnSpLocks noChangeShapeType="1"/>
            <a:stCxn id="83" idx="0"/>
            <a:endCxn id="98" idx="4"/>
          </p:cNvCxnSpPr>
          <p:nvPr/>
        </p:nvCxnSpPr>
        <p:spPr bwMode="auto">
          <a:xfrm flipV="1">
            <a:off x="5590084" y="4017888"/>
            <a:ext cx="0" cy="338137"/>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02" name="Oval 27"/>
          <p:cNvSpPr>
            <a:spLocks noChangeArrowheads="1"/>
          </p:cNvSpPr>
          <p:nvPr/>
        </p:nvSpPr>
        <p:spPr bwMode="auto">
          <a:xfrm>
            <a:off x="6694984" y="36781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03" name="Rectangle 28"/>
          <p:cNvSpPr>
            <a:spLocks noChangeArrowheads="1"/>
          </p:cNvSpPr>
          <p:nvPr/>
        </p:nvSpPr>
        <p:spPr bwMode="auto">
          <a:xfrm>
            <a:off x="6745784" y="37686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04" name="Rectangle 29"/>
          <p:cNvSpPr>
            <a:spLocks noChangeArrowheads="1"/>
          </p:cNvSpPr>
          <p:nvPr/>
        </p:nvSpPr>
        <p:spPr bwMode="auto">
          <a:xfrm>
            <a:off x="6860084" y="38702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798" name="AutoShape 30"/>
          <p:cNvCxnSpPr>
            <a:cxnSpLocks noChangeShapeType="1"/>
            <a:stCxn id="84" idx="0"/>
            <a:endCxn id="102" idx="4"/>
          </p:cNvCxnSpPr>
          <p:nvPr/>
        </p:nvCxnSpPr>
        <p:spPr bwMode="auto">
          <a:xfrm flipV="1">
            <a:off x="6885484" y="4017888"/>
            <a:ext cx="0" cy="338137"/>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06" name="Text Box 31"/>
          <p:cNvSpPr txBox="1">
            <a:spLocks noChangeArrowheads="1"/>
          </p:cNvSpPr>
          <p:nvPr/>
        </p:nvSpPr>
        <p:spPr bwMode="auto">
          <a:xfrm>
            <a:off x="7698284" y="3068563"/>
            <a:ext cx="1123950" cy="327025"/>
          </a:xfrm>
          <a:prstGeom prst="rect">
            <a:avLst/>
          </a:prstGeom>
          <a:noFill/>
          <a:ln w="12700" cap="sq">
            <a:noFill/>
            <a:miter lim="800000"/>
            <a:headEnd type="none" w="sm" len="sm"/>
            <a:tailEnd type="none" w="sm" len="sm"/>
          </a:ln>
          <a:effectLst/>
        </p:spPr>
        <p:txBody>
          <a:bodyPr wrap="none" anchor="ctr"/>
          <a:lstStyle/>
          <a:p>
            <a:pPr fontAlgn="auto">
              <a:spcBef>
                <a:spcPts val="0"/>
              </a:spcBef>
              <a:spcAft>
                <a:spcPts val="0"/>
              </a:spcAft>
              <a:defRPr/>
            </a:pPr>
            <a:r>
              <a:rPr lang="en-US" b="1" kern="0">
                <a:solidFill>
                  <a:srgbClr val="414C24"/>
                </a:solidFill>
                <a:latin typeface="Calibri" panose="020F0502020204030204" pitchFamily="34" charset="0"/>
                <a:cs typeface="+mn-cs"/>
              </a:rPr>
              <a:t>Heap</a:t>
            </a:r>
            <a:endParaRPr lang="en-US" sz="2133" kern="0">
              <a:solidFill>
                <a:sysClr val="windowText" lastClr="000000"/>
              </a:solidFill>
              <a:latin typeface="Calibri" panose="020F0502020204030204" pitchFamily="34" charset="0"/>
              <a:cs typeface="+mn-cs"/>
            </a:endParaRPr>
          </a:p>
        </p:txBody>
      </p:sp>
      <p:sp>
        <p:nvSpPr>
          <p:cNvPr id="108" name="Oval 33"/>
          <p:cNvSpPr>
            <a:spLocks noChangeArrowheads="1"/>
          </p:cNvSpPr>
          <p:nvPr/>
        </p:nvSpPr>
        <p:spPr bwMode="auto">
          <a:xfrm>
            <a:off x="979984" y="30685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09" name="Rectangle 34"/>
          <p:cNvSpPr>
            <a:spLocks noChangeArrowheads="1"/>
          </p:cNvSpPr>
          <p:nvPr/>
        </p:nvSpPr>
        <p:spPr bwMode="auto">
          <a:xfrm>
            <a:off x="1068884" y="31590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10" name="Oval 35"/>
          <p:cNvSpPr>
            <a:spLocks noChangeArrowheads="1"/>
          </p:cNvSpPr>
          <p:nvPr/>
        </p:nvSpPr>
        <p:spPr bwMode="auto">
          <a:xfrm>
            <a:off x="1818184" y="3001888"/>
            <a:ext cx="381000" cy="338137"/>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11" name="Rectangle 36"/>
          <p:cNvSpPr>
            <a:spLocks noChangeArrowheads="1"/>
          </p:cNvSpPr>
          <p:nvPr/>
        </p:nvSpPr>
        <p:spPr bwMode="auto">
          <a:xfrm>
            <a:off x="1945184" y="3092375"/>
            <a:ext cx="152400" cy="66675"/>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804" name="AutoShape 37"/>
          <p:cNvCxnSpPr>
            <a:cxnSpLocks noChangeShapeType="1"/>
            <a:stCxn id="88" idx="0"/>
            <a:endCxn id="108" idx="5"/>
          </p:cNvCxnSpPr>
          <p:nvPr/>
        </p:nvCxnSpPr>
        <p:spPr bwMode="auto">
          <a:xfrm rot="16200000" flipV="1">
            <a:off x="1225253" y="3439244"/>
            <a:ext cx="342900" cy="182562"/>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05" name="AutoShape 38"/>
          <p:cNvCxnSpPr>
            <a:cxnSpLocks noChangeShapeType="1"/>
            <a:stCxn id="89" idx="0"/>
            <a:endCxn id="110" idx="4"/>
          </p:cNvCxnSpPr>
          <p:nvPr/>
        </p:nvCxnSpPr>
        <p:spPr bwMode="auto">
          <a:xfrm rot="5400000" flipH="1" flipV="1">
            <a:off x="1573709" y="3368600"/>
            <a:ext cx="463550" cy="4064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14" name="Oval 39"/>
          <p:cNvSpPr>
            <a:spLocks noChangeArrowheads="1"/>
          </p:cNvSpPr>
          <p:nvPr/>
        </p:nvSpPr>
        <p:spPr bwMode="auto">
          <a:xfrm>
            <a:off x="2427784" y="3001888"/>
            <a:ext cx="381000" cy="338137"/>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15" name="Oval 40"/>
          <p:cNvSpPr>
            <a:spLocks noChangeArrowheads="1"/>
          </p:cNvSpPr>
          <p:nvPr/>
        </p:nvSpPr>
        <p:spPr bwMode="auto">
          <a:xfrm>
            <a:off x="3037384" y="3001888"/>
            <a:ext cx="381000" cy="338137"/>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16" name="Rectangle 41"/>
          <p:cNvSpPr>
            <a:spLocks noChangeArrowheads="1"/>
          </p:cNvSpPr>
          <p:nvPr/>
        </p:nvSpPr>
        <p:spPr bwMode="auto">
          <a:xfrm>
            <a:off x="3088184" y="3092375"/>
            <a:ext cx="152400" cy="66675"/>
          </a:xfrm>
          <a:prstGeom prst="rect">
            <a:avLst/>
          </a:prstGeom>
          <a:solidFill>
            <a:srgbClr val="CCC692"/>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17" name="Rectangle 42"/>
          <p:cNvSpPr>
            <a:spLocks noChangeArrowheads="1"/>
          </p:cNvSpPr>
          <p:nvPr/>
        </p:nvSpPr>
        <p:spPr bwMode="auto">
          <a:xfrm>
            <a:off x="3202484" y="3193975"/>
            <a:ext cx="152400" cy="66675"/>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810" name="AutoShape 43"/>
          <p:cNvCxnSpPr>
            <a:cxnSpLocks noChangeShapeType="1"/>
            <a:stCxn id="92" idx="0"/>
            <a:endCxn id="114" idx="4"/>
          </p:cNvCxnSpPr>
          <p:nvPr/>
        </p:nvCxnSpPr>
        <p:spPr bwMode="auto">
          <a:xfrm rot="16200000" flipV="1">
            <a:off x="2557959" y="3400350"/>
            <a:ext cx="361950" cy="2413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11" name="AutoShape 44"/>
          <p:cNvCxnSpPr>
            <a:cxnSpLocks noChangeShapeType="1"/>
            <a:stCxn id="93" idx="0"/>
            <a:endCxn id="115" idx="4"/>
          </p:cNvCxnSpPr>
          <p:nvPr/>
        </p:nvCxnSpPr>
        <p:spPr bwMode="auto">
          <a:xfrm rot="5400000" flipH="1" flipV="1">
            <a:off x="2869109" y="3444800"/>
            <a:ext cx="463550" cy="2540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20" name="Oval 45"/>
          <p:cNvSpPr>
            <a:spLocks noChangeArrowheads="1"/>
          </p:cNvSpPr>
          <p:nvPr/>
        </p:nvSpPr>
        <p:spPr bwMode="auto">
          <a:xfrm>
            <a:off x="3723184" y="3136825"/>
            <a:ext cx="381000" cy="33813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21" name="Rectangle 46"/>
          <p:cNvSpPr>
            <a:spLocks noChangeArrowheads="1"/>
          </p:cNvSpPr>
          <p:nvPr/>
        </p:nvSpPr>
        <p:spPr bwMode="auto">
          <a:xfrm>
            <a:off x="3773984" y="3227313"/>
            <a:ext cx="152400" cy="68262"/>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22" name="Rectangle 47"/>
          <p:cNvSpPr>
            <a:spLocks noChangeArrowheads="1"/>
          </p:cNvSpPr>
          <p:nvPr/>
        </p:nvSpPr>
        <p:spPr bwMode="auto">
          <a:xfrm>
            <a:off x="3875584" y="3328913"/>
            <a:ext cx="152400" cy="68262"/>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815" name="AutoShape 48"/>
          <p:cNvCxnSpPr>
            <a:cxnSpLocks noChangeShapeType="1"/>
            <a:stCxn id="96" idx="0"/>
            <a:endCxn id="120" idx="4"/>
          </p:cNvCxnSpPr>
          <p:nvPr/>
        </p:nvCxnSpPr>
        <p:spPr bwMode="auto">
          <a:xfrm rot="16200000" flipV="1">
            <a:off x="3935115" y="3453532"/>
            <a:ext cx="249237" cy="2921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24" name="Oval 49"/>
          <p:cNvSpPr>
            <a:spLocks noChangeArrowheads="1"/>
          </p:cNvSpPr>
          <p:nvPr/>
        </p:nvSpPr>
        <p:spPr bwMode="auto">
          <a:xfrm>
            <a:off x="5018584" y="30685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25" name="Rectangle 50"/>
          <p:cNvSpPr>
            <a:spLocks noChangeArrowheads="1"/>
          </p:cNvSpPr>
          <p:nvPr/>
        </p:nvSpPr>
        <p:spPr bwMode="auto">
          <a:xfrm>
            <a:off x="5107484" y="3170163"/>
            <a:ext cx="152400" cy="68262"/>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26" name="Oval 51"/>
          <p:cNvSpPr>
            <a:spLocks noChangeArrowheads="1"/>
          </p:cNvSpPr>
          <p:nvPr/>
        </p:nvSpPr>
        <p:spPr bwMode="auto">
          <a:xfrm>
            <a:off x="5704384" y="28653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27" name="Rectangle 52"/>
          <p:cNvSpPr>
            <a:spLocks noChangeArrowheads="1"/>
          </p:cNvSpPr>
          <p:nvPr/>
        </p:nvSpPr>
        <p:spPr bwMode="auto">
          <a:xfrm>
            <a:off x="5869484" y="3057450"/>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820" name="AutoShape 53"/>
          <p:cNvCxnSpPr>
            <a:cxnSpLocks noChangeShapeType="1"/>
            <a:stCxn id="99" idx="0"/>
            <a:endCxn id="124" idx="5"/>
          </p:cNvCxnSpPr>
          <p:nvPr/>
        </p:nvCxnSpPr>
        <p:spPr bwMode="auto">
          <a:xfrm rot="16200000" flipV="1">
            <a:off x="5263853" y="3439244"/>
            <a:ext cx="342900" cy="182562"/>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21" name="AutoShape 54"/>
          <p:cNvCxnSpPr>
            <a:cxnSpLocks noChangeShapeType="1"/>
            <a:stCxn id="100" idx="0"/>
            <a:endCxn id="126" idx="4"/>
          </p:cNvCxnSpPr>
          <p:nvPr/>
        </p:nvCxnSpPr>
        <p:spPr bwMode="auto">
          <a:xfrm rot="5400000" flipH="1" flipV="1">
            <a:off x="5468640" y="3377332"/>
            <a:ext cx="598487" cy="2540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30" name="Oval 55"/>
          <p:cNvSpPr>
            <a:spLocks noChangeArrowheads="1"/>
          </p:cNvSpPr>
          <p:nvPr/>
        </p:nvSpPr>
        <p:spPr bwMode="auto">
          <a:xfrm>
            <a:off x="6237784" y="3205088"/>
            <a:ext cx="381000" cy="338137"/>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31" name="Rectangle 56"/>
          <p:cNvSpPr>
            <a:spLocks noChangeArrowheads="1"/>
          </p:cNvSpPr>
          <p:nvPr/>
        </p:nvSpPr>
        <p:spPr bwMode="auto">
          <a:xfrm>
            <a:off x="6339384" y="3328913"/>
            <a:ext cx="152400" cy="68262"/>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32" name="Oval 57"/>
          <p:cNvSpPr>
            <a:spLocks noChangeArrowheads="1"/>
          </p:cNvSpPr>
          <p:nvPr/>
        </p:nvSpPr>
        <p:spPr bwMode="auto">
          <a:xfrm>
            <a:off x="7075984" y="2865363"/>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33" name="Rectangle 58"/>
          <p:cNvSpPr>
            <a:spLocks noChangeArrowheads="1"/>
          </p:cNvSpPr>
          <p:nvPr/>
        </p:nvSpPr>
        <p:spPr bwMode="auto">
          <a:xfrm>
            <a:off x="7190284" y="2978075"/>
            <a:ext cx="152400" cy="68263"/>
          </a:xfrm>
          <a:prstGeom prst="rect">
            <a:avLst/>
          </a:prstGeom>
          <a:solidFill>
            <a:srgbClr val="CCC692"/>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Calibri" panose="020F0502020204030204" pitchFamily="34" charset="0"/>
              <a:cs typeface="+mn-cs"/>
            </a:endParaRPr>
          </a:p>
        </p:txBody>
      </p:sp>
      <p:cxnSp>
        <p:nvCxnSpPr>
          <p:cNvPr id="32826" name="AutoShape 59"/>
          <p:cNvCxnSpPr>
            <a:cxnSpLocks noChangeShapeType="1"/>
            <a:stCxn id="103" idx="0"/>
            <a:endCxn id="130" idx="5"/>
          </p:cNvCxnSpPr>
          <p:nvPr/>
        </p:nvCxnSpPr>
        <p:spPr bwMode="auto">
          <a:xfrm rot="16200000" flipV="1">
            <a:off x="6588622" y="3468613"/>
            <a:ext cx="207962" cy="258762"/>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27" name="AutoShape 60"/>
          <p:cNvCxnSpPr>
            <a:cxnSpLocks noChangeShapeType="1"/>
            <a:stCxn id="104" idx="0"/>
            <a:endCxn id="132" idx="4"/>
          </p:cNvCxnSpPr>
          <p:nvPr/>
        </p:nvCxnSpPr>
        <p:spPr bwMode="auto">
          <a:xfrm rot="5400000" flipH="1" flipV="1">
            <a:off x="6802140" y="3339232"/>
            <a:ext cx="598487" cy="3302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37" name="Oval 62"/>
          <p:cNvSpPr>
            <a:spLocks noChangeArrowheads="1"/>
          </p:cNvSpPr>
          <p:nvPr/>
        </p:nvSpPr>
        <p:spPr bwMode="auto">
          <a:xfrm>
            <a:off x="1208584" y="2368475"/>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829" name="AutoShape 63"/>
          <p:cNvCxnSpPr>
            <a:cxnSpLocks noChangeShapeType="1"/>
            <a:stCxn id="109" idx="0"/>
            <a:endCxn id="137" idx="3"/>
          </p:cNvCxnSpPr>
          <p:nvPr/>
        </p:nvCxnSpPr>
        <p:spPr bwMode="auto">
          <a:xfrm rot="5400000" flipH="1" flipV="1">
            <a:off x="999828" y="2804244"/>
            <a:ext cx="409575" cy="119063"/>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
        <p:nvSpPr>
          <p:cNvPr id="139" name="Oval 64"/>
          <p:cNvSpPr>
            <a:spLocks noChangeArrowheads="1"/>
          </p:cNvSpPr>
          <p:nvPr/>
        </p:nvSpPr>
        <p:spPr bwMode="auto">
          <a:xfrm>
            <a:off x="2351584" y="2301800"/>
            <a:ext cx="381000" cy="33813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40" name="Oval 65"/>
          <p:cNvSpPr>
            <a:spLocks noChangeArrowheads="1"/>
          </p:cNvSpPr>
          <p:nvPr/>
        </p:nvSpPr>
        <p:spPr bwMode="auto">
          <a:xfrm>
            <a:off x="4408984" y="2774875"/>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41" name="Oval 66"/>
          <p:cNvSpPr>
            <a:spLocks noChangeArrowheads="1"/>
          </p:cNvSpPr>
          <p:nvPr/>
        </p:nvSpPr>
        <p:spPr bwMode="auto">
          <a:xfrm>
            <a:off x="3875584" y="2368475"/>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42" name="Rectangle 67"/>
          <p:cNvSpPr>
            <a:spLocks noChangeArrowheads="1"/>
          </p:cNvSpPr>
          <p:nvPr/>
        </p:nvSpPr>
        <p:spPr bwMode="auto">
          <a:xfrm>
            <a:off x="4027984" y="2505000"/>
            <a:ext cx="152400" cy="66675"/>
          </a:xfrm>
          <a:prstGeom prst="rect">
            <a:avLst/>
          </a:prstGeom>
          <a:solidFill>
            <a:srgbClr val="CCC692"/>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43" name="Rectangle 68"/>
          <p:cNvSpPr>
            <a:spLocks noChangeArrowheads="1"/>
          </p:cNvSpPr>
          <p:nvPr/>
        </p:nvSpPr>
        <p:spPr bwMode="auto">
          <a:xfrm>
            <a:off x="5755184" y="2933625"/>
            <a:ext cx="152400" cy="68263"/>
          </a:xfrm>
          <a:prstGeom prst="rect">
            <a:avLst/>
          </a:prstGeom>
          <a:solidFill>
            <a:srgbClr val="C0C0C0"/>
          </a:solidFill>
          <a:ln w="12700" cap="sq">
            <a:solidFill>
              <a:srgbClr val="565400"/>
            </a:solidFill>
            <a:miter lim="800000"/>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44" name="Oval 69"/>
          <p:cNvSpPr>
            <a:spLocks noChangeArrowheads="1"/>
          </p:cNvSpPr>
          <p:nvPr/>
        </p:nvSpPr>
        <p:spPr bwMode="auto">
          <a:xfrm>
            <a:off x="5247184" y="2368475"/>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sp>
        <p:nvSpPr>
          <p:cNvPr id="145" name="Oval 70"/>
          <p:cNvSpPr>
            <a:spLocks noChangeArrowheads="1"/>
          </p:cNvSpPr>
          <p:nvPr/>
        </p:nvSpPr>
        <p:spPr bwMode="auto">
          <a:xfrm>
            <a:off x="6542584" y="2368475"/>
            <a:ext cx="381000" cy="339725"/>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12700" cap="sq">
            <a:solidFill>
              <a:srgbClr val="565400"/>
            </a:solidFill>
            <a:round/>
            <a:headEnd type="none" w="sm" len="sm"/>
            <a:tailEnd type="none" w="sm" len="sm"/>
          </a:ln>
          <a:effectLst/>
        </p:spPr>
        <p:txBody>
          <a:bodyPr wrap="none" anchor="ctr"/>
          <a:lstStyle/>
          <a:p>
            <a:pPr fontAlgn="auto">
              <a:spcBef>
                <a:spcPts val="0"/>
              </a:spcBef>
              <a:spcAft>
                <a:spcPts val="0"/>
              </a:spcAft>
              <a:defRPr/>
            </a:pPr>
            <a:endParaRPr lang="en-US" kern="0">
              <a:solidFill>
                <a:sysClr val="windowText" lastClr="000000"/>
              </a:solidFill>
              <a:latin typeface="+mn-lt"/>
              <a:cs typeface="+mn-cs"/>
            </a:endParaRPr>
          </a:p>
        </p:txBody>
      </p:sp>
      <p:cxnSp>
        <p:nvCxnSpPr>
          <p:cNvPr id="32837" name="AutoShape 71"/>
          <p:cNvCxnSpPr>
            <a:cxnSpLocks noChangeShapeType="1"/>
            <a:stCxn id="131" idx="0"/>
            <a:endCxn id="145" idx="4"/>
          </p:cNvCxnSpPr>
          <p:nvPr/>
        </p:nvCxnSpPr>
        <p:spPr bwMode="auto">
          <a:xfrm rot="5400000" flipH="1" flipV="1">
            <a:off x="6309221" y="2814563"/>
            <a:ext cx="530225" cy="3175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38" name="AutoShape 72"/>
          <p:cNvCxnSpPr>
            <a:cxnSpLocks noChangeShapeType="1"/>
            <a:stCxn id="143" idx="0"/>
            <a:endCxn id="144" idx="5"/>
          </p:cNvCxnSpPr>
          <p:nvPr/>
        </p:nvCxnSpPr>
        <p:spPr bwMode="auto">
          <a:xfrm flipH="1" flipV="1">
            <a:off x="5572622" y="2658988"/>
            <a:ext cx="258762" cy="274637"/>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39" name="AutoShape 73"/>
          <p:cNvCxnSpPr>
            <a:cxnSpLocks noChangeShapeType="1"/>
            <a:stCxn id="127" idx="0"/>
            <a:endCxn id="145" idx="3"/>
          </p:cNvCxnSpPr>
          <p:nvPr/>
        </p:nvCxnSpPr>
        <p:spPr bwMode="auto">
          <a:xfrm rot="5400000" flipH="1" flipV="1">
            <a:off x="6117928" y="2486744"/>
            <a:ext cx="307975" cy="652463"/>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40" name="AutoShape 74"/>
          <p:cNvCxnSpPr>
            <a:cxnSpLocks noChangeShapeType="1"/>
            <a:stCxn id="125" idx="1"/>
            <a:endCxn id="140" idx="6"/>
          </p:cNvCxnSpPr>
          <p:nvPr/>
        </p:nvCxnSpPr>
        <p:spPr bwMode="auto">
          <a:xfrm rot="10800000">
            <a:off x="4789984" y="2944738"/>
            <a:ext cx="317500" cy="169862"/>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41" name="AutoShape 75"/>
          <p:cNvCxnSpPr>
            <a:cxnSpLocks noChangeShapeType="1"/>
            <a:stCxn id="122" idx="3"/>
            <a:endCxn id="140" idx="2"/>
          </p:cNvCxnSpPr>
          <p:nvPr/>
        </p:nvCxnSpPr>
        <p:spPr bwMode="auto">
          <a:xfrm flipV="1">
            <a:off x="4027984" y="2944738"/>
            <a:ext cx="381000" cy="327025"/>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42" name="AutoShape 76"/>
          <p:cNvCxnSpPr>
            <a:cxnSpLocks noChangeShapeType="1"/>
            <a:stCxn id="121" idx="0"/>
            <a:endCxn id="141" idx="4"/>
          </p:cNvCxnSpPr>
          <p:nvPr/>
        </p:nvCxnSpPr>
        <p:spPr bwMode="auto">
          <a:xfrm rot="5400000" flipH="1" flipV="1">
            <a:off x="3743821" y="2814563"/>
            <a:ext cx="428625" cy="215900"/>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43" name="AutoShape 77"/>
          <p:cNvCxnSpPr>
            <a:cxnSpLocks noChangeShapeType="1"/>
            <a:stCxn id="117" idx="0"/>
            <a:endCxn id="141" idx="3"/>
          </p:cNvCxnSpPr>
          <p:nvPr/>
        </p:nvCxnSpPr>
        <p:spPr bwMode="auto">
          <a:xfrm rot="5400000" flipH="1" flipV="1">
            <a:off x="3382666" y="2555006"/>
            <a:ext cx="444500" cy="652463"/>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cxnSp>
        <p:nvCxnSpPr>
          <p:cNvPr id="32844" name="AutoShape 78"/>
          <p:cNvCxnSpPr>
            <a:cxnSpLocks noChangeShapeType="1"/>
            <a:stCxn id="111" idx="0"/>
            <a:endCxn id="139" idx="3"/>
          </p:cNvCxnSpPr>
          <p:nvPr/>
        </p:nvCxnSpPr>
        <p:spPr bwMode="auto">
          <a:xfrm rot="5400000" flipH="1" flipV="1">
            <a:off x="2008684" y="2603425"/>
            <a:ext cx="411163" cy="385763"/>
          </a:xfrm>
          <a:prstGeom prst="straightConnector1">
            <a:avLst/>
          </a:prstGeom>
          <a:noFill/>
          <a:ln w="12700" cap="sq">
            <a:solidFill>
              <a:srgbClr val="565400"/>
            </a:solidFill>
            <a:round/>
            <a:headEnd type="none" w="sm" len="sm"/>
            <a:tailEnd type="triangle" w="sm" len="sm"/>
          </a:ln>
          <a:extLst>
            <a:ext uri="{909E8E84-426E-40DD-AFC4-6F175D3DCCD1}">
              <a14:hiddenFill xmlns:a14="http://schemas.microsoft.com/office/drawing/2010/main">
                <a:noFill/>
              </a14:hiddenFill>
            </a:ext>
          </a:extLst>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p:cNvSpPr>
            <a:spLocks noGrp="1"/>
          </p:cNvSpPr>
          <p:nvPr>
            <p:ph type="title"/>
          </p:nvPr>
        </p:nvSpPr>
        <p:spPr/>
        <p:txBody>
          <a:bodyPr/>
          <a:lstStyle/>
          <a:p>
            <a:r>
              <a:rPr lang="en-US" altLang="he-IL"/>
              <a:t>Concurrent Atomic</a:t>
            </a:r>
            <a:endParaRPr lang="he-IL" altLang="he-IL"/>
          </a:p>
        </p:txBody>
      </p:sp>
      <p:sp>
        <p:nvSpPr>
          <p:cNvPr id="254979" name="Content Placeholder 2"/>
          <p:cNvSpPr>
            <a:spLocks noGrp="1"/>
          </p:cNvSpPr>
          <p:nvPr>
            <p:ph idx="1"/>
          </p:nvPr>
        </p:nvSpPr>
        <p:spPr/>
        <p:txBody>
          <a:bodyPr/>
          <a:lstStyle/>
          <a:p>
            <a:pPr marL="0" indent="0">
              <a:buNone/>
            </a:pPr>
            <a:r>
              <a:rPr lang="en-US" altLang="he-IL" b="1" dirty="0"/>
              <a:t>List of atomic wrappers:</a:t>
            </a:r>
          </a:p>
          <a:p>
            <a:pPr lvl="1">
              <a:lnSpc>
                <a:spcPct val="150000"/>
              </a:lnSpc>
            </a:pPr>
            <a:r>
              <a:rPr lang="en-US" altLang="he-IL" dirty="0" err="1"/>
              <a:t>AtomicBoolean</a:t>
            </a:r>
            <a:endParaRPr lang="en-US" altLang="he-IL" dirty="0"/>
          </a:p>
          <a:p>
            <a:pPr lvl="1">
              <a:lnSpc>
                <a:spcPct val="150000"/>
              </a:lnSpc>
            </a:pPr>
            <a:r>
              <a:rPr lang="en-US" altLang="he-IL" dirty="0" err="1"/>
              <a:t>AtomicInteger</a:t>
            </a:r>
            <a:endParaRPr lang="en-US" altLang="he-IL" dirty="0"/>
          </a:p>
          <a:p>
            <a:pPr lvl="1">
              <a:lnSpc>
                <a:spcPct val="150000"/>
              </a:lnSpc>
            </a:pPr>
            <a:r>
              <a:rPr lang="en-US" altLang="he-IL" dirty="0" err="1"/>
              <a:t>AtomicIntegerArray</a:t>
            </a:r>
            <a:endParaRPr lang="en-US" altLang="he-IL" dirty="0"/>
          </a:p>
          <a:p>
            <a:pPr lvl="1">
              <a:lnSpc>
                <a:spcPct val="150000"/>
              </a:lnSpc>
            </a:pPr>
            <a:r>
              <a:rPr lang="en-US" altLang="he-IL" dirty="0" err="1"/>
              <a:t>AtomicLong</a:t>
            </a:r>
            <a:endParaRPr lang="en-US" altLang="he-IL" dirty="0"/>
          </a:p>
          <a:p>
            <a:pPr lvl="1">
              <a:lnSpc>
                <a:spcPct val="150000"/>
              </a:lnSpc>
            </a:pPr>
            <a:r>
              <a:rPr lang="en-US" altLang="he-IL" dirty="0" err="1"/>
              <a:t>AtomicLongArray</a:t>
            </a:r>
            <a:endParaRPr lang="en-US" altLang="he-IL" dirty="0"/>
          </a:p>
          <a:p>
            <a:pPr lvl="1">
              <a:lnSpc>
                <a:spcPct val="150000"/>
              </a:lnSpc>
            </a:pPr>
            <a:r>
              <a:rPr lang="en-US" altLang="he-IL" dirty="0" err="1"/>
              <a:t>AtomicReference</a:t>
            </a:r>
            <a:endParaRPr lang="en-US" altLang="he-IL" dirty="0"/>
          </a:p>
          <a:p>
            <a:pPr lvl="1">
              <a:lnSpc>
                <a:spcPct val="150000"/>
              </a:lnSpc>
            </a:pPr>
            <a:r>
              <a:rPr lang="en-US" altLang="he-IL" dirty="0" err="1"/>
              <a:t>AtomicReferenceArray</a:t>
            </a:r>
            <a:endParaRPr lang="en-US" altLang="he-IL" dirty="0"/>
          </a:p>
          <a:p>
            <a:pPr lvl="1"/>
            <a:endParaRPr lang="en-US" altLang="he-IL" dirty="0"/>
          </a:p>
          <a:p>
            <a:pPr lvl="1"/>
            <a:endParaRPr lang="en-US" altLang="he-IL" dirty="0"/>
          </a:p>
          <a:p>
            <a:pPr lvl="1"/>
            <a:endParaRPr lang="en-US" altLang="he-IL" dirty="0"/>
          </a:p>
          <a:p>
            <a:pPr lvl="1"/>
            <a:endParaRPr lang="he-IL" altLang="he-I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he-IL"/>
              <a:t>Concurrent Atomic</a:t>
            </a:r>
            <a:endParaRPr lang="he-IL" altLang="he-IL"/>
          </a:p>
        </p:txBody>
      </p:sp>
      <p:sp>
        <p:nvSpPr>
          <p:cNvPr id="256003" name="Content Placeholder 2"/>
          <p:cNvSpPr>
            <a:spLocks noGrp="1"/>
          </p:cNvSpPr>
          <p:nvPr>
            <p:ph idx="1"/>
          </p:nvPr>
        </p:nvSpPr>
        <p:spPr/>
        <p:txBody>
          <a:bodyPr/>
          <a:lstStyle/>
          <a:p>
            <a:pPr marL="0" indent="0">
              <a:buNone/>
            </a:pPr>
            <a:r>
              <a:rPr lang="en-US" altLang="he-IL" b="1" dirty="0"/>
              <a:t>Example:</a:t>
            </a:r>
            <a:endParaRPr lang="he-IL" altLang="he-IL" b="1" dirty="0"/>
          </a:p>
        </p:txBody>
      </p:sp>
      <p:sp>
        <p:nvSpPr>
          <p:cNvPr id="4" name="AutoShape 8"/>
          <p:cNvSpPr>
            <a:spLocks noChangeArrowheads="1"/>
          </p:cNvSpPr>
          <p:nvPr/>
        </p:nvSpPr>
        <p:spPr bwMode="auto">
          <a:xfrm>
            <a:off x="457200" y="2276872"/>
            <a:ext cx="8229600" cy="27093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private  </a:t>
            </a:r>
            <a:r>
              <a:rPr lang="en-US" sz="1400" dirty="0" err="1">
                <a:latin typeface="+mn-lt"/>
                <a:cs typeface="+mn-cs"/>
              </a:rPr>
              <a:t>AtomicInteger</a:t>
            </a:r>
            <a:r>
              <a:rPr lang="en-US" sz="1400" dirty="0">
                <a:latin typeface="+mn-lt"/>
                <a:cs typeface="+mn-cs"/>
              </a:rPr>
              <a:t> a=new </a:t>
            </a:r>
            <a:r>
              <a:rPr lang="en-US" sz="1400" dirty="0" err="1">
                <a:latin typeface="+mn-lt"/>
                <a:cs typeface="+mn-cs"/>
              </a:rPr>
              <a:t>AtomicInteger</a:t>
            </a:r>
            <a:r>
              <a:rPr lang="en-US" sz="1400" dirty="0">
                <a:latin typeface="+mn-lt"/>
                <a:cs typeface="+mn-cs"/>
              </a:rPr>
              <a:t>(100);</a:t>
            </a:r>
          </a:p>
          <a:p>
            <a:pPr fontAlgn="auto">
              <a:lnSpc>
                <a:spcPct val="80000"/>
              </a:lnSpc>
              <a:spcBef>
                <a:spcPts val="0"/>
              </a:spcBef>
              <a:spcAft>
                <a:spcPts val="0"/>
              </a:spcAft>
              <a:defRPr/>
            </a:pP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public  </a:t>
            </a:r>
            <a:r>
              <a:rPr lang="en-US" sz="1400" dirty="0" err="1">
                <a:latin typeface="+mn-lt"/>
                <a:cs typeface="+mn-cs"/>
              </a:rPr>
              <a:t>int</a:t>
            </a:r>
            <a:r>
              <a:rPr lang="en-US" sz="1400" dirty="0">
                <a:latin typeface="+mn-lt"/>
                <a:cs typeface="+mn-cs"/>
              </a:rPr>
              <a:t> </a:t>
            </a:r>
            <a:r>
              <a:rPr lang="en-US" sz="1400" dirty="0" err="1">
                <a:latin typeface="+mn-lt"/>
                <a:cs typeface="+mn-cs"/>
              </a:rPr>
              <a:t>getValue</a:t>
            </a: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     return </a:t>
            </a:r>
            <a:r>
              <a:rPr lang="en-US" sz="1400" dirty="0" err="1">
                <a:latin typeface="+mn-lt"/>
                <a:cs typeface="+mn-cs"/>
              </a:rPr>
              <a:t>a.get</a:t>
            </a: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public  </a:t>
            </a:r>
            <a:r>
              <a:rPr lang="en-US" sz="1400" dirty="0" err="1">
                <a:latin typeface="+mn-lt"/>
                <a:cs typeface="+mn-cs"/>
              </a:rPr>
              <a:t>boolean</a:t>
            </a:r>
            <a:r>
              <a:rPr lang="en-US" sz="1400" dirty="0">
                <a:latin typeface="+mn-lt"/>
                <a:cs typeface="+mn-cs"/>
              </a:rPr>
              <a:t> update (</a:t>
            </a:r>
            <a:r>
              <a:rPr lang="en-US" sz="1400" dirty="0" err="1">
                <a:latin typeface="+mn-lt"/>
                <a:cs typeface="+mn-cs"/>
              </a:rPr>
              <a:t>int</a:t>
            </a:r>
            <a:r>
              <a:rPr lang="en-US" sz="1400" dirty="0">
                <a:latin typeface="+mn-lt"/>
                <a:cs typeface="+mn-cs"/>
              </a:rPr>
              <a:t> current, </a:t>
            </a:r>
            <a:r>
              <a:rPr lang="en-US" sz="1400" dirty="0" err="1">
                <a:latin typeface="+mn-lt"/>
                <a:cs typeface="+mn-cs"/>
              </a:rPr>
              <a:t>int</a:t>
            </a:r>
            <a:r>
              <a:rPr lang="en-US" sz="1400" dirty="0">
                <a:latin typeface="+mn-lt"/>
                <a:cs typeface="+mn-cs"/>
              </a:rPr>
              <a:t> value){</a:t>
            </a:r>
          </a:p>
          <a:p>
            <a:pPr fontAlgn="auto">
              <a:lnSpc>
                <a:spcPct val="80000"/>
              </a:lnSpc>
              <a:spcBef>
                <a:spcPts val="0"/>
              </a:spcBef>
              <a:spcAft>
                <a:spcPts val="0"/>
              </a:spcAft>
              <a:defRPr/>
            </a:pPr>
            <a:r>
              <a:rPr lang="en-US" sz="1400" dirty="0">
                <a:latin typeface="+mn-lt"/>
                <a:cs typeface="+mn-cs"/>
              </a:rPr>
              <a:t>      return </a:t>
            </a:r>
            <a:r>
              <a:rPr lang="en-US" sz="1400" dirty="0" err="1">
                <a:latin typeface="+mn-lt"/>
                <a:cs typeface="+mn-cs"/>
              </a:rPr>
              <a:t>a.compareAndSet</a:t>
            </a:r>
            <a:r>
              <a:rPr lang="en-US" sz="1400" dirty="0">
                <a:latin typeface="+mn-lt"/>
                <a:cs typeface="+mn-cs"/>
              </a:rPr>
              <a:t>(</a:t>
            </a:r>
            <a:r>
              <a:rPr lang="en-US" sz="1400" dirty="0" err="1">
                <a:latin typeface="+mn-lt"/>
                <a:cs typeface="+mn-cs"/>
              </a:rPr>
              <a:t>current,value</a:t>
            </a: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a:p>
            <a:pPr fontAlgn="auto">
              <a:lnSpc>
                <a:spcPct val="80000"/>
              </a:lnSpc>
              <a:spcBef>
                <a:spcPts val="0"/>
              </a:spcBef>
              <a:spcAft>
                <a:spcPts val="0"/>
              </a:spcAft>
              <a:defRPr/>
            </a:pPr>
            <a:r>
              <a:rPr lang="en-US" sz="1400" dirty="0">
                <a:latin typeface="+mn-lt"/>
                <a:cs typeface="+mn-cs"/>
              </a:rPr>
              <a:t>public </a:t>
            </a:r>
            <a:r>
              <a:rPr lang="en-US" sz="1400" dirty="0" err="1">
                <a:latin typeface="+mn-lt"/>
                <a:cs typeface="+mn-cs"/>
              </a:rPr>
              <a:t>int</a:t>
            </a:r>
            <a:r>
              <a:rPr lang="en-US" sz="1400" dirty="0">
                <a:latin typeface="+mn-lt"/>
                <a:cs typeface="+mn-cs"/>
              </a:rPr>
              <a:t> increment(){</a:t>
            </a:r>
          </a:p>
          <a:p>
            <a:pPr fontAlgn="auto">
              <a:lnSpc>
                <a:spcPct val="80000"/>
              </a:lnSpc>
              <a:spcBef>
                <a:spcPts val="0"/>
              </a:spcBef>
              <a:spcAft>
                <a:spcPts val="0"/>
              </a:spcAft>
              <a:defRPr/>
            </a:pPr>
            <a:r>
              <a:rPr lang="en-US" sz="1400" dirty="0">
                <a:latin typeface="+mn-lt"/>
                <a:cs typeface="+mn-cs"/>
              </a:rPr>
              <a:t>      return </a:t>
            </a:r>
            <a:r>
              <a:rPr lang="en-US" sz="1400" dirty="0" err="1">
                <a:latin typeface="+mn-lt"/>
                <a:cs typeface="+mn-cs"/>
              </a:rPr>
              <a:t>a.incrementAndGet</a:t>
            </a:r>
            <a:r>
              <a:rPr lang="en-US" sz="1400" dirty="0">
                <a:latin typeface="+mn-lt"/>
                <a:cs typeface="+mn-cs"/>
              </a:rPr>
              <a:t>();</a:t>
            </a:r>
          </a:p>
          <a:p>
            <a:pPr fontAlgn="auto">
              <a:lnSpc>
                <a:spcPct val="80000"/>
              </a:lnSpc>
              <a:spcBef>
                <a:spcPts val="0"/>
              </a:spcBef>
              <a:spcAft>
                <a:spcPts val="0"/>
              </a:spcAft>
              <a:defRPr/>
            </a:pPr>
            <a:r>
              <a:rPr lang="en-US" sz="1400" dirty="0">
                <a:latin typeface="+mn-lt"/>
                <a:cs typeface="+mn-cs"/>
              </a:rPr>
              <a:t>} </a:t>
            </a:r>
          </a:p>
        </p:txBody>
      </p:sp>
      <p:cxnSp>
        <p:nvCxnSpPr>
          <p:cNvPr id="7" name="Straight Connector 6"/>
          <p:cNvCxnSpPr/>
          <p:nvPr/>
        </p:nvCxnSpPr>
        <p:spPr>
          <a:xfrm>
            <a:off x="457200" y="2276872"/>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4986205"/>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altLang="he-IL"/>
              <a:t>Concurrent Locking</a:t>
            </a:r>
            <a:endParaRPr lang="he-IL" altLang="he-IL"/>
          </a:p>
        </p:txBody>
      </p:sp>
      <p:sp>
        <p:nvSpPr>
          <p:cNvPr id="257027" name="Content Placeholder 2"/>
          <p:cNvSpPr>
            <a:spLocks noGrp="1"/>
          </p:cNvSpPr>
          <p:nvPr>
            <p:ph idx="1"/>
          </p:nvPr>
        </p:nvSpPr>
        <p:spPr/>
        <p:txBody>
          <a:bodyPr/>
          <a:lstStyle/>
          <a:p>
            <a:pPr marL="0" indent="0">
              <a:buNone/>
            </a:pPr>
            <a:r>
              <a:rPr lang="en-US" altLang="he-IL" b="1" i="1" dirty="0" err="1"/>
              <a:t>java.util.concurrent.locks</a:t>
            </a:r>
            <a:endParaRPr lang="en-US" altLang="he-IL" b="1" i="1" dirty="0"/>
          </a:p>
          <a:p>
            <a:pPr lvl="1"/>
            <a:r>
              <a:rPr lang="en-US" altLang="he-IL" dirty="0"/>
              <a:t>Provides framework for conditional locking</a:t>
            </a:r>
          </a:p>
          <a:p>
            <a:pPr lvl="1"/>
            <a:r>
              <a:rPr lang="en-US" altLang="he-IL" dirty="0"/>
              <a:t>Much flexible than the classical build-in mechanism</a:t>
            </a:r>
          </a:p>
          <a:p>
            <a:pPr lvl="1"/>
            <a:r>
              <a:rPr lang="en-US" altLang="he-IL" dirty="0"/>
              <a:t>Lock – defines the lock policy</a:t>
            </a:r>
          </a:p>
          <a:p>
            <a:pPr lvl="1"/>
            <a:r>
              <a:rPr lang="en-US" altLang="he-IL" dirty="0"/>
              <a:t>Condition – manipulate executions on a Lock</a:t>
            </a:r>
          </a:p>
          <a:p>
            <a:pPr lvl="1"/>
            <a:r>
              <a:rPr lang="en-US" altLang="he-IL" dirty="0"/>
              <a:t>Read-Write lock – combination of 2 locks </a:t>
            </a:r>
          </a:p>
          <a:p>
            <a:pPr lvl="2"/>
            <a:r>
              <a:rPr lang="en-US" altLang="he-IL" dirty="0"/>
              <a:t>One for reading and one for writing </a:t>
            </a:r>
          </a:p>
          <a:p>
            <a:pPr lvl="1"/>
            <a:endParaRPr lang="he-IL" altLang="he-IL"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he-IL"/>
              <a:t>Concurrent Locking</a:t>
            </a:r>
            <a:endParaRPr lang="he-IL" altLang="he-IL"/>
          </a:p>
        </p:txBody>
      </p:sp>
      <p:sp>
        <p:nvSpPr>
          <p:cNvPr id="3" name="Content Placeholder 2"/>
          <p:cNvSpPr>
            <a:spLocks noGrp="1"/>
          </p:cNvSpPr>
          <p:nvPr>
            <p:ph idx="1"/>
          </p:nvPr>
        </p:nvSpPr>
        <p:spPr/>
        <p:txBody>
          <a:bodyPr/>
          <a:lstStyle/>
          <a:p>
            <a:pPr marL="0" indent="0">
              <a:buNone/>
            </a:pPr>
            <a:r>
              <a:rPr lang="en-US" b="1" dirty="0"/>
              <a:t>Lock interface</a:t>
            </a:r>
          </a:p>
          <a:p>
            <a:pPr lvl="1"/>
            <a:r>
              <a:rPr lang="en-US" i="1" dirty="0"/>
              <a:t>lock</a:t>
            </a:r>
            <a:r>
              <a:rPr lang="en-US" dirty="0"/>
              <a:t>()  - acquires a lock</a:t>
            </a:r>
          </a:p>
          <a:p>
            <a:pPr lvl="1"/>
            <a:r>
              <a:rPr lang="en-US" i="1" dirty="0"/>
              <a:t>unlock</a:t>
            </a:r>
            <a:r>
              <a:rPr lang="en-US" dirty="0"/>
              <a:t>() – releases it</a:t>
            </a:r>
          </a:p>
          <a:p>
            <a:pPr lvl="1"/>
            <a:r>
              <a:rPr lang="en-US" i="1" dirty="0" err="1"/>
              <a:t>lockInterruptibly</a:t>
            </a:r>
            <a:r>
              <a:rPr lang="en-US" dirty="0"/>
              <a:t>() – locks until thread gets interrupted</a:t>
            </a:r>
          </a:p>
          <a:p>
            <a:pPr lvl="1"/>
            <a:r>
              <a:rPr lang="en-US" i="1" dirty="0" err="1"/>
              <a:t>tryLock</a:t>
            </a:r>
            <a:r>
              <a:rPr lang="en-US" dirty="0"/>
              <a:t>() – locks only if it is free on execution</a:t>
            </a:r>
          </a:p>
          <a:p>
            <a:pPr lvl="1"/>
            <a:r>
              <a:rPr lang="en-US" i="1" dirty="0" err="1"/>
              <a:t>tryLock</a:t>
            </a:r>
            <a:r>
              <a:rPr lang="en-US" i="1" dirty="0"/>
              <a:t>(long</a:t>
            </a:r>
            <a:r>
              <a:rPr lang="en-US" dirty="0"/>
              <a:t> time, </a:t>
            </a:r>
            <a:r>
              <a:rPr lang="en-US" i="1" dirty="0" err="1"/>
              <a:t>TimeUnit</a:t>
            </a:r>
            <a:r>
              <a:rPr lang="en-US" dirty="0"/>
              <a:t> unit) – waits for it to be free and lock</a:t>
            </a:r>
          </a:p>
          <a:p>
            <a:pPr lvl="1"/>
            <a:r>
              <a:rPr lang="en-US" i="1" dirty="0" err="1"/>
              <a:t>newCondition</a:t>
            </a:r>
            <a:r>
              <a:rPr lang="en-US" dirty="0"/>
              <a:t>()  - returns a condition bound to the lock</a:t>
            </a:r>
            <a:endParaRPr lang="he-I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p:cNvSpPr>
            <a:spLocks noGrp="1"/>
          </p:cNvSpPr>
          <p:nvPr>
            <p:ph type="title"/>
          </p:nvPr>
        </p:nvSpPr>
        <p:spPr/>
        <p:txBody>
          <a:bodyPr/>
          <a:lstStyle/>
          <a:p>
            <a:r>
              <a:rPr lang="en-US" altLang="he-IL"/>
              <a:t>Concurrent Locking</a:t>
            </a:r>
            <a:endParaRPr lang="he-IL" altLang="he-IL"/>
          </a:p>
        </p:txBody>
      </p:sp>
      <p:sp>
        <p:nvSpPr>
          <p:cNvPr id="3" name="Content Placeholder 2"/>
          <p:cNvSpPr>
            <a:spLocks noGrp="1"/>
          </p:cNvSpPr>
          <p:nvPr>
            <p:ph idx="1"/>
          </p:nvPr>
        </p:nvSpPr>
        <p:spPr/>
        <p:txBody>
          <a:bodyPr/>
          <a:lstStyle/>
          <a:p>
            <a:pPr marL="0" indent="0">
              <a:buNone/>
            </a:pPr>
            <a:r>
              <a:rPr lang="en-US" b="1" dirty="0"/>
              <a:t>Condition interface</a:t>
            </a:r>
          </a:p>
          <a:p>
            <a:pPr lvl="1"/>
            <a:r>
              <a:rPr lang="en-US" dirty="0"/>
              <a:t>Offers enhanced Lock control</a:t>
            </a:r>
          </a:p>
          <a:p>
            <a:pPr lvl="1"/>
            <a:r>
              <a:rPr lang="en-US" dirty="0"/>
              <a:t>Multiple conditions can be obtained and managed on a Lock</a:t>
            </a:r>
          </a:p>
          <a:p>
            <a:pPr lvl="1"/>
            <a:r>
              <a:rPr lang="en-US" dirty="0"/>
              <a:t>Methods:</a:t>
            </a:r>
          </a:p>
          <a:p>
            <a:pPr lvl="2"/>
            <a:r>
              <a:rPr lang="en-US" i="1" dirty="0"/>
              <a:t>signal</a:t>
            </a:r>
            <a:r>
              <a:rPr lang="en-US" dirty="0"/>
              <a:t>() – wakes up waiting thread </a:t>
            </a:r>
          </a:p>
          <a:p>
            <a:pPr lvl="2"/>
            <a:r>
              <a:rPr lang="en-US" i="1" dirty="0" err="1"/>
              <a:t>signalAll</a:t>
            </a:r>
            <a:r>
              <a:rPr lang="en-US" dirty="0"/>
              <a:t>() – wakes up all waiting threads on that Lock</a:t>
            </a:r>
          </a:p>
          <a:p>
            <a:pPr lvl="2"/>
            <a:r>
              <a:rPr lang="en-US" i="1" dirty="0"/>
              <a:t>await</a:t>
            </a:r>
            <a:r>
              <a:rPr lang="en-US" dirty="0"/>
              <a:t>() – causes calling thread to wait until signaled or interrupted</a:t>
            </a:r>
          </a:p>
          <a:p>
            <a:pPr lvl="2"/>
            <a:r>
              <a:rPr lang="en-US" i="1" dirty="0"/>
              <a:t>await(long time, </a:t>
            </a:r>
            <a:r>
              <a:rPr lang="en-US" i="1" dirty="0" err="1"/>
              <a:t>TimeUnit</a:t>
            </a:r>
            <a:r>
              <a:rPr lang="en-US" i="1" dirty="0"/>
              <a:t> unit), await(long </a:t>
            </a:r>
            <a:r>
              <a:rPr lang="en-US" i="1" dirty="0" err="1"/>
              <a:t>nanos</a:t>
            </a:r>
            <a:r>
              <a:rPr lang="en-US" i="1" dirty="0"/>
              <a:t>)</a:t>
            </a:r>
            <a:endParaRPr lang="he-IL" i="1"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he-IL"/>
              <a:t>Concurrent Locking</a:t>
            </a:r>
            <a:endParaRPr lang="he-IL" altLang="he-IL"/>
          </a:p>
        </p:txBody>
      </p:sp>
      <p:sp>
        <p:nvSpPr>
          <p:cNvPr id="260099" name="Content Placeholder 2"/>
          <p:cNvSpPr>
            <a:spLocks noGrp="1"/>
          </p:cNvSpPr>
          <p:nvPr>
            <p:ph idx="1"/>
          </p:nvPr>
        </p:nvSpPr>
        <p:spPr/>
        <p:txBody>
          <a:bodyPr/>
          <a:lstStyle/>
          <a:p>
            <a:pPr marL="0" indent="0">
              <a:buNone/>
            </a:pPr>
            <a:r>
              <a:rPr lang="en-US" altLang="he-IL" b="1" dirty="0"/>
              <a:t>Concrete Locks</a:t>
            </a:r>
          </a:p>
          <a:p>
            <a:pPr lvl="1"/>
            <a:r>
              <a:rPr lang="en-US" altLang="he-IL" i="1" dirty="0" err="1"/>
              <a:t>ReentrantLock</a:t>
            </a:r>
            <a:endParaRPr lang="en-US" altLang="he-IL" i="1" dirty="0"/>
          </a:p>
          <a:p>
            <a:pPr lvl="2"/>
            <a:r>
              <a:rPr lang="en-US" altLang="he-IL" dirty="0"/>
              <a:t>Acts like classic thread synchronization </a:t>
            </a:r>
          </a:p>
          <a:p>
            <a:pPr lvl="3"/>
            <a:r>
              <a:rPr lang="en-US" altLang="he-IL" dirty="0"/>
              <a:t>Thread can lock only if not locked already</a:t>
            </a:r>
          </a:p>
          <a:p>
            <a:pPr lvl="2"/>
            <a:r>
              <a:rPr lang="en-US" altLang="he-IL" dirty="0"/>
              <a:t>Many Conditions can be created </a:t>
            </a:r>
          </a:p>
          <a:p>
            <a:pPr lvl="2"/>
            <a:r>
              <a:rPr lang="en-US" altLang="he-IL" dirty="0"/>
              <a:t>Provides informative methods</a:t>
            </a:r>
          </a:p>
          <a:p>
            <a:pPr lvl="3"/>
            <a:r>
              <a:rPr lang="en-US" altLang="he-IL" i="1" dirty="0" err="1"/>
              <a:t>isLocked</a:t>
            </a:r>
            <a:r>
              <a:rPr lang="en-US" altLang="he-IL" dirty="0"/>
              <a:t>()</a:t>
            </a:r>
          </a:p>
          <a:p>
            <a:pPr lvl="3"/>
            <a:r>
              <a:rPr lang="en-US" altLang="he-IL" i="1" dirty="0" err="1"/>
              <a:t>getLockQueueLength</a:t>
            </a:r>
            <a:r>
              <a:rPr lang="en-US" altLang="he-IL" dirty="0"/>
              <a: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he-IL"/>
              <a:t>Concurrent Locking</a:t>
            </a:r>
            <a:endParaRPr lang="he-IL" altLang="he-IL"/>
          </a:p>
        </p:txBody>
      </p:sp>
      <p:sp>
        <p:nvSpPr>
          <p:cNvPr id="261123" name="Content Placeholder 2"/>
          <p:cNvSpPr>
            <a:spLocks noGrp="1"/>
          </p:cNvSpPr>
          <p:nvPr>
            <p:ph idx="1"/>
          </p:nvPr>
        </p:nvSpPr>
        <p:spPr/>
        <p:txBody>
          <a:bodyPr/>
          <a:lstStyle/>
          <a:p>
            <a:pPr marL="0" indent="0">
              <a:buNone/>
            </a:pPr>
            <a:r>
              <a:rPr lang="en-US" altLang="he-IL" b="1" dirty="0"/>
              <a:t>Concrete Locks</a:t>
            </a:r>
          </a:p>
          <a:p>
            <a:pPr lvl="1"/>
            <a:r>
              <a:rPr lang="en-US" altLang="he-IL" i="1" dirty="0" err="1"/>
              <a:t>ReentrantReadWriteLock</a:t>
            </a:r>
            <a:endParaRPr lang="en-US" altLang="he-IL" i="1" dirty="0"/>
          </a:p>
          <a:p>
            <a:pPr lvl="2"/>
            <a:r>
              <a:rPr lang="en-US" altLang="he-IL" dirty="0"/>
              <a:t>Maintains a fair read-write time slicing </a:t>
            </a:r>
          </a:p>
          <a:p>
            <a:pPr lvl="2"/>
            <a:r>
              <a:rPr lang="en-US" altLang="he-IL" dirty="0"/>
              <a:t>Only one thread can write at a time</a:t>
            </a:r>
          </a:p>
          <a:p>
            <a:pPr lvl="2"/>
            <a:r>
              <a:rPr lang="en-US" altLang="he-IL" dirty="0"/>
              <a:t>Several reader threads can read at the same time</a:t>
            </a:r>
          </a:p>
          <a:p>
            <a:pPr lvl="2"/>
            <a:r>
              <a:rPr lang="en-US" altLang="he-IL" i="1" dirty="0" err="1"/>
              <a:t>readLock</a:t>
            </a:r>
            <a:r>
              <a:rPr lang="en-US" altLang="he-IL" dirty="0"/>
              <a:t>() obtains the Lock for reading</a:t>
            </a:r>
          </a:p>
          <a:p>
            <a:pPr lvl="2"/>
            <a:r>
              <a:rPr lang="en-US" altLang="he-IL" i="1" dirty="0" err="1"/>
              <a:t>writeLock</a:t>
            </a:r>
            <a:r>
              <a:rPr lang="en-US" altLang="he-IL" dirty="0"/>
              <a:t>() obtains the lock for writing</a:t>
            </a:r>
            <a:endParaRPr lang="he-IL" altLang="he-IL"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he-IL"/>
              <a:t>Concurrent Locking</a:t>
            </a:r>
            <a:endParaRPr lang="he-IL" altLang="he-IL"/>
          </a:p>
        </p:txBody>
      </p:sp>
      <p:sp>
        <p:nvSpPr>
          <p:cNvPr id="262147" name="Content Placeholder 2"/>
          <p:cNvSpPr>
            <a:spLocks noGrp="1"/>
          </p:cNvSpPr>
          <p:nvPr>
            <p:ph idx="1"/>
          </p:nvPr>
        </p:nvSpPr>
        <p:spPr/>
        <p:txBody>
          <a:bodyPr/>
          <a:lstStyle/>
          <a:p>
            <a:pPr marL="0" indent="0">
              <a:buNone/>
            </a:pPr>
            <a:r>
              <a:rPr lang="en-US" altLang="he-IL" b="1" dirty="0"/>
              <a:t>Simple Example:</a:t>
            </a:r>
            <a:endParaRPr lang="he-IL" altLang="he-IL" b="1" dirty="0"/>
          </a:p>
        </p:txBody>
      </p:sp>
      <p:sp>
        <p:nvSpPr>
          <p:cNvPr id="4" name="AutoShape 8"/>
          <p:cNvSpPr>
            <a:spLocks noChangeArrowheads="1"/>
          </p:cNvSpPr>
          <p:nvPr/>
        </p:nvSpPr>
        <p:spPr bwMode="auto">
          <a:xfrm>
            <a:off x="457200" y="2348880"/>
            <a:ext cx="8229600" cy="2021662"/>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600" b="1" dirty="0">
                <a:solidFill>
                  <a:srgbClr val="FF0000"/>
                </a:solidFill>
                <a:latin typeface="+mn-lt"/>
                <a:cs typeface="+mn-cs"/>
              </a:rPr>
              <a:t>private  </a:t>
            </a:r>
            <a:r>
              <a:rPr lang="en-US" sz="1600" b="1" dirty="0" err="1">
                <a:solidFill>
                  <a:srgbClr val="FF0000"/>
                </a:solidFill>
                <a:latin typeface="+mn-lt"/>
                <a:cs typeface="+mn-cs"/>
              </a:rPr>
              <a:t>ReentrantLock</a:t>
            </a:r>
            <a:r>
              <a:rPr lang="en-US" sz="1600" b="1" dirty="0">
                <a:solidFill>
                  <a:srgbClr val="FF0000"/>
                </a:solidFill>
                <a:latin typeface="+mn-lt"/>
                <a:cs typeface="+mn-cs"/>
              </a:rPr>
              <a:t> lock=new </a:t>
            </a:r>
            <a:r>
              <a:rPr lang="en-US" sz="1600" b="1" dirty="0" err="1">
                <a:solidFill>
                  <a:srgbClr val="FF0000"/>
                </a:solidFill>
                <a:latin typeface="+mn-lt"/>
                <a:cs typeface="+mn-cs"/>
              </a:rPr>
              <a:t>ReentrantLock</a:t>
            </a:r>
            <a:r>
              <a:rPr lang="en-US" sz="1600" b="1" dirty="0">
                <a:solidFill>
                  <a:srgbClr val="FF0000"/>
                </a:solidFill>
                <a:latin typeface="+mn-lt"/>
                <a:cs typeface="+mn-cs"/>
              </a:rPr>
              <a:t>();</a:t>
            </a:r>
          </a:p>
          <a:p>
            <a:pPr fontAlgn="auto">
              <a:lnSpc>
                <a:spcPct val="80000"/>
              </a:lnSpc>
              <a:spcBef>
                <a:spcPts val="0"/>
              </a:spcBef>
              <a:spcAft>
                <a:spcPts val="0"/>
              </a:spcAft>
              <a:defRPr/>
            </a:pPr>
            <a:r>
              <a:rPr lang="en-US" sz="1600" dirty="0">
                <a:latin typeface="+mn-lt"/>
                <a:cs typeface="+mn-cs"/>
              </a:rPr>
              <a:t>..</a:t>
            </a:r>
          </a:p>
          <a:p>
            <a:pPr fontAlgn="auto">
              <a:lnSpc>
                <a:spcPct val="80000"/>
              </a:lnSpc>
              <a:spcBef>
                <a:spcPts val="0"/>
              </a:spcBef>
              <a:spcAft>
                <a:spcPts val="0"/>
              </a:spcAft>
              <a:defRPr/>
            </a:pPr>
            <a:r>
              <a:rPr lang="en-US" sz="1600" dirty="0">
                <a:latin typeface="+mn-lt"/>
                <a:cs typeface="+mn-cs"/>
              </a:rPr>
              <a:t>public void method(){</a:t>
            </a:r>
          </a:p>
          <a:p>
            <a:pPr fontAlgn="auto">
              <a:lnSpc>
                <a:spcPct val="80000"/>
              </a:lnSpc>
              <a:spcBef>
                <a:spcPts val="0"/>
              </a:spcBef>
              <a:spcAft>
                <a:spcPts val="0"/>
              </a:spcAft>
              <a:defRPr/>
            </a:pPr>
            <a:r>
              <a:rPr lang="en-US" sz="1600" dirty="0">
                <a:latin typeface="+mn-lt"/>
                <a:cs typeface="+mn-cs"/>
              </a:rPr>
              <a:t>   </a:t>
            </a:r>
            <a:r>
              <a:rPr lang="en-US" sz="1600" b="1" dirty="0">
                <a:solidFill>
                  <a:srgbClr val="FF0000"/>
                </a:solidFill>
                <a:latin typeface="+mn-lt"/>
                <a:cs typeface="+mn-cs"/>
              </a:rPr>
              <a:t>    </a:t>
            </a:r>
            <a:r>
              <a:rPr lang="en-US" sz="1600" b="1" dirty="0" err="1">
                <a:solidFill>
                  <a:srgbClr val="FF0000"/>
                </a:solidFill>
                <a:latin typeface="+mn-lt"/>
                <a:cs typeface="+mn-cs"/>
              </a:rPr>
              <a:t>lock.lock</a:t>
            </a:r>
            <a:r>
              <a:rPr lang="en-US" sz="1600" b="1" dirty="0">
                <a:solidFill>
                  <a:srgbClr val="FF0000"/>
                </a:solidFill>
                <a:latin typeface="+mn-lt"/>
                <a:cs typeface="+mn-cs"/>
              </a:rPr>
              <a:t>();</a:t>
            </a:r>
          </a:p>
          <a:p>
            <a:pPr fontAlgn="auto">
              <a:lnSpc>
                <a:spcPct val="80000"/>
              </a:lnSpc>
              <a:spcBef>
                <a:spcPts val="0"/>
              </a:spcBef>
              <a:spcAft>
                <a:spcPts val="0"/>
              </a:spcAft>
              <a:defRPr/>
            </a:pPr>
            <a:r>
              <a:rPr lang="en-US" sz="1600" dirty="0">
                <a:latin typeface="+mn-lt"/>
                <a:cs typeface="+mn-cs"/>
              </a:rPr>
              <a:t>       // do some thread sensitive tasks</a:t>
            </a:r>
          </a:p>
          <a:p>
            <a:pPr fontAlgn="auto">
              <a:lnSpc>
                <a:spcPct val="80000"/>
              </a:lnSpc>
              <a:spcBef>
                <a:spcPts val="0"/>
              </a:spcBef>
              <a:spcAft>
                <a:spcPts val="0"/>
              </a:spcAft>
              <a:defRPr/>
            </a:pPr>
            <a:r>
              <a:rPr lang="en-US" sz="1600" dirty="0">
                <a:latin typeface="+mn-lt"/>
                <a:cs typeface="+mn-cs"/>
              </a:rPr>
              <a:t>     </a:t>
            </a:r>
            <a:r>
              <a:rPr lang="en-US" sz="1600" b="1" dirty="0">
                <a:solidFill>
                  <a:srgbClr val="FF0000"/>
                </a:solidFill>
                <a:latin typeface="+mn-lt"/>
                <a:cs typeface="+mn-cs"/>
              </a:rPr>
              <a:t>  </a:t>
            </a:r>
            <a:r>
              <a:rPr lang="en-US" sz="1600" b="1" dirty="0" err="1">
                <a:solidFill>
                  <a:srgbClr val="FF0000"/>
                </a:solidFill>
                <a:latin typeface="+mn-lt"/>
                <a:cs typeface="+mn-cs"/>
              </a:rPr>
              <a:t>lock.unlock</a:t>
            </a:r>
            <a:r>
              <a:rPr lang="en-US" sz="1600" b="1" dirty="0">
                <a:solidFill>
                  <a:srgbClr val="FF0000"/>
                </a:solidFill>
                <a:latin typeface="+mn-lt"/>
                <a:cs typeface="+mn-cs"/>
              </a:rPr>
              <a:t>();</a:t>
            </a:r>
          </a:p>
          <a:p>
            <a:pPr fontAlgn="auto">
              <a:lnSpc>
                <a:spcPct val="80000"/>
              </a:lnSpc>
              <a:spcBef>
                <a:spcPts val="0"/>
              </a:spcBef>
              <a:spcAft>
                <a:spcPts val="0"/>
              </a:spcAft>
              <a:defRPr/>
            </a:pPr>
            <a:r>
              <a:rPr lang="en-US" sz="1600" dirty="0">
                <a:latin typeface="+mn-lt"/>
                <a:cs typeface="+mn-cs"/>
              </a:rPr>
              <a:t>}</a:t>
            </a:r>
          </a:p>
        </p:txBody>
      </p:sp>
      <p:cxnSp>
        <p:nvCxnSpPr>
          <p:cNvPr id="7" name="Straight Connector 6"/>
          <p:cNvCxnSpPr/>
          <p:nvPr/>
        </p:nvCxnSpPr>
        <p:spPr>
          <a:xfrm>
            <a:off x="457200" y="4370542"/>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2348880"/>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he-IL"/>
              <a:t>Concurrent Locking</a:t>
            </a:r>
            <a:endParaRPr lang="he-IL" altLang="he-IL"/>
          </a:p>
        </p:txBody>
      </p:sp>
      <p:sp>
        <p:nvSpPr>
          <p:cNvPr id="263171" name="Content Placeholder 2"/>
          <p:cNvSpPr>
            <a:spLocks noGrp="1"/>
          </p:cNvSpPr>
          <p:nvPr>
            <p:ph idx="1"/>
          </p:nvPr>
        </p:nvSpPr>
        <p:spPr/>
        <p:txBody>
          <a:bodyPr/>
          <a:lstStyle/>
          <a:p>
            <a:pPr marL="0" indent="0">
              <a:buNone/>
            </a:pPr>
            <a:r>
              <a:rPr lang="en-US" altLang="he-IL" b="1" dirty="0"/>
              <a:t>Concrete Locks</a:t>
            </a:r>
          </a:p>
          <a:p>
            <a:pPr lvl="1"/>
            <a:r>
              <a:rPr lang="en-US" altLang="he-IL" dirty="0" err="1"/>
              <a:t>CyclicBarrier</a:t>
            </a:r>
            <a:endParaRPr lang="en-US" altLang="he-IL" dirty="0"/>
          </a:p>
          <a:p>
            <a:pPr lvl="2"/>
            <a:r>
              <a:rPr lang="en-US" altLang="he-IL" dirty="0"/>
              <a:t>Blocks  specified number of threads – then releases all </a:t>
            </a:r>
          </a:p>
          <a:p>
            <a:pPr lvl="2"/>
            <a:r>
              <a:rPr lang="en-US" altLang="he-IL" dirty="0"/>
              <a:t>Barrier is created with a given counter</a:t>
            </a:r>
          </a:p>
          <a:p>
            <a:pPr lvl="2"/>
            <a:r>
              <a:rPr lang="en-US" altLang="he-IL" dirty="0"/>
              <a:t>Threads  uses barrier </a:t>
            </a:r>
            <a:r>
              <a:rPr lang="en-US" altLang="he-IL" i="1" dirty="0"/>
              <a:t>await</a:t>
            </a:r>
            <a:r>
              <a:rPr lang="en-US" altLang="he-IL" dirty="0"/>
              <a:t>() method to block</a:t>
            </a:r>
          </a:p>
          <a:p>
            <a:pPr lvl="2"/>
            <a:r>
              <a:rPr lang="en-US" altLang="he-IL" dirty="0"/>
              <a:t>When the number of waiting threads reached the counter – all waiting threads are released</a:t>
            </a:r>
          </a:p>
          <a:p>
            <a:pPr lvl="2"/>
            <a:r>
              <a:rPr lang="en-US" altLang="he-IL" dirty="0"/>
              <a:t>Cyclic means - A reusable threads barrier</a:t>
            </a:r>
          </a:p>
          <a:p>
            <a:pPr lvl="2"/>
            <a:endParaRPr lang="en-US" altLang="he-IL" dirty="0"/>
          </a:p>
          <a:p>
            <a:pPr lvl="2"/>
            <a:endParaRPr lang="he-IL" altLang="he-IL"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p:cNvSpPr>
            <a:spLocks noGrp="1"/>
          </p:cNvSpPr>
          <p:nvPr>
            <p:ph type="title"/>
          </p:nvPr>
        </p:nvSpPr>
        <p:spPr/>
        <p:txBody>
          <a:bodyPr/>
          <a:lstStyle/>
          <a:p>
            <a:r>
              <a:rPr lang="en-US" altLang="he-IL"/>
              <a:t>Concurrent Locking</a:t>
            </a:r>
            <a:endParaRPr lang="he-IL" altLang="he-IL"/>
          </a:p>
        </p:txBody>
      </p:sp>
      <p:sp>
        <p:nvSpPr>
          <p:cNvPr id="264195" name="Content Placeholder 2"/>
          <p:cNvSpPr>
            <a:spLocks noGrp="1"/>
          </p:cNvSpPr>
          <p:nvPr>
            <p:ph idx="1"/>
          </p:nvPr>
        </p:nvSpPr>
        <p:spPr/>
        <p:txBody>
          <a:bodyPr/>
          <a:lstStyle/>
          <a:p>
            <a:pPr marL="0" indent="0">
              <a:buNone/>
            </a:pPr>
            <a:r>
              <a:rPr lang="en-US" altLang="he-IL" b="1" dirty="0"/>
              <a:t>Simple Example - </a:t>
            </a:r>
            <a:r>
              <a:rPr lang="en-US" altLang="he-IL" b="1" dirty="0" err="1"/>
              <a:t>CyclicBarrier</a:t>
            </a:r>
            <a:r>
              <a:rPr lang="en-US" altLang="he-IL" b="1" dirty="0"/>
              <a:t>:</a:t>
            </a:r>
            <a:endParaRPr lang="he-IL" altLang="he-IL" b="1" dirty="0"/>
          </a:p>
        </p:txBody>
      </p:sp>
      <p:sp>
        <p:nvSpPr>
          <p:cNvPr id="4" name="AutoShape 8"/>
          <p:cNvSpPr>
            <a:spLocks noChangeArrowheads="1"/>
          </p:cNvSpPr>
          <p:nvPr/>
        </p:nvSpPr>
        <p:spPr bwMode="auto">
          <a:xfrm>
            <a:off x="457200" y="2131710"/>
            <a:ext cx="8229600" cy="360269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Task implements </a:t>
            </a:r>
            <a:r>
              <a:rPr lang="en-US" sz="1400" dirty="0" err="1">
                <a:latin typeface="+mn-lt"/>
                <a:cs typeface="+mn-cs"/>
              </a:rPr>
              <a:t>Runnable</a:t>
            </a:r>
            <a:r>
              <a:rPr lang="en-US" sz="1400" dirty="0">
                <a:latin typeface="+mn-lt"/>
                <a:cs typeface="+mn-cs"/>
              </a:rPr>
              <a:t>{</a:t>
            </a:r>
            <a:br>
              <a:rPr lang="en-US" sz="1400" dirty="0">
                <a:latin typeface="+mn-lt"/>
                <a:cs typeface="+mn-cs"/>
              </a:rPr>
            </a:br>
            <a:br>
              <a:rPr lang="en-US" sz="1400" dirty="0">
                <a:latin typeface="+mn-lt"/>
                <a:cs typeface="+mn-cs"/>
              </a:rPr>
            </a:br>
            <a:r>
              <a:rPr lang="en-US" sz="1400" b="1" dirty="0">
                <a:solidFill>
                  <a:srgbClr val="FF0000"/>
                </a:solidFill>
                <a:latin typeface="+mn-lt"/>
                <a:cs typeface="+mn-cs"/>
              </a:rPr>
              <a:t>           private </a:t>
            </a:r>
            <a:r>
              <a:rPr lang="en-US" sz="1400" b="1" dirty="0" err="1">
                <a:solidFill>
                  <a:srgbClr val="FF0000"/>
                </a:solidFill>
                <a:latin typeface="+mn-lt"/>
                <a:cs typeface="+mn-cs"/>
              </a:rPr>
              <a:t>CyclicBarrier</a:t>
            </a:r>
            <a:r>
              <a:rPr lang="en-US" sz="1400" b="1" dirty="0">
                <a:solidFill>
                  <a:srgbClr val="FF0000"/>
                </a:solidFill>
                <a:latin typeface="+mn-lt"/>
                <a:cs typeface="+mn-cs"/>
              </a:rPr>
              <a:t> barrier;</a:t>
            </a:r>
            <a:br>
              <a:rPr lang="en-US" sz="1400" dirty="0">
                <a:latin typeface="+mn-lt"/>
                <a:cs typeface="+mn-cs"/>
              </a:rPr>
            </a:br>
            <a:br>
              <a:rPr lang="en-US" sz="1400" dirty="0">
                <a:latin typeface="+mn-lt"/>
                <a:cs typeface="+mn-cs"/>
              </a:rPr>
            </a:br>
            <a:r>
              <a:rPr lang="en-US" sz="1400" dirty="0">
                <a:latin typeface="+mn-lt"/>
                <a:cs typeface="+mn-cs"/>
              </a:rPr>
              <a:t>           public Task(</a:t>
            </a:r>
            <a:r>
              <a:rPr lang="en-US" sz="1400" dirty="0" err="1">
                <a:latin typeface="+mn-lt"/>
                <a:cs typeface="+mn-cs"/>
              </a:rPr>
              <a:t>CyclicBarrier</a:t>
            </a:r>
            <a:r>
              <a:rPr lang="en-US" sz="1400" dirty="0">
                <a:latin typeface="+mn-lt"/>
                <a:cs typeface="+mn-cs"/>
              </a:rPr>
              <a:t> barrier) {</a:t>
            </a:r>
            <a:br>
              <a:rPr lang="en-US" sz="1400" dirty="0">
                <a:latin typeface="+mn-lt"/>
                <a:cs typeface="+mn-cs"/>
              </a:rPr>
            </a:br>
            <a:r>
              <a:rPr lang="en-US" sz="1400" dirty="0">
                <a:latin typeface="+mn-lt"/>
                <a:cs typeface="+mn-cs"/>
              </a:rPr>
              <a:t>	</a:t>
            </a:r>
            <a:r>
              <a:rPr lang="en-US" sz="1400" dirty="0" err="1">
                <a:latin typeface="+mn-lt"/>
                <a:cs typeface="+mn-cs"/>
              </a:rPr>
              <a:t>this.barrier</a:t>
            </a:r>
            <a:r>
              <a:rPr lang="en-US" sz="1400" dirty="0">
                <a:latin typeface="+mn-lt"/>
                <a:cs typeface="+mn-cs"/>
              </a:rPr>
              <a:t> = barrier;</a:t>
            </a:r>
            <a:br>
              <a:rPr lang="en-US" sz="1400" dirty="0">
                <a:latin typeface="+mn-lt"/>
                <a:cs typeface="+mn-cs"/>
              </a:rPr>
            </a:br>
            <a:r>
              <a:rPr lang="en-US" sz="1400" dirty="0">
                <a:latin typeface="+mn-lt"/>
                <a:cs typeface="+mn-cs"/>
              </a:rPr>
              <a:t>           }</a:t>
            </a:r>
            <a:br>
              <a:rPr lang="en-US" sz="1400" dirty="0">
                <a:latin typeface="+mn-lt"/>
                <a:cs typeface="+mn-cs"/>
              </a:rPr>
            </a:br>
            <a:br>
              <a:rPr lang="en-US" sz="1400" dirty="0">
                <a:latin typeface="+mn-lt"/>
                <a:cs typeface="+mn-cs"/>
              </a:rPr>
            </a:br>
            <a:r>
              <a:rPr lang="en-US" sz="1400" dirty="0">
                <a:latin typeface="+mn-lt"/>
                <a:cs typeface="+mn-cs"/>
              </a:rPr>
              <a:t>          @Override</a:t>
            </a:r>
            <a:br>
              <a:rPr lang="en-US" sz="1400" dirty="0">
                <a:latin typeface="+mn-lt"/>
                <a:cs typeface="+mn-cs"/>
              </a:rPr>
            </a:br>
            <a:r>
              <a:rPr lang="en-US" sz="1400" dirty="0">
                <a:latin typeface="+mn-lt"/>
                <a:cs typeface="+mn-cs"/>
              </a:rPr>
              <a:t>          public void run(){</a:t>
            </a:r>
            <a:br>
              <a:rPr lang="en-US" sz="1400" dirty="0">
                <a:latin typeface="+mn-lt"/>
                <a:cs typeface="+mn-cs"/>
              </a:rPr>
            </a:br>
            <a:r>
              <a:rPr lang="en-US" sz="1400" dirty="0">
                <a:latin typeface="+mn-lt"/>
                <a:cs typeface="+mn-cs"/>
              </a:rPr>
              <a:t>	try {</a:t>
            </a:r>
            <a:br>
              <a:rPr lang="en-US" sz="1400" dirty="0">
                <a:latin typeface="+mn-lt"/>
                <a:cs typeface="+mn-cs"/>
              </a:rPr>
            </a:br>
            <a:r>
              <a:rPr lang="en-US" sz="1400" dirty="0">
                <a:latin typeface="+mn-lt"/>
                <a:cs typeface="+mn-cs"/>
              </a:rPr>
              <a:t>	         </a:t>
            </a:r>
            <a:r>
              <a:rPr lang="en-US" sz="1400" dirty="0" err="1">
                <a:latin typeface="+mn-lt"/>
                <a:cs typeface="+mn-cs"/>
              </a:rPr>
              <a:t>System.out.println</a:t>
            </a:r>
            <a:r>
              <a:rPr lang="en-US" sz="1400" dirty="0">
                <a:latin typeface="+mn-lt"/>
                <a:cs typeface="+mn-cs"/>
              </a:rPr>
              <a:t>(</a:t>
            </a:r>
            <a:r>
              <a:rPr lang="en-US" sz="1400" dirty="0" err="1">
                <a:latin typeface="+mn-lt"/>
                <a:cs typeface="+mn-cs"/>
              </a:rPr>
              <a:t>Thread.currentThread</a:t>
            </a:r>
            <a:r>
              <a:rPr lang="en-US" sz="1400" dirty="0">
                <a:latin typeface="+mn-lt"/>
                <a:cs typeface="+mn-cs"/>
              </a:rPr>
              <a:t>().</a:t>
            </a:r>
            <a:r>
              <a:rPr lang="en-US" sz="1400" dirty="0" err="1">
                <a:latin typeface="+mn-lt"/>
                <a:cs typeface="+mn-cs"/>
              </a:rPr>
              <a:t>getName</a:t>
            </a:r>
            <a:r>
              <a:rPr lang="en-US" sz="1400" dirty="0">
                <a:latin typeface="+mn-lt"/>
                <a:cs typeface="+mn-cs"/>
              </a:rPr>
              <a:t>() + " is waiting on barrier");</a:t>
            </a:r>
            <a:br>
              <a:rPr lang="en-US" sz="1400" dirty="0">
                <a:latin typeface="+mn-lt"/>
                <a:cs typeface="+mn-cs"/>
              </a:rPr>
            </a:br>
            <a:r>
              <a:rPr lang="en-US" sz="1400" dirty="0">
                <a:latin typeface="+mn-lt"/>
                <a:cs typeface="+mn-cs"/>
              </a:rPr>
              <a:t>	         </a:t>
            </a:r>
            <a:r>
              <a:rPr lang="en-US" sz="1400" b="1" dirty="0" err="1">
                <a:solidFill>
                  <a:srgbClr val="FF0000"/>
                </a:solidFill>
                <a:latin typeface="+mn-lt"/>
                <a:cs typeface="+mn-cs"/>
              </a:rPr>
              <a:t>barrier.await</a:t>
            </a:r>
            <a:r>
              <a:rPr lang="en-US" sz="1400" b="1" dirty="0">
                <a:solidFill>
                  <a:srgbClr val="FF0000"/>
                </a:solidFill>
                <a:latin typeface="+mn-lt"/>
                <a:cs typeface="+mn-cs"/>
              </a:rPr>
              <a:t>();</a:t>
            </a:r>
            <a:br>
              <a:rPr lang="en-US" sz="1400" b="1" dirty="0">
                <a:solidFill>
                  <a:srgbClr val="FF0000"/>
                </a:solidFill>
                <a:latin typeface="+mn-lt"/>
                <a:cs typeface="+mn-cs"/>
              </a:rPr>
            </a:br>
            <a:r>
              <a:rPr lang="en-US" sz="1400" b="1" dirty="0">
                <a:solidFill>
                  <a:srgbClr val="FF0000"/>
                </a:solidFill>
                <a:latin typeface="+mn-lt"/>
                <a:cs typeface="+mn-cs"/>
              </a:rPr>
              <a:t>	         </a:t>
            </a:r>
            <a:r>
              <a:rPr lang="en-US" sz="1400" dirty="0" err="1">
                <a:latin typeface="+mn-lt"/>
                <a:cs typeface="+mn-cs"/>
              </a:rPr>
              <a:t>System.out.println</a:t>
            </a:r>
            <a:r>
              <a:rPr lang="en-US" sz="1400" dirty="0">
                <a:latin typeface="+mn-lt"/>
                <a:cs typeface="+mn-cs"/>
              </a:rPr>
              <a:t>(</a:t>
            </a:r>
            <a:r>
              <a:rPr lang="en-US" sz="1400" dirty="0" err="1">
                <a:latin typeface="+mn-lt"/>
                <a:cs typeface="+mn-cs"/>
              </a:rPr>
              <a:t>Thread.currentThread</a:t>
            </a:r>
            <a:r>
              <a:rPr lang="en-US" sz="1400" dirty="0">
                <a:latin typeface="+mn-lt"/>
                <a:cs typeface="+mn-cs"/>
              </a:rPr>
              <a:t>().</a:t>
            </a:r>
            <a:r>
              <a:rPr lang="en-US" sz="1400" dirty="0" err="1">
                <a:latin typeface="+mn-lt"/>
                <a:cs typeface="+mn-cs"/>
              </a:rPr>
              <a:t>getName</a:t>
            </a:r>
            <a:r>
              <a:rPr lang="en-US" sz="1400" dirty="0">
                <a:latin typeface="+mn-lt"/>
                <a:cs typeface="+mn-cs"/>
              </a:rPr>
              <a:t>() + " has crossed the barrier");</a:t>
            </a:r>
            <a:br>
              <a:rPr lang="en-US" sz="1400" dirty="0">
                <a:latin typeface="+mn-lt"/>
                <a:cs typeface="+mn-cs"/>
              </a:rPr>
            </a:br>
            <a:r>
              <a:rPr lang="en-US" sz="1400" dirty="0">
                <a:latin typeface="+mn-lt"/>
                <a:cs typeface="+mn-cs"/>
              </a:rPr>
              <a:t>	} catch (</a:t>
            </a:r>
            <a:r>
              <a:rPr lang="en-US" sz="1400" dirty="0" err="1">
                <a:latin typeface="+mn-lt"/>
                <a:cs typeface="+mn-cs"/>
              </a:rPr>
              <a:t>InterruptedException</a:t>
            </a:r>
            <a:r>
              <a:rPr lang="en-US" sz="1400" dirty="0">
                <a:latin typeface="+mn-lt"/>
                <a:cs typeface="+mn-cs"/>
              </a:rPr>
              <a:t> ex) {</a:t>
            </a:r>
            <a:br>
              <a:rPr lang="en-US" sz="1400" dirty="0">
                <a:latin typeface="+mn-lt"/>
                <a:cs typeface="+mn-cs"/>
              </a:rPr>
            </a:b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a:t>
            </a:r>
          </a:p>
        </p:txBody>
      </p:sp>
      <p:cxnSp>
        <p:nvCxnSpPr>
          <p:cNvPr id="7" name="Straight Connector 6"/>
          <p:cNvCxnSpPr/>
          <p:nvPr/>
        </p:nvCxnSpPr>
        <p:spPr>
          <a:xfrm>
            <a:off x="457200" y="214773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5734401"/>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he-IL"/>
              <a:t>Hotspot</a:t>
            </a:r>
          </a:p>
        </p:txBody>
      </p:sp>
      <p:sp>
        <p:nvSpPr>
          <p:cNvPr id="27650" name="Rectangle 3"/>
          <p:cNvSpPr>
            <a:spLocks noGrp="1" noChangeArrowheads="1"/>
          </p:cNvSpPr>
          <p:nvPr>
            <p:ph idx="1"/>
          </p:nvPr>
        </p:nvSpPr>
        <p:spPr/>
        <p:txBody>
          <a:bodyPr/>
          <a:lstStyle/>
          <a:p>
            <a:pPr>
              <a:lnSpc>
                <a:spcPct val="150000"/>
              </a:lnSpc>
            </a:pPr>
            <a:r>
              <a:rPr lang="en-US" dirty="0"/>
              <a:t>Improves caching of objects &amp; methods </a:t>
            </a:r>
          </a:p>
          <a:p>
            <a:pPr>
              <a:lnSpc>
                <a:spcPct val="150000"/>
              </a:lnSpc>
            </a:pPr>
            <a:r>
              <a:rPr lang="en-US" dirty="0"/>
              <a:t>Fast and fully accurate garbage collection </a:t>
            </a:r>
          </a:p>
          <a:p>
            <a:pPr>
              <a:lnSpc>
                <a:spcPct val="150000"/>
              </a:lnSpc>
            </a:pPr>
            <a:r>
              <a:rPr lang="en-US" dirty="0"/>
              <a:t>Offers more GC algorithms</a:t>
            </a:r>
          </a:p>
          <a:p>
            <a:pPr>
              <a:lnSpc>
                <a:spcPct val="150000"/>
              </a:lnSpc>
            </a:pPr>
            <a:r>
              <a:rPr lang="en-US" dirty="0"/>
              <a:t>Code refactoring</a:t>
            </a:r>
          </a:p>
          <a:p>
            <a:pPr lvl="1">
              <a:lnSpc>
                <a:spcPct val="150000"/>
              </a:lnSpc>
            </a:pPr>
            <a:r>
              <a:rPr lang="en-US" dirty="0"/>
              <a:t>Method in-lining </a:t>
            </a:r>
          </a:p>
          <a:p>
            <a:pPr lvl="1">
              <a:lnSpc>
                <a:spcPct val="150000"/>
              </a:lnSpc>
            </a:pPr>
            <a:r>
              <a:rPr lang="en-US" dirty="0"/>
              <a:t>Loop unrolling (increasing loop body to reduce iterations)</a:t>
            </a:r>
          </a:p>
          <a:p>
            <a:pPr lvl="1">
              <a:lnSpc>
                <a:spcPct val="150000"/>
              </a:lnSpc>
            </a:pPr>
            <a:r>
              <a:rPr lang="en-US" dirty="0"/>
              <a:t>Flow rearranging (fitting compiler instructions order to the machine)</a:t>
            </a:r>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p:txBody>
          <a:bodyPr/>
          <a:lstStyle/>
          <a:p>
            <a:r>
              <a:rPr lang="en-US" altLang="he-IL"/>
              <a:t>Concurrent Locking</a:t>
            </a:r>
            <a:endParaRPr lang="he-IL" altLang="he-IL"/>
          </a:p>
        </p:txBody>
      </p:sp>
      <p:sp>
        <p:nvSpPr>
          <p:cNvPr id="265219" name="Content Placeholder 2"/>
          <p:cNvSpPr>
            <a:spLocks noGrp="1"/>
          </p:cNvSpPr>
          <p:nvPr>
            <p:ph idx="1"/>
          </p:nvPr>
        </p:nvSpPr>
        <p:spPr/>
        <p:txBody>
          <a:bodyPr/>
          <a:lstStyle/>
          <a:p>
            <a:pPr marL="0" indent="0">
              <a:buNone/>
            </a:pPr>
            <a:r>
              <a:rPr lang="en-US" altLang="he-IL" b="1" dirty="0"/>
              <a:t>Simple Example - </a:t>
            </a:r>
            <a:r>
              <a:rPr lang="en-US" altLang="he-IL" b="1" dirty="0" err="1"/>
              <a:t>CyclicBarrier</a:t>
            </a:r>
            <a:r>
              <a:rPr lang="en-US" altLang="he-IL" b="1" dirty="0"/>
              <a:t>:</a:t>
            </a:r>
            <a:endParaRPr lang="he-IL" altLang="he-IL" b="1" dirty="0"/>
          </a:p>
        </p:txBody>
      </p:sp>
      <p:sp>
        <p:nvSpPr>
          <p:cNvPr id="4" name="AutoShape 8"/>
          <p:cNvSpPr>
            <a:spLocks noChangeArrowheads="1"/>
          </p:cNvSpPr>
          <p:nvPr/>
        </p:nvSpPr>
        <p:spPr bwMode="auto">
          <a:xfrm>
            <a:off x="457200" y="2038554"/>
            <a:ext cx="8229600" cy="3593452"/>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static void main(String </a:t>
            </a:r>
            <a:r>
              <a:rPr lang="en-US" sz="1400" dirty="0" err="1">
                <a:latin typeface="+mn-lt"/>
                <a:cs typeface="+mn-cs"/>
              </a:rPr>
              <a:t>args</a:t>
            </a:r>
            <a:r>
              <a:rPr lang="en-US" sz="1400" dirty="0">
                <a:latin typeface="+mn-lt"/>
                <a:cs typeface="+mn-cs"/>
              </a:rPr>
              <a:t>[]) {</a:t>
            </a:r>
            <a:br>
              <a:rPr lang="en-US" sz="1400" dirty="0">
                <a:latin typeface="+mn-lt"/>
                <a:cs typeface="+mn-cs"/>
              </a:rPr>
            </a:br>
            <a:br>
              <a:rPr lang="en-US" sz="1400" dirty="0">
                <a:latin typeface="+mn-lt"/>
                <a:cs typeface="+mn-cs"/>
              </a:rPr>
            </a:br>
            <a:r>
              <a:rPr lang="en-US" sz="1400" dirty="0">
                <a:latin typeface="+mn-lt"/>
                <a:cs typeface="+mn-cs"/>
              </a:rPr>
              <a:t>       </a:t>
            </a:r>
            <a:r>
              <a:rPr lang="en-US" sz="1400" b="1" dirty="0">
                <a:solidFill>
                  <a:srgbClr val="FF0000"/>
                </a:solidFill>
                <a:latin typeface="+mn-lt"/>
                <a:cs typeface="+mn-cs"/>
              </a:rPr>
              <a:t>final </a:t>
            </a:r>
            <a:r>
              <a:rPr lang="en-US" sz="1400" b="1" dirty="0" err="1">
                <a:solidFill>
                  <a:srgbClr val="FF0000"/>
                </a:solidFill>
                <a:latin typeface="+mn-lt"/>
                <a:cs typeface="+mn-cs"/>
              </a:rPr>
              <a:t>CyclicBarrier</a:t>
            </a:r>
            <a:r>
              <a:rPr lang="en-US" sz="1400" b="1" dirty="0">
                <a:solidFill>
                  <a:srgbClr val="FF0000"/>
                </a:solidFill>
                <a:latin typeface="+mn-lt"/>
                <a:cs typeface="+mn-cs"/>
              </a:rPr>
              <a:t> </a:t>
            </a:r>
            <a:r>
              <a:rPr lang="en-US" sz="1400" b="1" dirty="0" err="1">
                <a:solidFill>
                  <a:srgbClr val="FF0000"/>
                </a:solidFill>
                <a:latin typeface="+mn-lt"/>
                <a:cs typeface="+mn-cs"/>
              </a:rPr>
              <a:t>cb</a:t>
            </a:r>
            <a:r>
              <a:rPr lang="en-US" sz="1400" b="1" dirty="0">
                <a:solidFill>
                  <a:srgbClr val="FF0000"/>
                </a:solidFill>
                <a:latin typeface="+mn-lt"/>
                <a:cs typeface="+mn-cs"/>
              </a:rPr>
              <a:t> = new </a:t>
            </a:r>
            <a:r>
              <a:rPr lang="en-US" sz="1400" b="1" dirty="0" err="1">
                <a:solidFill>
                  <a:srgbClr val="FF0000"/>
                </a:solidFill>
                <a:latin typeface="+mn-lt"/>
                <a:cs typeface="+mn-cs"/>
              </a:rPr>
              <a:t>CyclicBarrier</a:t>
            </a:r>
            <a:r>
              <a:rPr lang="en-US" sz="1400" b="1" dirty="0">
                <a:solidFill>
                  <a:srgbClr val="FF0000"/>
                </a:solidFill>
                <a:latin typeface="+mn-lt"/>
                <a:cs typeface="+mn-cs"/>
              </a:rPr>
              <a:t>(3, new </a:t>
            </a:r>
            <a:r>
              <a:rPr lang="en-US" sz="1400" b="1" dirty="0" err="1">
                <a:solidFill>
                  <a:srgbClr val="FF0000"/>
                </a:solidFill>
                <a:latin typeface="+mn-lt"/>
                <a:cs typeface="+mn-cs"/>
              </a:rPr>
              <a:t>Runnable</a:t>
            </a:r>
            <a:r>
              <a:rPr lang="en-US" sz="1400" b="1" dirty="0">
                <a:solidFill>
                  <a:srgbClr val="FF0000"/>
                </a:solidFill>
                <a:latin typeface="+mn-lt"/>
                <a:cs typeface="+mn-cs"/>
              </a:rPr>
              <a:t>(){</a:t>
            </a:r>
            <a:br>
              <a:rPr lang="en-US" sz="1400" b="1" dirty="0">
                <a:solidFill>
                  <a:srgbClr val="FF0000"/>
                </a:solidFill>
                <a:latin typeface="+mn-lt"/>
                <a:cs typeface="+mn-cs"/>
              </a:rPr>
            </a:br>
            <a:r>
              <a:rPr lang="en-US" sz="1400" b="1" dirty="0">
                <a:solidFill>
                  <a:srgbClr val="FF0000"/>
                </a:solidFill>
                <a:latin typeface="+mn-lt"/>
                <a:cs typeface="+mn-cs"/>
              </a:rPr>
              <a:t> 	</a:t>
            </a:r>
            <a:r>
              <a:rPr lang="en-US" sz="1400" dirty="0">
                <a:latin typeface="+mn-lt"/>
                <a:cs typeface="+mn-cs"/>
              </a:rPr>
              <a:t>@Override</a:t>
            </a:r>
            <a:br>
              <a:rPr lang="en-US" sz="1400" dirty="0">
                <a:latin typeface="+mn-lt"/>
                <a:cs typeface="+mn-cs"/>
              </a:rPr>
            </a:br>
            <a:r>
              <a:rPr lang="en-US" sz="1400" dirty="0">
                <a:latin typeface="+mn-lt"/>
                <a:cs typeface="+mn-cs"/>
              </a:rPr>
              <a:t>	public void run(){</a:t>
            </a:r>
            <a:br>
              <a:rPr lang="en-US" sz="1400" dirty="0">
                <a:latin typeface="+mn-lt"/>
                <a:cs typeface="+mn-cs"/>
              </a:rPr>
            </a:br>
            <a:r>
              <a:rPr lang="en-US" sz="1400" dirty="0">
                <a:latin typeface="+mn-lt"/>
                <a:cs typeface="+mn-cs"/>
              </a:rPr>
              <a:t>		//This task will be executed once all thread reaches barrier</a:t>
            </a:r>
            <a:br>
              <a:rPr lang="en-US" sz="1400" dirty="0">
                <a:latin typeface="+mn-lt"/>
                <a:cs typeface="+mn-cs"/>
              </a:rPr>
            </a:br>
            <a:r>
              <a:rPr lang="en-US" sz="1400" dirty="0">
                <a:latin typeface="+mn-lt"/>
                <a:cs typeface="+mn-cs"/>
              </a:rPr>
              <a:t>		</a:t>
            </a:r>
            <a:r>
              <a:rPr lang="en-US" sz="1400" dirty="0" err="1">
                <a:latin typeface="+mn-lt"/>
                <a:cs typeface="+mn-cs"/>
              </a:rPr>
              <a:t>System.out.println</a:t>
            </a:r>
            <a:r>
              <a:rPr lang="en-US" sz="1400" dirty="0">
                <a:latin typeface="+mn-lt"/>
                <a:cs typeface="+mn-cs"/>
              </a:rPr>
              <a:t>("All parties are arrived at barrier, lets play");</a:t>
            </a:r>
            <a:br>
              <a:rPr lang="en-US" sz="1400" dirty="0">
                <a:latin typeface="+mn-lt"/>
                <a:cs typeface="+mn-cs"/>
              </a:rPr>
            </a:br>
            <a:r>
              <a:rPr lang="en-US" sz="1400" dirty="0">
                <a:latin typeface="+mn-lt"/>
                <a:cs typeface="+mn-cs"/>
              </a:rPr>
              <a:t>	}</a:t>
            </a:r>
            <a:br>
              <a:rPr lang="en-US" sz="1400" dirty="0">
                <a:latin typeface="+mn-lt"/>
                <a:cs typeface="+mn-cs"/>
              </a:rPr>
            </a:br>
            <a:r>
              <a:rPr lang="en-US" sz="1400" dirty="0">
                <a:latin typeface="+mn-lt"/>
                <a:cs typeface="+mn-cs"/>
              </a:rPr>
              <a:t>	});</a:t>
            </a:r>
            <a:br>
              <a:rPr lang="en-US" sz="1400" dirty="0">
                <a:latin typeface="+mn-lt"/>
                <a:cs typeface="+mn-cs"/>
              </a:rPr>
            </a:br>
            <a:br>
              <a:rPr lang="en-US" sz="1400" dirty="0">
                <a:latin typeface="+mn-lt"/>
                <a:cs typeface="+mn-cs"/>
              </a:rPr>
            </a:br>
            <a:r>
              <a:rPr lang="en-US" sz="1400" dirty="0">
                <a:latin typeface="+mn-lt"/>
                <a:cs typeface="+mn-cs"/>
              </a:rPr>
              <a:t>        Thread t1 = new Thread(new Task(</a:t>
            </a:r>
            <a:r>
              <a:rPr lang="en-US" sz="1400" dirty="0" err="1">
                <a:latin typeface="+mn-lt"/>
                <a:cs typeface="+mn-cs"/>
              </a:rPr>
              <a:t>cb</a:t>
            </a:r>
            <a:r>
              <a:rPr lang="en-US" sz="1400" dirty="0">
                <a:latin typeface="+mn-lt"/>
                <a:cs typeface="+mn-cs"/>
              </a:rPr>
              <a:t>), "Thread 1");</a:t>
            </a:r>
            <a:br>
              <a:rPr lang="en-US" sz="1400" dirty="0">
                <a:latin typeface="+mn-lt"/>
                <a:cs typeface="+mn-cs"/>
              </a:rPr>
            </a:br>
            <a:r>
              <a:rPr lang="en-US" sz="1400" dirty="0">
                <a:latin typeface="+mn-lt"/>
                <a:cs typeface="+mn-cs"/>
              </a:rPr>
              <a:t>        Thread t2 = new Thread(new Task(</a:t>
            </a:r>
            <a:r>
              <a:rPr lang="en-US" sz="1400" dirty="0" err="1">
                <a:latin typeface="+mn-lt"/>
                <a:cs typeface="+mn-cs"/>
              </a:rPr>
              <a:t>cb</a:t>
            </a:r>
            <a:r>
              <a:rPr lang="en-US" sz="1400" dirty="0">
                <a:latin typeface="+mn-lt"/>
                <a:cs typeface="+mn-cs"/>
              </a:rPr>
              <a:t>), "Thread 2");</a:t>
            </a:r>
            <a:br>
              <a:rPr lang="en-US" sz="1400" dirty="0">
                <a:latin typeface="+mn-lt"/>
                <a:cs typeface="+mn-cs"/>
              </a:rPr>
            </a:br>
            <a:r>
              <a:rPr lang="en-US" sz="1400" dirty="0">
                <a:latin typeface="+mn-lt"/>
                <a:cs typeface="+mn-cs"/>
              </a:rPr>
              <a:t>        Thread t3 = new Thread(new Task(</a:t>
            </a:r>
            <a:r>
              <a:rPr lang="en-US" sz="1400" dirty="0" err="1">
                <a:latin typeface="+mn-lt"/>
                <a:cs typeface="+mn-cs"/>
              </a:rPr>
              <a:t>cb</a:t>
            </a:r>
            <a:r>
              <a:rPr lang="en-US" sz="1400" dirty="0">
                <a:latin typeface="+mn-lt"/>
                <a:cs typeface="+mn-cs"/>
              </a:rPr>
              <a:t>), "Thread 3");</a:t>
            </a:r>
            <a:br>
              <a:rPr lang="en-US" sz="1400" dirty="0">
                <a:latin typeface="+mn-lt"/>
                <a:cs typeface="+mn-cs"/>
              </a:rPr>
            </a:br>
            <a:br>
              <a:rPr lang="en-US" sz="1400" dirty="0">
                <a:latin typeface="+mn-lt"/>
                <a:cs typeface="+mn-cs"/>
              </a:rPr>
            </a:br>
            <a:r>
              <a:rPr lang="en-US" sz="1400" dirty="0">
                <a:latin typeface="+mn-lt"/>
                <a:cs typeface="+mn-cs"/>
              </a:rPr>
              <a:t>        t1.start();</a:t>
            </a:r>
            <a:br>
              <a:rPr lang="en-US" sz="1400" dirty="0">
                <a:latin typeface="+mn-lt"/>
                <a:cs typeface="+mn-cs"/>
              </a:rPr>
            </a:br>
            <a:r>
              <a:rPr lang="en-US" sz="1400" dirty="0">
                <a:latin typeface="+mn-lt"/>
                <a:cs typeface="+mn-cs"/>
              </a:rPr>
              <a:t>        t2.start();</a:t>
            </a:r>
            <a:br>
              <a:rPr lang="en-US" sz="1400" dirty="0">
                <a:latin typeface="+mn-lt"/>
                <a:cs typeface="+mn-cs"/>
              </a:rPr>
            </a:br>
            <a:r>
              <a:rPr lang="en-US" sz="1400" dirty="0">
                <a:latin typeface="+mn-lt"/>
                <a:cs typeface="+mn-cs"/>
              </a:rPr>
              <a:t>        t3.start();</a:t>
            </a:r>
            <a:br>
              <a:rPr lang="en-US" sz="1400" dirty="0">
                <a:latin typeface="+mn-lt"/>
                <a:cs typeface="+mn-cs"/>
              </a:rPr>
            </a:br>
            <a:r>
              <a:rPr lang="en-US" sz="1400" dirty="0">
                <a:latin typeface="+mn-lt"/>
                <a:cs typeface="+mn-cs"/>
              </a:rPr>
              <a:t>}</a:t>
            </a:r>
          </a:p>
        </p:txBody>
      </p:sp>
      <p:sp>
        <p:nvSpPr>
          <p:cNvPr id="5" name="AutoShape 8"/>
          <p:cNvSpPr>
            <a:spLocks noChangeArrowheads="1"/>
          </p:cNvSpPr>
          <p:nvPr/>
        </p:nvSpPr>
        <p:spPr bwMode="auto">
          <a:xfrm>
            <a:off x="4922196" y="4697708"/>
            <a:ext cx="3764604" cy="186859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fontAlgn="auto">
              <a:lnSpc>
                <a:spcPct val="80000"/>
              </a:lnSpc>
              <a:spcBef>
                <a:spcPts val="0"/>
              </a:spcBef>
              <a:spcAft>
                <a:spcPts val="0"/>
              </a:spcAft>
              <a:defRPr/>
            </a:pPr>
            <a:r>
              <a:rPr lang="en-US" sz="1400" b="1" dirty="0">
                <a:latin typeface="+mn-lt"/>
                <a:cs typeface="+mn-cs"/>
              </a:rPr>
              <a:t>Output:</a:t>
            </a:r>
          </a:p>
          <a:p>
            <a:pPr fontAlgn="auto">
              <a:lnSpc>
                <a:spcPct val="80000"/>
              </a:lnSpc>
              <a:spcBef>
                <a:spcPts val="0"/>
              </a:spcBef>
              <a:spcAft>
                <a:spcPts val="0"/>
              </a:spcAft>
              <a:defRPr/>
            </a:pPr>
            <a:br>
              <a:rPr lang="en-US" sz="1400" b="1" dirty="0">
                <a:latin typeface="+mn-lt"/>
                <a:cs typeface="+mn-cs"/>
              </a:rPr>
            </a:br>
            <a:r>
              <a:rPr lang="en-US" sz="1400" dirty="0">
                <a:latin typeface="+mn-lt"/>
                <a:cs typeface="+mn-cs"/>
              </a:rPr>
              <a:t>Thread 1 is waiting on barrier</a:t>
            </a:r>
            <a:br>
              <a:rPr lang="en-US" sz="1400" dirty="0">
                <a:latin typeface="+mn-lt"/>
                <a:cs typeface="+mn-cs"/>
              </a:rPr>
            </a:br>
            <a:r>
              <a:rPr lang="en-US" sz="1400" dirty="0">
                <a:latin typeface="+mn-lt"/>
                <a:cs typeface="+mn-cs"/>
              </a:rPr>
              <a:t>Thread 3 is waiting on barrier</a:t>
            </a:r>
            <a:br>
              <a:rPr lang="en-US" sz="1400" dirty="0">
                <a:latin typeface="+mn-lt"/>
                <a:cs typeface="+mn-cs"/>
              </a:rPr>
            </a:br>
            <a:r>
              <a:rPr lang="en-US" sz="1400" dirty="0">
                <a:latin typeface="+mn-lt"/>
                <a:cs typeface="+mn-cs"/>
              </a:rPr>
              <a:t>Thread 2 is waiting on barrier</a:t>
            </a:r>
            <a:br>
              <a:rPr lang="en-US" sz="1400" dirty="0">
                <a:latin typeface="+mn-lt"/>
                <a:cs typeface="+mn-cs"/>
              </a:rPr>
            </a:br>
            <a:r>
              <a:rPr lang="en-US" sz="1400" dirty="0">
                <a:latin typeface="+mn-lt"/>
                <a:cs typeface="+mn-cs"/>
              </a:rPr>
              <a:t>All parties are arrived at barrier, lets play</a:t>
            </a:r>
            <a:br>
              <a:rPr lang="en-US" sz="1400" dirty="0">
                <a:latin typeface="+mn-lt"/>
                <a:cs typeface="+mn-cs"/>
              </a:rPr>
            </a:br>
            <a:r>
              <a:rPr lang="en-US" sz="1400" dirty="0">
                <a:latin typeface="+mn-lt"/>
                <a:cs typeface="+mn-cs"/>
              </a:rPr>
              <a:t>Thread 3 has crossed the barrier</a:t>
            </a:r>
            <a:br>
              <a:rPr lang="en-US" sz="1400" dirty="0">
                <a:latin typeface="+mn-lt"/>
                <a:cs typeface="+mn-cs"/>
              </a:rPr>
            </a:br>
            <a:r>
              <a:rPr lang="en-US" sz="1400" dirty="0">
                <a:latin typeface="+mn-lt"/>
                <a:cs typeface="+mn-cs"/>
              </a:rPr>
              <a:t>Thread 1 has crossed the barrier</a:t>
            </a:r>
            <a:br>
              <a:rPr lang="en-US" sz="1400" dirty="0">
                <a:latin typeface="+mn-lt"/>
                <a:cs typeface="+mn-cs"/>
              </a:rPr>
            </a:br>
            <a:r>
              <a:rPr lang="en-US" sz="1400" dirty="0">
                <a:latin typeface="+mn-lt"/>
                <a:cs typeface="+mn-cs"/>
              </a:rPr>
              <a:t>Thread 2 has crossed the barrier</a:t>
            </a:r>
            <a:br>
              <a:rPr lang="en-US" sz="1400" dirty="0">
                <a:latin typeface="+mn-lt"/>
                <a:cs typeface="+mn-cs"/>
              </a:rPr>
            </a:br>
            <a:endParaRPr lang="en-US" sz="1400" dirty="0">
              <a:latin typeface="+mn-lt"/>
              <a:cs typeface="+mn-cs"/>
            </a:endParaRPr>
          </a:p>
        </p:txBody>
      </p:sp>
      <p:cxnSp>
        <p:nvCxnSpPr>
          <p:cNvPr id="8" name="Straight Connector 7"/>
          <p:cNvCxnSpPr/>
          <p:nvPr/>
        </p:nvCxnSpPr>
        <p:spPr>
          <a:xfrm>
            <a:off x="457200" y="203855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5632005"/>
            <a:ext cx="446499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p:txBody>
          <a:bodyPr/>
          <a:lstStyle/>
          <a:p>
            <a:r>
              <a:rPr lang="en-US" altLang="he-IL"/>
              <a:t>Concurrent Locking</a:t>
            </a:r>
            <a:endParaRPr lang="he-IL" altLang="he-IL"/>
          </a:p>
        </p:txBody>
      </p:sp>
      <p:sp>
        <p:nvSpPr>
          <p:cNvPr id="266243" name="Content Placeholder 2"/>
          <p:cNvSpPr>
            <a:spLocks noGrp="1"/>
          </p:cNvSpPr>
          <p:nvPr>
            <p:ph idx="1"/>
          </p:nvPr>
        </p:nvSpPr>
        <p:spPr/>
        <p:txBody>
          <a:bodyPr/>
          <a:lstStyle/>
          <a:p>
            <a:pPr marL="0" indent="0">
              <a:buNone/>
            </a:pPr>
            <a:r>
              <a:rPr lang="en-US" altLang="he-IL" b="1" dirty="0"/>
              <a:t>Concrete Locks</a:t>
            </a:r>
          </a:p>
          <a:p>
            <a:pPr lvl="1"/>
            <a:r>
              <a:rPr lang="en-US" altLang="he-IL" i="1" dirty="0" err="1"/>
              <a:t>CountDownLatch</a:t>
            </a:r>
            <a:endParaRPr lang="en-US" altLang="he-IL" i="1" dirty="0"/>
          </a:p>
          <a:p>
            <a:pPr lvl="2"/>
            <a:r>
              <a:rPr lang="en-US" altLang="he-IL" dirty="0"/>
              <a:t>Blocks  threads –  when counter reached zero (0) – releases all threads </a:t>
            </a:r>
          </a:p>
          <a:p>
            <a:pPr lvl="2"/>
            <a:r>
              <a:rPr lang="en-US" altLang="he-IL" i="1" dirty="0" err="1"/>
              <a:t>CountDownLatch</a:t>
            </a:r>
            <a:r>
              <a:rPr lang="en-US" altLang="he-IL" dirty="0"/>
              <a:t> is created with a given counter</a:t>
            </a:r>
          </a:p>
          <a:p>
            <a:pPr lvl="2"/>
            <a:r>
              <a:rPr lang="en-US" altLang="he-IL" dirty="0"/>
              <a:t>Threads  uses </a:t>
            </a:r>
            <a:r>
              <a:rPr lang="en-US" altLang="he-IL" i="1" dirty="0"/>
              <a:t>await</a:t>
            </a:r>
            <a:r>
              <a:rPr lang="en-US" altLang="he-IL" dirty="0"/>
              <a:t>() method to block</a:t>
            </a:r>
          </a:p>
          <a:p>
            <a:pPr lvl="2"/>
            <a:r>
              <a:rPr lang="en-US" altLang="he-IL" i="1" dirty="0" err="1"/>
              <a:t>countDown</a:t>
            </a:r>
            <a:r>
              <a:rPr lang="en-US" altLang="he-IL" dirty="0"/>
              <a:t>() method decrements the counter – and if the counter reaches zero (0) – all waiting threads are released</a:t>
            </a:r>
          </a:p>
          <a:p>
            <a:pPr lvl="2"/>
            <a:r>
              <a:rPr lang="en-US" altLang="he-IL" dirty="0"/>
              <a:t>Unlike </a:t>
            </a:r>
            <a:r>
              <a:rPr lang="en-US" altLang="he-IL" i="1" dirty="0" err="1"/>
              <a:t>CyclicBarrier</a:t>
            </a:r>
            <a:r>
              <a:rPr lang="en-US" altLang="he-IL" dirty="0"/>
              <a:t>, cannot be reset and reused</a:t>
            </a:r>
          </a:p>
          <a:p>
            <a:pPr lvl="2"/>
            <a:endParaRPr lang="en-US" altLang="he-IL" dirty="0"/>
          </a:p>
          <a:p>
            <a:pPr lvl="2"/>
            <a:endParaRPr lang="he-IL" altLang="he-IL"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p:cNvSpPr>
            <a:spLocks noGrp="1"/>
          </p:cNvSpPr>
          <p:nvPr>
            <p:ph type="title"/>
          </p:nvPr>
        </p:nvSpPr>
        <p:spPr/>
        <p:txBody>
          <a:bodyPr/>
          <a:lstStyle/>
          <a:p>
            <a:r>
              <a:rPr lang="en-US" altLang="he-IL"/>
              <a:t>Concurrent Locking</a:t>
            </a:r>
            <a:endParaRPr lang="he-IL" altLang="he-IL"/>
          </a:p>
        </p:txBody>
      </p:sp>
      <p:sp>
        <p:nvSpPr>
          <p:cNvPr id="267267" name="Content Placeholder 2"/>
          <p:cNvSpPr>
            <a:spLocks noGrp="1"/>
          </p:cNvSpPr>
          <p:nvPr>
            <p:ph idx="1"/>
          </p:nvPr>
        </p:nvSpPr>
        <p:spPr/>
        <p:txBody>
          <a:bodyPr/>
          <a:lstStyle/>
          <a:p>
            <a:pPr marL="0" indent="0">
              <a:buNone/>
            </a:pPr>
            <a:r>
              <a:rPr lang="en-US" altLang="he-IL" b="1" dirty="0"/>
              <a:t>Simple Example - </a:t>
            </a:r>
            <a:r>
              <a:rPr lang="en-US" altLang="he-IL" b="1" dirty="0" err="1"/>
              <a:t>CountDownLatch</a:t>
            </a:r>
            <a:r>
              <a:rPr lang="en-US" altLang="he-IL" b="1" dirty="0"/>
              <a:t>:</a:t>
            </a:r>
            <a:endParaRPr lang="he-IL" altLang="he-IL" b="1" dirty="0"/>
          </a:p>
        </p:txBody>
      </p:sp>
      <p:sp>
        <p:nvSpPr>
          <p:cNvPr id="4" name="AutoShape 8"/>
          <p:cNvSpPr>
            <a:spLocks noChangeArrowheads="1"/>
          </p:cNvSpPr>
          <p:nvPr/>
        </p:nvSpPr>
        <p:spPr bwMode="auto">
          <a:xfrm>
            <a:off x="228600" y="2276872"/>
            <a:ext cx="8686800" cy="3816424"/>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400" dirty="0">
                <a:latin typeface="+mn-lt"/>
                <a:cs typeface="+mn-cs"/>
              </a:rPr>
              <a:t>public class Task implements </a:t>
            </a:r>
            <a:r>
              <a:rPr lang="en-US" sz="1400" dirty="0" err="1">
                <a:latin typeface="+mn-lt"/>
                <a:cs typeface="+mn-cs"/>
              </a:rPr>
              <a:t>Runnable</a:t>
            </a:r>
            <a:r>
              <a:rPr lang="en-US" sz="1400" dirty="0">
                <a:latin typeface="+mn-lt"/>
                <a:cs typeface="+mn-cs"/>
              </a:rPr>
              <a:t>{</a:t>
            </a:r>
            <a:br>
              <a:rPr lang="en-US" sz="1400" dirty="0">
                <a:latin typeface="+mn-lt"/>
                <a:cs typeface="+mn-cs"/>
              </a:rPr>
            </a:br>
            <a:br>
              <a:rPr lang="en-US" sz="1400" dirty="0">
                <a:latin typeface="+mn-lt"/>
                <a:cs typeface="+mn-cs"/>
              </a:rPr>
            </a:br>
            <a:r>
              <a:rPr lang="en-US" sz="1400" b="1" dirty="0">
                <a:solidFill>
                  <a:srgbClr val="FF0000"/>
                </a:solidFill>
                <a:latin typeface="+mn-lt"/>
                <a:cs typeface="+mn-cs"/>
              </a:rPr>
              <a:t>           private </a:t>
            </a:r>
            <a:r>
              <a:rPr lang="en-US" sz="1400" b="1" dirty="0" err="1">
                <a:solidFill>
                  <a:srgbClr val="FF0000"/>
                </a:solidFill>
                <a:latin typeface="+mn-lt"/>
                <a:cs typeface="+mn-cs"/>
              </a:rPr>
              <a:t>CountDownLatch</a:t>
            </a:r>
            <a:r>
              <a:rPr lang="en-US" sz="1400" b="1" dirty="0">
                <a:solidFill>
                  <a:srgbClr val="FF0000"/>
                </a:solidFill>
                <a:latin typeface="+mn-lt"/>
                <a:cs typeface="+mn-cs"/>
              </a:rPr>
              <a:t> </a:t>
            </a:r>
            <a:r>
              <a:rPr lang="en-US" sz="1400" b="1" dirty="0" err="1">
                <a:solidFill>
                  <a:srgbClr val="FF0000"/>
                </a:solidFill>
                <a:latin typeface="+mn-lt"/>
                <a:cs typeface="+mn-cs"/>
              </a:rPr>
              <a:t>cdl</a:t>
            </a:r>
            <a:r>
              <a:rPr lang="en-US" sz="1400" b="1" dirty="0">
                <a:solidFill>
                  <a:srgbClr val="FF0000"/>
                </a:solidFill>
                <a:latin typeface="+mn-lt"/>
                <a:cs typeface="+mn-cs"/>
              </a:rPr>
              <a:t>;</a:t>
            </a:r>
            <a:br>
              <a:rPr lang="en-US" sz="1400" dirty="0">
                <a:latin typeface="+mn-lt"/>
                <a:cs typeface="+mn-cs"/>
              </a:rPr>
            </a:br>
            <a:br>
              <a:rPr lang="en-US" sz="1400" dirty="0">
                <a:latin typeface="+mn-lt"/>
                <a:cs typeface="+mn-cs"/>
              </a:rPr>
            </a:br>
            <a:r>
              <a:rPr lang="en-US" sz="1400" dirty="0">
                <a:latin typeface="+mn-lt"/>
                <a:cs typeface="+mn-cs"/>
              </a:rPr>
              <a:t>           public Task(</a:t>
            </a:r>
            <a:r>
              <a:rPr lang="en-US" sz="1400" dirty="0" err="1">
                <a:latin typeface="+mn-lt"/>
                <a:cs typeface="+mn-cs"/>
              </a:rPr>
              <a:t>CountDownLatch</a:t>
            </a:r>
            <a:r>
              <a:rPr lang="en-US" sz="1400" dirty="0">
                <a:latin typeface="+mn-lt"/>
                <a:cs typeface="+mn-cs"/>
              </a:rPr>
              <a:t> </a:t>
            </a:r>
            <a:r>
              <a:rPr lang="en-US" sz="1400" dirty="0" err="1">
                <a:latin typeface="+mn-lt"/>
                <a:cs typeface="+mn-cs"/>
              </a:rPr>
              <a:t>cdl</a:t>
            </a:r>
            <a:r>
              <a:rPr lang="en-US" sz="1400" dirty="0">
                <a:latin typeface="+mn-lt"/>
                <a:cs typeface="+mn-cs"/>
              </a:rPr>
              <a:t>) {</a:t>
            </a:r>
            <a:br>
              <a:rPr lang="en-US" sz="1400" dirty="0">
                <a:latin typeface="+mn-lt"/>
                <a:cs typeface="+mn-cs"/>
              </a:rPr>
            </a:br>
            <a:r>
              <a:rPr lang="en-US" sz="1400" dirty="0">
                <a:latin typeface="+mn-lt"/>
                <a:cs typeface="+mn-cs"/>
              </a:rPr>
              <a:t>	this.cdl = </a:t>
            </a:r>
            <a:r>
              <a:rPr lang="en-US" sz="1400" dirty="0" err="1">
                <a:latin typeface="+mn-lt"/>
                <a:cs typeface="+mn-cs"/>
              </a:rPr>
              <a:t>cdl</a:t>
            </a:r>
            <a:r>
              <a:rPr lang="en-US" sz="1400" dirty="0">
                <a:latin typeface="+mn-lt"/>
                <a:cs typeface="+mn-cs"/>
              </a:rPr>
              <a:t>;</a:t>
            </a:r>
            <a:br>
              <a:rPr lang="en-US" sz="1400" dirty="0">
                <a:latin typeface="+mn-lt"/>
                <a:cs typeface="+mn-cs"/>
              </a:rPr>
            </a:br>
            <a:r>
              <a:rPr lang="en-US" sz="1400" dirty="0">
                <a:latin typeface="+mn-lt"/>
                <a:cs typeface="+mn-cs"/>
              </a:rPr>
              <a:t>           }</a:t>
            </a:r>
            <a:br>
              <a:rPr lang="en-US" sz="1400" dirty="0">
                <a:latin typeface="+mn-lt"/>
                <a:cs typeface="+mn-cs"/>
              </a:rPr>
            </a:br>
            <a:br>
              <a:rPr lang="en-US" sz="1400" dirty="0">
                <a:latin typeface="+mn-lt"/>
                <a:cs typeface="+mn-cs"/>
              </a:rPr>
            </a:br>
            <a:r>
              <a:rPr lang="en-US" sz="1400" dirty="0">
                <a:latin typeface="+mn-lt"/>
                <a:cs typeface="+mn-cs"/>
              </a:rPr>
              <a:t>          @Override</a:t>
            </a:r>
            <a:br>
              <a:rPr lang="en-US" sz="1400" dirty="0">
                <a:latin typeface="+mn-lt"/>
                <a:cs typeface="+mn-cs"/>
              </a:rPr>
            </a:br>
            <a:r>
              <a:rPr lang="en-US" sz="1400" dirty="0">
                <a:latin typeface="+mn-lt"/>
                <a:cs typeface="+mn-cs"/>
              </a:rPr>
              <a:t>          public void run(){</a:t>
            </a:r>
            <a:br>
              <a:rPr lang="en-US" sz="1400" dirty="0">
                <a:latin typeface="+mn-lt"/>
                <a:cs typeface="+mn-cs"/>
              </a:rPr>
            </a:br>
            <a:r>
              <a:rPr lang="en-US" sz="1400" dirty="0">
                <a:latin typeface="+mn-lt"/>
                <a:cs typeface="+mn-cs"/>
              </a:rPr>
              <a:t>	try {</a:t>
            </a:r>
            <a:br>
              <a:rPr lang="en-US" sz="1400" dirty="0">
                <a:latin typeface="+mn-lt"/>
                <a:cs typeface="+mn-cs"/>
              </a:rPr>
            </a:br>
            <a:r>
              <a:rPr lang="en-US" sz="1400" dirty="0">
                <a:latin typeface="+mn-lt"/>
                <a:cs typeface="+mn-cs"/>
              </a:rPr>
              <a:t>	         </a:t>
            </a:r>
            <a:r>
              <a:rPr lang="en-US" sz="1400" dirty="0" err="1">
                <a:latin typeface="+mn-lt"/>
                <a:cs typeface="+mn-cs"/>
              </a:rPr>
              <a:t>System.out.println</a:t>
            </a:r>
            <a:r>
              <a:rPr lang="en-US" sz="1400" dirty="0">
                <a:latin typeface="+mn-lt"/>
                <a:cs typeface="+mn-cs"/>
              </a:rPr>
              <a:t>(</a:t>
            </a:r>
            <a:r>
              <a:rPr lang="en-US" sz="1400" dirty="0" err="1">
                <a:latin typeface="+mn-lt"/>
                <a:cs typeface="+mn-cs"/>
              </a:rPr>
              <a:t>Thread.currentThread</a:t>
            </a:r>
            <a:r>
              <a:rPr lang="en-US" sz="1400" dirty="0">
                <a:latin typeface="+mn-lt"/>
                <a:cs typeface="+mn-cs"/>
              </a:rPr>
              <a:t>().</a:t>
            </a:r>
            <a:r>
              <a:rPr lang="en-US" sz="1400" dirty="0" err="1">
                <a:latin typeface="+mn-lt"/>
                <a:cs typeface="+mn-cs"/>
              </a:rPr>
              <a:t>getName</a:t>
            </a:r>
            <a:r>
              <a:rPr lang="en-US" sz="1400" dirty="0">
                <a:latin typeface="+mn-lt"/>
                <a:cs typeface="+mn-cs"/>
              </a:rPr>
              <a:t>() + " is waiting on  count down latch");</a:t>
            </a:r>
          </a:p>
          <a:p>
            <a:pPr fontAlgn="auto">
              <a:lnSpc>
                <a:spcPct val="80000"/>
              </a:lnSpc>
              <a:spcBef>
                <a:spcPts val="0"/>
              </a:spcBef>
              <a:spcAft>
                <a:spcPts val="0"/>
              </a:spcAft>
              <a:defRPr/>
            </a:pPr>
            <a:r>
              <a:rPr lang="en-US" sz="1400" b="1" dirty="0">
                <a:latin typeface="+mn-lt"/>
                <a:cs typeface="+mn-cs"/>
              </a:rPr>
              <a:t>	</a:t>
            </a:r>
            <a:r>
              <a:rPr lang="en-US" sz="1400" b="1" dirty="0">
                <a:solidFill>
                  <a:srgbClr val="FF0000"/>
                </a:solidFill>
                <a:latin typeface="+mn-lt"/>
                <a:cs typeface="+mn-cs"/>
              </a:rPr>
              <a:t>         </a:t>
            </a:r>
            <a:r>
              <a:rPr lang="en-US" sz="1400" b="1" dirty="0">
                <a:latin typeface="+mn-lt"/>
              </a:rPr>
              <a:t>//here – part of the thread job – is to update the counter when finished</a:t>
            </a:r>
            <a:endParaRPr lang="en-US" sz="1400" b="1" dirty="0">
              <a:solidFill>
                <a:srgbClr val="FF0000"/>
              </a:solidFill>
              <a:latin typeface="+mn-lt"/>
              <a:cs typeface="+mn-cs"/>
            </a:endParaRPr>
          </a:p>
          <a:p>
            <a:pPr fontAlgn="auto">
              <a:lnSpc>
                <a:spcPct val="80000"/>
              </a:lnSpc>
              <a:spcBef>
                <a:spcPts val="0"/>
              </a:spcBef>
              <a:spcAft>
                <a:spcPts val="0"/>
              </a:spcAft>
              <a:defRPr/>
            </a:pPr>
            <a:r>
              <a:rPr lang="en-US" sz="1400" b="1" dirty="0">
                <a:solidFill>
                  <a:srgbClr val="FF0000"/>
                </a:solidFill>
                <a:latin typeface="+mn-lt"/>
                <a:cs typeface="+mn-cs"/>
              </a:rPr>
              <a:t>	         </a:t>
            </a:r>
            <a:r>
              <a:rPr lang="en-US" sz="1400" b="1" dirty="0" err="1">
                <a:solidFill>
                  <a:srgbClr val="FF0000"/>
                </a:solidFill>
                <a:latin typeface="+mn-lt"/>
                <a:cs typeface="+mn-cs"/>
              </a:rPr>
              <a:t>cdl.countDown</a:t>
            </a:r>
            <a:r>
              <a:rPr lang="en-US" sz="1400" b="1" dirty="0">
                <a:solidFill>
                  <a:srgbClr val="FF0000"/>
                </a:solidFill>
                <a:latin typeface="+mn-lt"/>
                <a:cs typeface="+mn-cs"/>
              </a:rPr>
              <a:t>(); </a:t>
            </a:r>
          </a:p>
          <a:p>
            <a:pPr fontAlgn="auto">
              <a:lnSpc>
                <a:spcPct val="80000"/>
              </a:lnSpc>
              <a:spcBef>
                <a:spcPts val="0"/>
              </a:spcBef>
              <a:spcAft>
                <a:spcPts val="0"/>
              </a:spcAft>
              <a:defRPr/>
            </a:pPr>
            <a:r>
              <a:rPr lang="en-US" sz="1400" dirty="0">
                <a:latin typeface="+mn-lt"/>
                <a:cs typeface="+mn-cs"/>
              </a:rPr>
              <a:t>	         </a:t>
            </a:r>
            <a:r>
              <a:rPr lang="en-US" sz="1400" b="1" dirty="0" err="1">
                <a:solidFill>
                  <a:srgbClr val="FF0000"/>
                </a:solidFill>
                <a:latin typeface="+mn-lt"/>
                <a:cs typeface="+mn-cs"/>
              </a:rPr>
              <a:t>cdl.await</a:t>
            </a:r>
            <a:r>
              <a:rPr lang="en-US" sz="1400" b="1" dirty="0">
                <a:solidFill>
                  <a:srgbClr val="FF0000"/>
                </a:solidFill>
                <a:latin typeface="+mn-lt"/>
                <a:cs typeface="+mn-cs"/>
              </a:rPr>
              <a:t>();</a:t>
            </a:r>
            <a:br>
              <a:rPr lang="en-US" sz="1400" b="1" dirty="0">
                <a:solidFill>
                  <a:srgbClr val="FF0000"/>
                </a:solidFill>
                <a:latin typeface="+mn-lt"/>
                <a:cs typeface="+mn-cs"/>
              </a:rPr>
            </a:br>
            <a:r>
              <a:rPr lang="en-US" sz="1400" b="1" dirty="0">
                <a:solidFill>
                  <a:srgbClr val="FF0000"/>
                </a:solidFill>
                <a:latin typeface="+mn-lt"/>
                <a:cs typeface="+mn-cs"/>
              </a:rPr>
              <a:t>	         </a:t>
            </a:r>
            <a:r>
              <a:rPr lang="en-US" sz="1400" dirty="0" err="1">
                <a:latin typeface="+mn-lt"/>
                <a:cs typeface="+mn-cs"/>
              </a:rPr>
              <a:t>System.out.println</a:t>
            </a:r>
            <a:r>
              <a:rPr lang="en-US" sz="1400" dirty="0">
                <a:latin typeface="+mn-lt"/>
                <a:cs typeface="+mn-cs"/>
              </a:rPr>
              <a:t>(</a:t>
            </a:r>
            <a:r>
              <a:rPr lang="en-US" sz="1400" dirty="0" err="1">
                <a:latin typeface="+mn-lt"/>
                <a:cs typeface="+mn-cs"/>
              </a:rPr>
              <a:t>Thread.currentThread</a:t>
            </a:r>
            <a:r>
              <a:rPr lang="en-US" sz="1400" dirty="0">
                <a:latin typeface="+mn-lt"/>
                <a:cs typeface="+mn-cs"/>
              </a:rPr>
              <a:t>().</a:t>
            </a:r>
            <a:r>
              <a:rPr lang="en-US" sz="1400" dirty="0" err="1">
                <a:latin typeface="+mn-lt"/>
                <a:cs typeface="+mn-cs"/>
              </a:rPr>
              <a:t>getName</a:t>
            </a:r>
            <a:r>
              <a:rPr lang="en-US" sz="1400" dirty="0">
                <a:latin typeface="+mn-lt"/>
                <a:cs typeface="+mn-cs"/>
              </a:rPr>
              <a:t>() + " has crossed the count down latch");</a:t>
            </a:r>
            <a:br>
              <a:rPr lang="en-US" sz="1400" dirty="0">
                <a:latin typeface="+mn-lt"/>
                <a:cs typeface="+mn-cs"/>
              </a:rPr>
            </a:br>
            <a:r>
              <a:rPr lang="en-US" sz="1400" dirty="0">
                <a:latin typeface="+mn-lt"/>
                <a:cs typeface="+mn-cs"/>
              </a:rPr>
              <a:t>	} catch (</a:t>
            </a:r>
            <a:r>
              <a:rPr lang="en-US" sz="1400" dirty="0" err="1">
                <a:latin typeface="+mn-lt"/>
                <a:cs typeface="+mn-cs"/>
              </a:rPr>
              <a:t>InterruptedException</a:t>
            </a:r>
            <a:r>
              <a:rPr lang="en-US" sz="1400" dirty="0">
                <a:latin typeface="+mn-lt"/>
                <a:cs typeface="+mn-cs"/>
              </a:rPr>
              <a:t> ex) {</a:t>
            </a:r>
            <a:br>
              <a:rPr lang="en-US" sz="1400" dirty="0">
                <a:latin typeface="+mn-lt"/>
                <a:cs typeface="+mn-cs"/>
              </a:rPr>
            </a:b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          }</a:t>
            </a:r>
          </a:p>
          <a:p>
            <a:pPr fontAlgn="auto">
              <a:lnSpc>
                <a:spcPct val="80000"/>
              </a:lnSpc>
              <a:spcBef>
                <a:spcPts val="0"/>
              </a:spcBef>
              <a:spcAft>
                <a:spcPts val="0"/>
              </a:spcAft>
              <a:defRPr/>
            </a:pPr>
            <a:r>
              <a:rPr lang="en-US" sz="1400" dirty="0">
                <a:latin typeface="+mn-lt"/>
                <a:cs typeface="+mn-cs"/>
              </a:rPr>
              <a:t>}</a:t>
            </a:r>
          </a:p>
        </p:txBody>
      </p:sp>
      <p:cxnSp>
        <p:nvCxnSpPr>
          <p:cNvPr id="7" name="Straight Connector 6"/>
          <p:cNvCxnSpPr/>
          <p:nvPr/>
        </p:nvCxnSpPr>
        <p:spPr>
          <a:xfrm>
            <a:off x="228600" y="2276872"/>
            <a:ext cx="8686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8600" y="6093296"/>
            <a:ext cx="8686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p:cNvSpPr>
            <a:spLocks noGrp="1"/>
          </p:cNvSpPr>
          <p:nvPr>
            <p:ph type="title"/>
          </p:nvPr>
        </p:nvSpPr>
        <p:spPr/>
        <p:txBody>
          <a:bodyPr/>
          <a:lstStyle/>
          <a:p>
            <a:r>
              <a:rPr lang="en-US" altLang="he-IL"/>
              <a:t>Concurrent Locking</a:t>
            </a:r>
            <a:endParaRPr lang="he-IL" altLang="he-IL"/>
          </a:p>
        </p:txBody>
      </p:sp>
      <p:sp>
        <p:nvSpPr>
          <p:cNvPr id="268291" name="Content Placeholder 2"/>
          <p:cNvSpPr>
            <a:spLocks noGrp="1"/>
          </p:cNvSpPr>
          <p:nvPr>
            <p:ph idx="1"/>
          </p:nvPr>
        </p:nvSpPr>
        <p:spPr/>
        <p:txBody>
          <a:bodyPr/>
          <a:lstStyle/>
          <a:p>
            <a:pPr marL="0" indent="0">
              <a:buNone/>
            </a:pPr>
            <a:r>
              <a:rPr lang="en-US" altLang="he-IL" b="1" dirty="0"/>
              <a:t>Concrete Locks</a:t>
            </a:r>
          </a:p>
          <a:p>
            <a:pPr lvl="1"/>
            <a:r>
              <a:rPr lang="en-US" altLang="he-IL" dirty="0"/>
              <a:t>Semaphore</a:t>
            </a:r>
          </a:p>
          <a:p>
            <a:pPr lvl="2"/>
            <a:r>
              <a:rPr lang="en-US" altLang="he-IL" dirty="0"/>
              <a:t>Controls threads access to limited resources</a:t>
            </a:r>
          </a:p>
          <a:p>
            <a:pPr lvl="2"/>
            <a:r>
              <a:rPr lang="en-US" altLang="he-IL" dirty="0"/>
              <a:t>Semaphore is created with a given ‘fair’ flag</a:t>
            </a:r>
          </a:p>
          <a:p>
            <a:pPr lvl="3"/>
            <a:r>
              <a:rPr lang="en-US" altLang="he-IL" dirty="0"/>
              <a:t>Fairness is trying to manage first-in-first-out policy on blocked threads</a:t>
            </a:r>
          </a:p>
          <a:p>
            <a:pPr lvl="2"/>
            <a:r>
              <a:rPr lang="en-US" altLang="he-IL" dirty="0"/>
              <a:t>Threads  uses </a:t>
            </a:r>
            <a:r>
              <a:rPr lang="en-US" altLang="he-IL" i="1" dirty="0" err="1"/>
              <a:t>tryAcquire</a:t>
            </a:r>
            <a:r>
              <a:rPr lang="en-US" altLang="he-IL" i="1" dirty="0"/>
              <a:t>(</a:t>
            </a:r>
            <a:r>
              <a:rPr lang="en-US" altLang="he-IL" i="1" dirty="0" err="1"/>
              <a:t>maxWait</a:t>
            </a:r>
            <a:r>
              <a:rPr lang="en-US" altLang="he-IL" dirty="0"/>
              <a:t>, </a:t>
            </a:r>
            <a:r>
              <a:rPr lang="en-US" altLang="he-IL" i="1" dirty="0" err="1"/>
              <a:t>TimeUnit</a:t>
            </a:r>
            <a:r>
              <a:rPr lang="en-US" altLang="he-IL" dirty="0"/>
              <a:t>) to lock	</a:t>
            </a:r>
          </a:p>
          <a:p>
            <a:pPr lvl="2"/>
            <a:r>
              <a:rPr lang="en-US" altLang="he-IL" i="1" dirty="0"/>
              <a:t>release</a:t>
            </a:r>
            <a:r>
              <a:rPr lang="en-US" altLang="he-IL" dirty="0"/>
              <a:t>() / </a:t>
            </a:r>
            <a:r>
              <a:rPr lang="en-US" altLang="he-IL" i="1" dirty="0"/>
              <a:t>release(</a:t>
            </a:r>
            <a:r>
              <a:rPr lang="en-US" altLang="he-IL" i="1" dirty="0" err="1"/>
              <a:t>numOfThreadsToPermit</a:t>
            </a:r>
            <a:r>
              <a:rPr lang="en-US" altLang="he-IL" dirty="0"/>
              <a:t>) – releases the lock</a:t>
            </a:r>
          </a:p>
          <a:p>
            <a:pPr lvl="2"/>
            <a:endParaRPr lang="en-US" altLang="he-IL" dirty="0"/>
          </a:p>
          <a:p>
            <a:pPr lvl="2"/>
            <a:endParaRPr lang="he-IL" altLang="he-IL"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p:txBody>
          <a:bodyPr/>
          <a:lstStyle/>
          <a:p>
            <a:r>
              <a:rPr lang="en-US" altLang="he-IL"/>
              <a:t>Concurrent Locking</a:t>
            </a:r>
            <a:endParaRPr lang="he-IL" altLang="he-IL"/>
          </a:p>
        </p:txBody>
      </p:sp>
      <p:sp>
        <p:nvSpPr>
          <p:cNvPr id="269315" name="Content Placeholder 2"/>
          <p:cNvSpPr>
            <a:spLocks noGrp="1"/>
          </p:cNvSpPr>
          <p:nvPr>
            <p:ph idx="1"/>
          </p:nvPr>
        </p:nvSpPr>
        <p:spPr>
          <a:xfrm>
            <a:off x="395536" y="1196752"/>
            <a:ext cx="8229600" cy="4896544"/>
          </a:xfrm>
        </p:spPr>
        <p:txBody>
          <a:bodyPr/>
          <a:lstStyle/>
          <a:p>
            <a:pPr marL="0" indent="0">
              <a:buNone/>
            </a:pPr>
            <a:r>
              <a:rPr lang="en-US" altLang="he-IL" b="1" dirty="0"/>
              <a:t>Simple Example – Semaphore &amp; resource pool:</a:t>
            </a:r>
            <a:endParaRPr lang="he-IL" altLang="he-IL" b="1" dirty="0"/>
          </a:p>
        </p:txBody>
      </p:sp>
      <p:sp>
        <p:nvSpPr>
          <p:cNvPr id="4" name="AutoShape 8"/>
          <p:cNvSpPr>
            <a:spLocks noChangeArrowheads="1"/>
          </p:cNvSpPr>
          <p:nvPr/>
        </p:nvSpPr>
        <p:spPr bwMode="auto">
          <a:xfrm>
            <a:off x="250651" y="1700808"/>
            <a:ext cx="8642697" cy="4536504"/>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200" dirty="0">
                <a:latin typeface="+mn-lt"/>
              </a:rPr>
              <a:t>     public class </a:t>
            </a:r>
            <a:r>
              <a:rPr lang="en-US" sz="1200" dirty="0" err="1">
                <a:latin typeface="+mn-lt"/>
              </a:rPr>
              <a:t>ResourcePool</a:t>
            </a:r>
            <a:r>
              <a:rPr lang="en-US" sz="1200" dirty="0">
                <a:latin typeface="+mn-lt"/>
              </a:rPr>
              <a:t>&lt;T&gt; { </a:t>
            </a:r>
          </a:p>
          <a:p>
            <a:pPr fontAlgn="auto">
              <a:lnSpc>
                <a:spcPct val="80000"/>
              </a:lnSpc>
              <a:spcBef>
                <a:spcPts val="0"/>
              </a:spcBef>
              <a:spcAft>
                <a:spcPts val="0"/>
              </a:spcAft>
              <a:defRPr/>
            </a:pPr>
            <a:r>
              <a:rPr lang="en-US" sz="1200" dirty="0">
                <a:latin typeface="+mn-lt"/>
              </a:rPr>
              <a:t>       </a:t>
            </a:r>
          </a:p>
          <a:p>
            <a:pPr fontAlgn="auto">
              <a:lnSpc>
                <a:spcPct val="80000"/>
              </a:lnSpc>
              <a:spcBef>
                <a:spcPts val="0"/>
              </a:spcBef>
              <a:spcAft>
                <a:spcPts val="0"/>
              </a:spcAft>
              <a:defRPr/>
            </a:pPr>
            <a:r>
              <a:rPr lang="en-US" sz="1200" dirty="0">
                <a:latin typeface="+mn-lt"/>
              </a:rPr>
              <a:t>           private final Semaphore </a:t>
            </a:r>
            <a:r>
              <a:rPr lang="en-US" sz="1200" dirty="0" err="1">
                <a:latin typeface="+mn-lt"/>
              </a:rPr>
              <a:t>sem</a:t>
            </a:r>
            <a:r>
              <a:rPr lang="en-US" sz="1200" dirty="0">
                <a:latin typeface="+mn-lt"/>
              </a:rPr>
              <a:t> =</a:t>
            </a:r>
            <a:r>
              <a:rPr lang="en-US" sz="1200" b="1" dirty="0">
                <a:latin typeface="+mn-lt"/>
              </a:rPr>
              <a:t> </a:t>
            </a:r>
            <a:r>
              <a:rPr lang="en-US" sz="1200" b="1" dirty="0">
                <a:solidFill>
                  <a:srgbClr val="FF0000"/>
                </a:solidFill>
                <a:latin typeface="+mn-lt"/>
              </a:rPr>
              <a:t>new Semaphore(MAX_RESOURCES, true); </a:t>
            </a:r>
          </a:p>
          <a:p>
            <a:pPr fontAlgn="auto">
              <a:lnSpc>
                <a:spcPct val="80000"/>
              </a:lnSpc>
              <a:spcBef>
                <a:spcPts val="0"/>
              </a:spcBef>
              <a:spcAft>
                <a:spcPts val="0"/>
              </a:spcAft>
              <a:defRPr/>
            </a:pPr>
            <a:r>
              <a:rPr lang="en-US" sz="1200" dirty="0">
                <a:latin typeface="+mn-lt"/>
              </a:rPr>
              <a:t>           private final Queue&lt;T&gt; resources = new </a:t>
            </a:r>
            <a:r>
              <a:rPr lang="en-US" sz="1200" dirty="0" err="1">
                <a:latin typeface="+mn-lt"/>
              </a:rPr>
              <a:t>ConcurrentLinkedQueue</a:t>
            </a:r>
            <a:r>
              <a:rPr lang="en-US" sz="1200" dirty="0">
                <a:latin typeface="+mn-lt"/>
              </a:rPr>
              <a:t>&lt;T&gt;(); </a:t>
            </a:r>
          </a:p>
          <a:p>
            <a:pPr fontAlgn="auto">
              <a:lnSpc>
                <a:spcPct val="80000"/>
              </a:lnSpc>
              <a:spcBef>
                <a:spcPts val="0"/>
              </a:spcBef>
              <a:spcAft>
                <a:spcPts val="0"/>
              </a:spcAft>
              <a:defRPr/>
            </a:pPr>
            <a:r>
              <a:rPr lang="en-US" sz="1200" dirty="0">
                <a:latin typeface="+mn-lt"/>
              </a:rPr>
              <a:t>       </a:t>
            </a:r>
          </a:p>
          <a:p>
            <a:pPr fontAlgn="auto">
              <a:lnSpc>
                <a:spcPct val="80000"/>
              </a:lnSpc>
              <a:spcBef>
                <a:spcPts val="0"/>
              </a:spcBef>
              <a:spcAft>
                <a:spcPts val="0"/>
              </a:spcAft>
              <a:defRPr/>
            </a:pPr>
            <a:r>
              <a:rPr lang="en-US" sz="1200" dirty="0">
                <a:latin typeface="+mn-lt"/>
              </a:rPr>
              <a:t>           public T </a:t>
            </a:r>
            <a:r>
              <a:rPr lang="en-US" sz="1200" dirty="0" err="1">
                <a:latin typeface="+mn-lt"/>
              </a:rPr>
              <a:t>getResource</a:t>
            </a:r>
            <a:r>
              <a:rPr lang="en-US" sz="1200" dirty="0">
                <a:latin typeface="+mn-lt"/>
              </a:rPr>
              <a:t>(long </a:t>
            </a:r>
            <a:r>
              <a:rPr lang="en-US" sz="1200" dirty="0" err="1">
                <a:latin typeface="+mn-lt"/>
              </a:rPr>
              <a:t>maxWaitMillis</a:t>
            </a:r>
            <a:r>
              <a:rPr lang="en-US" sz="1200" dirty="0">
                <a:latin typeface="+mn-lt"/>
              </a:rPr>
              <a:t>) throws </a:t>
            </a:r>
            <a:r>
              <a:rPr lang="en-US" sz="1200" dirty="0" err="1">
                <a:latin typeface="+mn-lt"/>
              </a:rPr>
              <a:t>InterruptedException</a:t>
            </a:r>
            <a:r>
              <a:rPr lang="en-US" sz="1200" dirty="0">
                <a:latin typeface="+mn-lt"/>
              </a:rPr>
              <a:t>, </a:t>
            </a:r>
            <a:r>
              <a:rPr lang="en-US" sz="1200" dirty="0" err="1">
                <a:latin typeface="+mn-lt"/>
              </a:rPr>
              <a:t>ResourceCreationException</a:t>
            </a:r>
            <a:r>
              <a:rPr lang="en-US" sz="1200" dirty="0">
                <a:latin typeface="+mn-lt"/>
              </a:rPr>
              <a:t> { </a:t>
            </a:r>
          </a:p>
          <a:p>
            <a:pPr fontAlgn="auto">
              <a:lnSpc>
                <a:spcPct val="80000"/>
              </a:lnSpc>
              <a:spcBef>
                <a:spcPts val="0"/>
              </a:spcBef>
              <a:spcAft>
                <a:spcPts val="0"/>
              </a:spcAft>
              <a:defRPr/>
            </a:pPr>
            <a:r>
              <a:rPr lang="en-US" sz="1200" dirty="0">
                <a:latin typeface="+mn-lt"/>
              </a:rPr>
              <a:t>                   </a:t>
            </a:r>
          </a:p>
          <a:p>
            <a:pPr fontAlgn="auto">
              <a:lnSpc>
                <a:spcPct val="80000"/>
              </a:lnSpc>
              <a:spcBef>
                <a:spcPts val="0"/>
              </a:spcBef>
              <a:spcAft>
                <a:spcPts val="0"/>
              </a:spcAft>
              <a:defRPr/>
            </a:pPr>
            <a:r>
              <a:rPr lang="en-US" sz="1200" dirty="0">
                <a:latin typeface="+mn-lt"/>
              </a:rPr>
              <a:t>                                // First, get permission to take or create a resource </a:t>
            </a:r>
          </a:p>
          <a:p>
            <a:pPr fontAlgn="auto">
              <a:lnSpc>
                <a:spcPct val="80000"/>
              </a:lnSpc>
              <a:spcBef>
                <a:spcPts val="0"/>
              </a:spcBef>
              <a:spcAft>
                <a:spcPts val="0"/>
              </a:spcAft>
              <a:defRPr/>
            </a:pPr>
            <a:r>
              <a:rPr lang="en-US" sz="1200" b="1" dirty="0">
                <a:latin typeface="+mn-lt"/>
              </a:rPr>
              <a:t>                              </a:t>
            </a:r>
            <a:r>
              <a:rPr lang="en-US" sz="1200" dirty="0">
                <a:latin typeface="+mn-lt"/>
              </a:rPr>
              <a:t> </a:t>
            </a:r>
            <a:r>
              <a:rPr lang="en-US" sz="1200" b="1" dirty="0">
                <a:solidFill>
                  <a:srgbClr val="FF0000"/>
                </a:solidFill>
                <a:latin typeface="+mn-lt"/>
              </a:rPr>
              <a:t> </a:t>
            </a:r>
            <a:r>
              <a:rPr lang="en-US" sz="1200" b="1" dirty="0" err="1">
                <a:solidFill>
                  <a:srgbClr val="FF0000"/>
                </a:solidFill>
                <a:latin typeface="+mn-lt"/>
              </a:rPr>
              <a:t>sem.tryAcquire</a:t>
            </a:r>
            <a:r>
              <a:rPr lang="en-US" sz="1200" b="1" dirty="0">
                <a:solidFill>
                  <a:srgbClr val="FF0000"/>
                </a:solidFill>
                <a:latin typeface="+mn-lt"/>
              </a:rPr>
              <a:t>(</a:t>
            </a:r>
            <a:r>
              <a:rPr lang="en-US" sz="1200" b="1" dirty="0" err="1">
                <a:solidFill>
                  <a:srgbClr val="FF0000"/>
                </a:solidFill>
                <a:latin typeface="+mn-lt"/>
              </a:rPr>
              <a:t>maxWaitMillis</a:t>
            </a:r>
            <a:r>
              <a:rPr lang="en-US" sz="1200" b="1" dirty="0">
                <a:solidFill>
                  <a:srgbClr val="FF0000"/>
                </a:solidFill>
                <a:latin typeface="+mn-lt"/>
              </a:rPr>
              <a:t>, </a:t>
            </a:r>
            <a:r>
              <a:rPr lang="en-US" sz="1200" b="1" dirty="0" err="1">
                <a:solidFill>
                  <a:srgbClr val="FF0000"/>
                </a:solidFill>
                <a:latin typeface="+mn-lt"/>
              </a:rPr>
              <a:t>TimeUnit.MILLISECONDS</a:t>
            </a:r>
            <a:r>
              <a:rPr lang="en-US" sz="1200" b="1" dirty="0">
                <a:solidFill>
                  <a:srgbClr val="FF0000"/>
                </a:solidFill>
                <a:latin typeface="+mn-lt"/>
              </a:rPr>
              <a:t>); </a:t>
            </a:r>
          </a:p>
          <a:p>
            <a:pPr fontAlgn="auto">
              <a:lnSpc>
                <a:spcPct val="80000"/>
              </a:lnSpc>
              <a:spcBef>
                <a:spcPts val="0"/>
              </a:spcBef>
              <a:spcAft>
                <a:spcPts val="0"/>
              </a:spcAft>
              <a:defRPr/>
            </a:pPr>
            <a:endParaRPr lang="en-US" sz="1200" dirty="0">
              <a:latin typeface="+mn-lt"/>
            </a:endParaRPr>
          </a:p>
          <a:p>
            <a:pPr fontAlgn="auto">
              <a:lnSpc>
                <a:spcPct val="80000"/>
              </a:lnSpc>
              <a:spcBef>
                <a:spcPts val="0"/>
              </a:spcBef>
              <a:spcAft>
                <a:spcPts val="0"/>
              </a:spcAft>
              <a:defRPr/>
            </a:pPr>
            <a:r>
              <a:rPr lang="en-US" sz="1200" dirty="0">
                <a:latin typeface="+mn-lt"/>
              </a:rPr>
              <a:t>                                // Then, actually take one if available... </a:t>
            </a:r>
          </a:p>
          <a:p>
            <a:pPr fontAlgn="auto">
              <a:lnSpc>
                <a:spcPct val="80000"/>
              </a:lnSpc>
              <a:spcBef>
                <a:spcPts val="0"/>
              </a:spcBef>
              <a:spcAft>
                <a:spcPts val="0"/>
              </a:spcAft>
              <a:defRPr/>
            </a:pPr>
            <a:r>
              <a:rPr lang="en-US" sz="1200" dirty="0">
                <a:latin typeface="+mn-lt"/>
              </a:rPr>
              <a:t>                               T res = </a:t>
            </a:r>
            <a:r>
              <a:rPr lang="en-US" sz="1200" dirty="0" err="1">
                <a:latin typeface="+mn-lt"/>
              </a:rPr>
              <a:t>resources.poll</a:t>
            </a:r>
            <a:r>
              <a:rPr lang="en-US" sz="1200" dirty="0">
                <a:latin typeface="+mn-lt"/>
              </a:rPr>
              <a:t>(); </a:t>
            </a:r>
          </a:p>
          <a:p>
            <a:pPr fontAlgn="auto">
              <a:lnSpc>
                <a:spcPct val="80000"/>
              </a:lnSpc>
              <a:spcBef>
                <a:spcPts val="0"/>
              </a:spcBef>
              <a:spcAft>
                <a:spcPts val="0"/>
              </a:spcAft>
              <a:defRPr/>
            </a:pPr>
            <a:r>
              <a:rPr lang="en-US" sz="1200" dirty="0">
                <a:latin typeface="+mn-lt"/>
              </a:rPr>
              <a:t>                               if (res != null) return res; </a:t>
            </a:r>
          </a:p>
          <a:p>
            <a:pPr fontAlgn="auto">
              <a:lnSpc>
                <a:spcPct val="80000"/>
              </a:lnSpc>
              <a:spcBef>
                <a:spcPts val="0"/>
              </a:spcBef>
              <a:spcAft>
                <a:spcPts val="0"/>
              </a:spcAft>
              <a:defRPr/>
            </a:pPr>
            <a:endParaRPr lang="en-US" sz="1200" dirty="0">
              <a:latin typeface="+mn-lt"/>
            </a:endParaRPr>
          </a:p>
          <a:p>
            <a:pPr fontAlgn="auto">
              <a:lnSpc>
                <a:spcPct val="80000"/>
              </a:lnSpc>
              <a:spcBef>
                <a:spcPts val="0"/>
              </a:spcBef>
              <a:spcAft>
                <a:spcPts val="0"/>
              </a:spcAft>
              <a:defRPr/>
            </a:pPr>
            <a:r>
              <a:rPr lang="en-US" sz="1200" dirty="0">
                <a:latin typeface="+mn-lt"/>
              </a:rPr>
              <a:t>                               // ...or create one if none available </a:t>
            </a:r>
          </a:p>
          <a:p>
            <a:pPr fontAlgn="auto">
              <a:lnSpc>
                <a:spcPct val="80000"/>
              </a:lnSpc>
              <a:spcBef>
                <a:spcPts val="0"/>
              </a:spcBef>
              <a:spcAft>
                <a:spcPts val="0"/>
              </a:spcAft>
              <a:defRPr/>
            </a:pPr>
            <a:r>
              <a:rPr lang="en-US" sz="1200" dirty="0">
                <a:latin typeface="+mn-lt"/>
              </a:rPr>
              <a:t>	             try { </a:t>
            </a:r>
          </a:p>
          <a:p>
            <a:pPr fontAlgn="auto">
              <a:lnSpc>
                <a:spcPct val="80000"/>
              </a:lnSpc>
              <a:spcBef>
                <a:spcPts val="0"/>
              </a:spcBef>
              <a:spcAft>
                <a:spcPts val="0"/>
              </a:spcAft>
              <a:defRPr/>
            </a:pPr>
            <a:r>
              <a:rPr lang="en-US" sz="1200" dirty="0">
                <a:latin typeface="+mn-lt"/>
              </a:rPr>
              <a:t>                               	return </a:t>
            </a:r>
            <a:r>
              <a:rPr lang="en-US" sz="1200" dirty="0" err="1">
                <a:latin typeface="+mn-lt"/>
              </a:rPr>
              <a:t>createResource</a:t>
            </a:r>
            <a:r>
              <a:rPr lang="en-US" sz="1200" dirty="0">
                <a:latin typeface="+mn-lt"/>
              </a:rPr>
              <a:t>(); </a:t>
            </a:r>
          </a:p>
          <a:p>
            <a:pPr fontAlgn="auto">
              <a:lnSpc>
                <a:spcPct val="80000"/>
              </a:lnSpc>
              <a:spcBef>
                <a:spcPts val="0"/>
              </a:spcBef>
              <a:spcAft>
                <a:spcPts val="0"/>
              </a:spcAft>
              <a:defRPr/>
            </a:pPr>
            <a:r>
              <a:rPr lang="en-US" sz="1200" dirty="0">
                <a:latin typeface="+mn-lt"/>
              </a:rPr>
              <a:t>	             } catch (Exception e) { </a:t>
            </a:r>
          </a:p>
          <a:p>
            <a:pPr fontAlgn="auto">
              <a:lnSpc>
                <a:spcPct val="80000"/>
              </a:lnSpc>
              <a:spcBef>
                <a:spcPts val="0"/>
              </a:spcBef>
              <a:spcAft>
                <a:spcPts val="0"/>
              </a:spcAft>
              <a:defRPr/>
            </a:pPr>
            <a:r>
              <a:rPr lang="en-US" sz="1200" dirty="0">
                <a:latin typeface="+mn-lt"/>
              </a:rPr>
              <a:t>		</a:t>
            </a:r>
          </a:p>
          <a:p>
            <a:pPr fontAlgn="auto">
              <a:lnSpc>
                <a:spcPct val="80000"/>
              </a:lnSpc>
              <a:spcBef>
                <a:spcPts val="0"/>
              </a:spcBef>
              <a:spcAft>
                <a:spcPts val="0"/>
              </a:spcAft>
              <a:defRPr/>
            </a:pPr>
            <a:r>
              <a:rPr lang="en-US" sz="1200" dirty="0">
                <a:latin typeface="+mn-lt"/>
              </a:rPr>
              <a:t>		// release if we failed to create a resource</a:t>
            </a:r>
            <a:r>
              <a:rPr lang="en-US" sz="1200" b="1" dirty="0">
                <a:latin typeface="+mn-lt"/>
              </a:rPr>
              <a:t>!</a:t>
            </a:r>
          </a:p>
          <a:p>
            <a:pPr fontAlgn="auto">
              <a:lnSpc>
                <a:spcPct val="80000"/>
              </a:lnSpc>
              <a:spcBef>
                <a:spcPts val="0"/>
              </a:spcBef>
              <a:spcAft>
                <a:spcPts val="0"/>
              </a:spcAft>
              <a:defRPr/>
            </a:pPr>
            <a:r>
              <a:rPr lang="en-US" sz="1200" b="1" dirty="0">
                <a:latin typeface="+mn-lt"/>
              </a:rPr>
              <a:t>		</a:t>
            </a:r>
            <a:r>
              <a:rPr lang="en-US" sz="1200" b="1" dirty="0" err="1">
                <a:solidFill>
                  <a:srgbClr val="FF0000"/>
                </a:solidFill>
                <a:latin typeface="+mn-lt"/>
              </a:rPr>
              <a:t>sem.release</a:t>
            </a:r>
            <a:r>
              <a:rPr lang="en-US" sz="1200" b="1" dirty="0">
                <a:solidFill>
                  <a:srgbClr val="FF0000"/>
                </a:solidFill>
                <a:latin typeface="+mn-lt"/>
              </a:rPr>
              <a:t>(); </a:t>
            </a:r>
          </a:p>
          <a:p>
            <a:pPr fontAlgn="auto">
              <a:lnSpc>
                <a:spcPct val="80000"/>
              </a:lnSpc>
              <a:spcBef>
                <a:spcPts val="0"/>
              </a:spcBef>
              <a:spcAft>
                <a:spcPts val="0"/>
              </a:spcAft>
              <a:defRPr/>
            </a:pPr>
            <a:r>
              <a:rPr lang="en-US" sz="1200" dirty="0">
                <a:latin typeface="+mn-lt"/>
              </a:rPr>
              <a:t>		throw new </a:t>
            </a:r>
            <a:r>
              <a:rPr lang="en-US" sz="1200" dirty="0" err="1">
                <a:latin typeface="+mn-lt"/>
              </a:rPr>
              <a:t>ResourceCreationException</a:t>
            </a:r>
            <a:r>
              <a:rPr lang="en-US" sz="1200" dirty="0">
                <a:latin typeface="+mn-lt"/>
              </a:rPr>
              <a:t>(e); }</a:t>
            </a:r>
          </a:p>
          <a:p>
            <a:pPr fontAlgn="auto">
              <a:lnSpc>
                <a:spcPct val="80000"/>
              </a:lnSpc>
              <a:spcBef>
                <a:spcPts val="0"/>
              </a:spcBef>
              <a:spcAft>
                <a:spcPts val="0"/>
              </a:spcAft>
              <a:defRPr/>
            </a:pPr>
            <a:r>
              <a:rPr lang="en-US" sz="1200" dirty="0">
                <a:latin typeface="+mn-lt"/>
              </a:rPr>
              <a:t>             }  </a:t>
            </a:r>
          </a:p>
          <a:p>
            <a:pPr fontAlgn="auto">
              <a:lnSpc>
                <a:spcPct val="80000"/>
              </a:lnSpc>
              <a:spcBef>
                <a:spcPts val="0"/>
              </a:spcBef>
              <a:spcAft>
                <a:spcPts val="0"/>
              </a:spcAft>
              <a:defRPr/>
            </a:pPr>
            <a:endParaRPr lang="en-US" sz="1200" dirty="0">
              <a:latin typeface="+mn-lt"/>
            </a:endParaRPr>
          </a:p>
          <a:p>
            <a:pPr fontAlgn="auto">
              <a:lnSpc>
                <a:spcPct val="80000"/>
              </a:lnSpc>
              <a:spcBef>
                <a:spcPts val="0"/>
              </a:spcBef>
              <a:spcAft>
                <a:spcPts val="0"/>
              </a:spcAft>
              <a:defRPr/>
            </a:pPr>
            <a:r>
              <a:rPr lang="en-US" sz="1200" dirty="0">
                <a:latin typeface="+mn-lt"/>
              </a:rPr>
              <a:t>             public void </a:t>
            </a:r>
            <a:r>
              <a:rPr lang="en-US" sz="1200" dirty="0" err="1">
                <a:latin typeface="+mn-lt"/>
              </a:rPr>
              <a:t>returnResource</a:t>
            </a:r>
            <a:r>
              <a:rPr lang="en-US" sz="1200" dirty="0">
                <a:latin typeface="+mn-lt"/>
              </a:rPr>
              <a:t>(T res) { </a:t>
            </a:r>
          </a:p>
          <a:p>
            <a:pPr fontAlgn="auto">
              <a:lnSpc>
                <a:spcPct val="80000"/>
              </a:lnSpc>
              <a:spcBef>
                <a:spcPts val="0"/>
              </a:spcBef>
              <a:spcAft>
                <a:spcPts val="0"/>
              </a:spcAft>
              <a:defRPr/>
            </a:pPr>
            <a:r>
              <a:rPr lang="en-US" sz="1200" dirty="0">
                <a:latin typeface="+mn-lt"/>
              </a:rPr>
              <a:t>	          </a:t>
            </a:r>
            <a:r>
              <a:rPr lang="en-US" sz="1200" dirty="0" err="1">
                <a:latin typeface="+mn-lt"/>
              </a:rPr>
              <a:t>resources.add</a:t>
            </a:r>
            <a:r>
              <a:rPr lang="en-US" sz="1200" dirty="0">
                <a:latin typeface="+mn-lt"/>
              </a:rPr>
              <a:t>(res); </a:t>
            </a:r>
          </a:p>
          <a:p>
            <a:pPr fontAlgn="auto">
              <a:lnSpc>
                <a:spcPct val="80000"/>
              </a:lnSpc>
              <a:spcBef>
                <a:spcPts val="0"/>
              </a:spcBef>
              <a:spcAft>
                <a:spcPts val="0"/>
              </a:spcAft>
              <a:defRPr/>
            </a:pPr>
            <a:r>
              <a:rPr lang="en-US" sz="1200" b="1" dirty="0">
                <a:latin typeface="+mn-lt"/>
              </a:rPr>
              <a:t>         	          </a:t>
            </a:r>
            <a:r>
              <a:rPr lang="en-US" sz="1200" b="1" dirty="0" err="1">
                <a:solidFill>
                  <a:srgbClr val="FF0000"/>
                </a:solidFill>
                <a:latin typeface="+mn-lt"/>
              </a:rPr>
              <a:t>sem.release</a:t>
            </a:r>
            <a:r>
              <a:rPr lang="en-US" sz="1200" b="1" dirty="0">
                <a:solidFill>
                  <a:srgbClr val="FF0000"/>
                </a:solidFill>
                <a:latin typeface="+mn-lt"/>
              </a:rPr>
              <a:t>(); </a:t>
            </a:r>
          </a:p>
          <a:p>
            <a:pPr fontAlgn="auto">
              <a:lnSpc>
                <a:spcPct val="80000"/>
              </a:lnSpc>
              <a:spcBef>
                <a:spcPts val="0"/>
              </a:spcBef>
              <a:spcAft>
                <a:spcPts val="0"/>
              </a:spcAft>
              <a:defRPr/>
            </a:pPr>
            <a:r>
              <a:rPr lang="en-US" sz="1200" dirty="0">
                <a:latin typeface="+mn-lt"/>
              </a:rPr>
              <a:t>             } </a:t>
            </a:r>
          </a:p>
          <a:p>
            <a:pPr fontAlgn="auto">
              <a:lnSpc>
                <a:spcPct val="80000"/>
              </a:lnSpc>
              <a:spcBef>
                <a:spcPts val="0"/>
              </a:spcBef>
              <a:spcAft>
                <a:spcPts val="0"/>
              </a:spcAft>
              <a:defRPr/>
            </a:pPr>
            <a:r>
              <a:rPr lang="en-US" sz="1200" dirty="0">
                <a:latin typeface="+mn-lt"/>
              </a:rPr>
              <a:t>    }</a:t>
            </a:r>
          </a:p>
        </p:txBody>
      </p:sp>
      <p:cxnSp>
        <p:nvCxnSpPr>
          <p:cNvPr id="7" name="Straight Connector 6"/>
          <p:cNvCxnSpPr/>
          <p:nvPr/>
        </p:nvCxnSpPr>
        <p:spPr>
          <a:xfrm>
            <a:off x="250651" y="1700808"/>
            <a:ext cx="8642697"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0651" y="6206461"/>
            <a:ext cx="8642697" cy="26839"/>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p:txBody>
          <a:bodyPr/>
          <a:lstStyle/>
          <a:p>
            <a:r>
              <a:rPr lang="en-US" altLang="he-IL"/>
              <a:t>Concurrent Locking</a:t>
            </a:r>
            <a:endParaRPr lang="he-IL" altLang="he-IL"/>
          </a:p>
        </p:txBody>
      </p:sp>
      <p:sp>
        <p:nvSpPr>
          <p:cNvPr id="270339" name="Content Placeholder 2"/>
          <p:cNvSpPr>
            <a:spLocks noGrp="1"/>
          </p:cNvSpPr>
          <p:nvPr>
            <p:ph idx="1"/>
          </p:nvPr>
        </p:nvSpPr>
        <p:spPr>
          <a:xfrm>
            <a:off x="323528" y="1268760"/>
            <a:ext cx="8229600" cy="4896544"/>
          </a:xfrm>
        </p:spPr>
        <p:txBody>
          <a:bodyPr/>
          <a:lstStyle/>
          <a:p>
            <a:pPr marL="0" indent="0">
              <a:buNone/>
            </a:pPr>
            <a:r>
              <a:rPr lang="en-US" altLang="he-IL" b="1" dirty="0"/>
              <a:t>Reentrant with Conditions Example:</a:t>
            </a:r>
            <a:endParaRPr lang="he-IL" altLang="he-IL" b="1" dirty="0"/>
          </a:p>
        </p:txBody>
      </p:sp>
      <p:sp>
        <p:nvSpPr>
          <p:cNvPr id="4" name="AutoShape 8"/>
          <p:cNvSpPr>
            <a:spLocks noChangeArrowheads="1"/>
          </p:cNvSpPr>
          <p:nvPr/>
        </p:nvSpPr>
        <p:spPr bwMode="auto">
          <a:xfrm>
            <a:off x="395536" y="1772816"/>
            <a:ext cx="8229600" cy="4104456"/>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80000"/>
              </a:lnSpc>
              <a:spcBef>
                <a:spcPts val="0"/>
              </a:spcBef>
              <a:spcAft>
                <a:spcPts val="0"/>
              </a:spcAft>
              <a:defRPr/>
            </a:pPr>
            <a:r>
              <a:rPr lang="en-US" sz="1200" dirty="0">
                <a:latin typeface="+mn-lt"/>
              </a:rPr>
              <a:t>       public class </a:t>
            </a:r>
            <a:r>
              <a:rPr lang="en-US" sz="1200" dirty="0" err="1">
                <a:latin typeface="+mn-lt"/>
              </a:rPr>
              <a:t>BoundedBuffer</a:t>
            </a:r>
            <a:r>
              <a:rPr lang="en-US" sz="1200" dirty="0">
                <a:latin typeface="+mn-lt"/>
              </a:rPr>
              <a:t> {</a:t>
            </a:r>
          </a:p>
          <a:p>
            <a:pPr lvl="1" fontAlgn="auto">
              <a:lnSpc>
                <a:spcPct val="80000"/>
              </a:lnSpc>
              <a:spcBef>
                <a:spcPts val="0"/>
              </a:spcBef>
              <a:spcAft>
                <a:spcPts val="0"/>
              </a:spcAft>
              <a:defRPr/>
            </a:pPr>
            <a:r>
              <a:rPr lang="en-US" sz="1200" b="1" dirty="0">
                <a:latin typeface="+mn-lt"/>
              </a:rPr>
              <a:t>final Lock </a:t>
            </a:r>
            <a:r>
              <a:rPr lang="en-US" sz="1200" b="1" dirty="0" err="1">
                <a:latin typeface="+mn-lt"/>
              </a:rPr>
              <a:t>lock</a:t>
            </a:r>
            <a:r>
              <a:rPr lang="en-US" sz="1200" b="1" dirty="0">
                <a:latin typeface="+mn-lt"/>
              </a:rPr>
              <a:t> = new </a:t>
            </a:r>
            <a:r>
              <a:rPr lang="en-US" sz="1200" b="1" dirty="0" err="1">
                <a:latin typeface="+mn-lt"/>
              </a:rPr>
              <a:t>ReentrantLock</a:t>
            </a:r>
            <a:r>
              <a:rPr lang="en-US" sz="1200" b="1" dirty="0">
                <a:latin typeface="+mn-lt"/>
              </a:rPr>
              <a:t>();</a:t>
            </a:r>
            <a:r>
              <a:rPr lang="en-US" sz="1200" dirty="0">
                <a:latin typeface="+mn-lt"/>
              </a:rPr>
              <a:t> </a:t>
            </a:r>
          </a:p>
          <a:p>
            <a:pPr lvl="1" fontAlgn="auto">
              <a:lnSpc>
                <a:spcPct val="80000"/>
              </a:lnSpc>
              <a:spcBef>
                <a:spcPts val="0"/>
              </a:spcBef>
              <a:spcAft>
                <a:spcPts val="0"/>
              </a:spcAft>
              <a:defRPr/>
            </a:pPr>
            <a:r>
              <a:rPr lang="en-US" sz="1200" dirty="0">
                <a:latin typeface="+mn-lt"/>
              </a:rPr>
              <a:t>final Condition </a:t>
            </a:r>
            <a:r>
              <a:rPr lang="en-US" sz="1200" b="1" dirty="0" err="1">
                <a:solidFill>
                  <a:srgbClr val="FF0000"/>
                </a:solidFill>
                <a:latin typeface="+mn-lt"/>
              </a:rPr>
              <a:t>notFull</a:t>
            </a:r>
            <a:r>
              <a:rPr lang="en-US" sz="1200" dirty="0">
                <a:latin typeface="+mn-lt"/>
              </a:rPr>
              <a:t> = </a:t>
            </a:r>
            <a:r>
              <a:rPr lang="en-US" sz="1200" b="1" dirty="0" err="1">
                <a:latin typeface="+mn-lt"/>
              </a:rPr>
              <a:t>lock.newCondition</a:t>
            </a:r>
            <a:r>
              <a:rPr lang="en-US" sz="1200" b="1" dirty="0">
                <a:latin typeface="+mn-lt"/>
              </a:rPr>
              <a:t>();         </a:t>
            </a:r>
            <a:r>
              <a:rPr lang="en-US" sz="1200" dirty="0">
                <a:latin typeface="+mn-lt"/>
              </a:rPr>
              <a:t> //if not full - execute</a:t>
            </a:r>
          </a:p>
          <a:p>
            <a:pPr lvl="1" fontAlgn="auto">
              <a:lnSpc>
                <a:spcPct val="80000"/>
              </a:lnSpc>
              <a:spcBef>
                <a:spcPts val="0"/>
              </a:spcBef>
              <a:spcAft>
                <a:spcPts val="0"/>
              </a:spcAft>
              <a:defRPr/>
            </a:pPr>
            <a:r>
              <a:rPr lang="en-US" sz="1200" dirty="0">
                <a:latin typeface="+mn-lt"/>
              </a:rPr>
              <a:t>final Condition </a:t>
            </a:r>
            <a:r>
              <a:rPr lang="en-US" sz="1200" b="1" dirty="0" err="1">
                <a:solidFill>
                  <a:srgbClr val="0070C0"/>
                </a:solidFill>
                <a:latin typeface="+mn-lt"/>
              </a:rPr>
              <a:t>notEmpty</a:t>
            </a:r>
            <a:r>
              <a:rPr lang="en-US" sz="1200" dirty="0">
                <a:latin typeface="+mn-lt"/>
              </a:rPr>
              <a:t> = </a:t>
            </a:r>
            <a:r>
              <a:rPr lang="en-US" sz="1200" b="1" dirty="0" err="1">
                <a:latin typeface="+mn-lt"/>
              </a:rPr>
              <a:t>lock.newCondition</a:t>
            </a:r>
            <a:r>
              <a:rPr lang="en-US" sz="1200" b="1" dirty="0">
                <a:latin typeface="+mn-lt"/>
              </a:rPr>
              <a:t>();   </a:t>
            </a:r>
            <a:r>
              <a:rPr lang="en-US" sz="1200" dirty="0">
                <a:latin typeface="+mn-lt"/>
              </a:rPr>
              <a:t> //if not  empty - execute</a:t>
            </a:r>
          </a:p>
          <a:p>
            <a:pPr lvl="1" fontAlgn="auto">
              <a:lnSpc>
                <a:spcPct val="80000"/>
              </a:lnSpc>
              <a:spcBef>
                <a:spcPts val="0"/>
              </a:spcBef>
              <a:spcAft>
                <a:spcPts val="0"/>
              </a:spcAft>
              <a:defRPr/>
            </a:pPr>
            <a:r>
              <a:rPr lang="en-US" sz="1200" dirty="0">
                <a:latin typeface="+mn-lt"/>
              </a:rPr>
              <a:t>final </a:t>
            </a:r>
            <a:r>
              <a:rPr lang="en-US" sz="1200" dirty="0" err="1">
                <a:latin typeface="+mn-lt"/>
              </a:rPr>
              <a:t>ArrayList</a:t>
            </a:r>
            <a:r>
              <a:rPr lang="en-US" sz="1200" dirty="0">
                <a:latin typeface="+mn-lt"/>
              </a:rPr>
              <a:t> items = new </a:t>
            </a:r>
            <a:r>
              <a:rPr lang="en-US" sz="1200" dirty="0" err="1">
                <a:latin typeface="+mn-lt"/>
              </a:rPr>
              <a:t>ArrayList</a:t>
            </a:r>
            <a:r>
              <a:rPr lang="en-US" sz="1200" dirty="0">
                <a:latin typeface="+mn-lt"/>
              </a:rPr>
              <a:t>(100);</a:t>
            </a:r>
          </a:p>
          <a:p>
            <a:pPr lvl="1" fontAlgn="auto">
              <a:lnSpc>
                <a:spcPct val="80000"/>
              </a:lnSpc>
              <a:spcBef>
                <a:spcPts val="0"/>
              </a:spcBef>
              <a:spcAft>
                <a:spcPts val="0"/>
              </a:spcAft>
              <a:defRPr/>
            </a:pPr>
            <a:endParaRPr lang="en-US" sz="1200" dirty="0">
              <a:latin typeface="+mn-lt"/>
            </a:endParaRPr>
          </a:p>
          <a:p>
            <a:pPr lvl="1" fontAlgn="auto">
              <a:lnSpc>
                <a:spcPct val="80000"/>
              </a:lnSpc>
              <a:spcBef>
                <a:spcPts val="0"/>
              </a:spcBef>
              <a:spcAft>
                <a:spcPts val="0"/>
              </a:spcAft>
              <a:defRPr/>
            </a:pPr>
            <a:r>
              <a:rPr lang="en-US" sz="1200" dirty="0">
                <a:latin typeface="+mn-lt"/>
              </a:rPr>
              <a:t> public void put(Object x) throws </a:t>
            </a:r>
            <a:r>
              <a:rPr lang="en-US" sz="1200" dirty="0" err="1">
                <a:latin typeface="+mn-lt"/>
              </a:rPr>
              <a:t>InterruptedException</a:t>
            </a:r>
            <a:r>
              <a:rPr lang="en-US" sz="1200" dirty="0">
                <a:latin typeface="+mn-lt"/>
              </a:rPr>
              <a:t> { </a:t>
            </a:r>
          </a:p>
          <a:p>
            <a:pPr lvl="1" fontAlgn="auto">
              <a:lnSpc>
                <a:spcPct val="80000"/>
              </a:lnSpc>
              <a:spcBef>
                <a:spcPts val="0"/>
              </a:spcBef>
              <a:spcAft>
                <a:spcPts val="0"/>
              </a:spcAft>
              <a:defRPr/>
            </a:pPr>
            <a:r>
              <a:rPr lang="en-US" sz="1200" b="1" dirty="0">
                <a:latin typeface="+mn-lt"/>
              </a:rPr>
              <a:t>       </a:t>
            </a:r>
            <a:r>
              <a:rPr lang="en-US" sz="1200" b="1" dirty="0" err="1">
                <a:latin typeface="+mn-lt"/>
              </a:rPr>
              <a:t>lock.lock</a:t>
            </a:r>
            <a:r>
              <a:rPr lang="en-US" sz="1200" b="1" dirty="0">
                <a:latin typeface="+mn-lt"/>
              </a:rPr>
              <a:t>();</a:t>
            </a:r>
          </a:p>
          <a:p>
            <a:pPr lvl="1" fontAlgn="auto">
              <a:lnSpc>
                <a:spcPct val="80000"/>
              </a:lnSpc>
              <a:spcBef>
                <a:spcPts val="0"/>
              </a:spcBef>
              <a:spcAft>
                <a:spcPts val="0"/>
              </a:spcAft>
              <a:defRPr/>
            </a:pPr>
            <a:r>
              <a:rPr lang="en-US" sz="1200" b="1" dirty="0">
                <a:latin typeface="+mn-lt"/>
              </a:rPr>
              <a:t>       try {</a:t>
            </a:r>
          </a:p>
          <a:p>
            <a:pPr lvl="1" fontAlgn="auto">
              <a:lnSpc>
                <a:spcPct val="80000"/>
              </a:lnSpc>
              <a:spcBef>
                <a:spcPts val="0"/>
              </a:spcBef>
              <a:spcAft>
                <a:spcPts val="0"/>
              </a:spcAft>
              <a:defRPr/>
            </a:pPr>
            <a:r>
              <a:rPr lang="en-US" sz="1200" dirty="0">
                <a:latin typeface="+mn-lt"/>
              </a:rPr>
              <a:t> 	         while (</a:t>
            </a:r>
            <a:r>
              <a:rPr lang="en-US" sz="1200" dirty="0" err="1">
                <a:latin typeface="+mn-lt"/>
              </a:rPr>
              <a:t>items.size</a:t>
            </a:r>
            <a:r>
              <a:rPr lang="en-US" sz="1200" dirty="0">
                <a:latin typeface="+mn-lt"/>
              </a:rPr>
              <a:t>==100)</a:t>
            </a:r>
          </a:p>
          <a:p>
            <a:pPr lvl="1" fontAlgn="auto">
              <a:lnSpc>
                <a:spcPct val="80000"/>
              </a:lnSpc>
              <a:spcBef>
                <a:spcPts val="0"/>
              </a:spcBef>
              <a:spcAft>
                <a:spcPts val="0"/>
              </a:spcAft>
              <a:defRPr/>
            </a:pPr>
            <a:r>
              <a:rPr lang="en-US" sz="1200" dirty="0">
                <a:latin typeface="+mn-lt"/>
              </a:rPr>
              <a:t>		 </a:t>
            </a:r>
            <a:r>
              <a:rPr lang="en-US" sz="1200" b="1" dirty="0" err="1">
                <a:solidFill>
                  <a:srgbClr val="FF0000"/>
                </a:solidFill>
                <a:latin typeface="+mn-lt"/>
              </a:rPr>
              <a:t>notFull.await</a:t>
            </a:r>
            <a:r>
              <a:rPr lang="en-US" sz="1200" b="1" dirty="0">
                <a:solidFill>
                  <a:srgbClr val="FF0000"/>
                </a:solidFill>
                <a:latin typeface="+mn-lt"/>
              </a:rPr>
              <a:t>();</a:t>
            </a:r>
          </a:p>
          <a:p>
            <a:pPr lvl="1" fontAlgn="auto">
              <a:lnSpc>
                <a:spcPct val="80000"/>
              </a:lnSpc>
              <a:spcBef>
                <a:spcPts val="0"/>
              </a:spcBef>
              <a:spcAft>
                <a:spcPts val="0"/>
              </a:spcAft>
              <a:defRPr/>
            </a:pPr>
            <a:r>
              <a:rPr lang="en-US" sz="1200" dirty="0">
                <a:latin typeface="+mn-lt"/>
              </a:rPr>
              <a:t>	</a:t>
            </a:r>
            <a:r>
              <a:rPr lang="en-US" sz="1200" dirty="0" err="1">
                <a:latin typeface="+mn-lt"/>
              </a:rPr>
              <a:t>items.add</a:t>
            </a:r>
            <a:r>
              <a:rPr lang="en-US" sz="1200" dirty="0">
                <a:latin typeface="+mn-lt"/>
              </a:rPr>
              <a:t>(x);</a:t>
            </a:r>
          </a:p>
          <a:p>
            <a:pPr lvl="1" fontAlgn="auto">
              <a:lnSpc>
                <a:spcPct val="80000"/>
              </a:lnSpc>
              <a:spcBef>
                <a:spcPts val="0"/>
              </a:spcBef>
              <a:spcAft>
                <a:spcPts val="0"/>
              </a:spcAft>
              <a:defRPr/>
            </a:pPr>
            <a:r>
              <a:rPr lang="en-US" sz="1200" b="1" dirty="0">
                <a:latin typeface="+mn-lt"/>
              </a:rPr>
              <a:t>	</a:t>
            </a:r>
            <a:r>
              <a:rPr lang="en-US" sz="1200" b="1" dirty="0" err="1">
                <a:solidFill>
                  <a:srgbClr val="0070C0"/>
                </a:solidFill>
                <a:latin typeface="+mn-lt"/>
              </a:rPr>
              <a:t>notEmpty.signal</a:t>
            </a:r>
            <a:r>
              <a:rPr lang="en-US" sz="1200" b="1" dirty="0">
                <a:solidFill>
                  <a:srgbClr val="0070C0"/>
                </a:solidFill>
                <a:latin typeface="+mn-lt"/>
              </a:rPr>
              <a:t>();</a:t>
            </a:r>
            <a:r>
              <a:rPr lang="en-US" sz="1200" dirty="0">
                <a:solidFill>
                  <a:srgbClr val="0070C0"/>
                </a:solidFill>
                <a:latin typeface="+mn-lt"/>
              </a:rPr>
              <a:t> </a:t>
            </a:r>
          </a:p>
          <a:p>
            <a:pPr lvl="1" fontAlgn="auto">
              <a:lnSpc>
                <a:spcPct val="80000"/>
              </a:lnSpc>
              <a:spcBef>
                <a:spcPts val="0"/>
              </a:spcBef>
              <a:spcAft>
                <a:spcPts val="0"/>
              </a:spcAft>
              <a:defRPr/>
            </a:pPr>
            <a:r>
              <a:rPr lang="en-US" sz="1200" b="1" dirty="0">
                <a:latin typeface="+mn-lt"/>
              </a:rPr>
              <a:t>       } finally { </a:t>
            </a:r>
            <a:r>
              <a:rPr lang="en-US" sz="1200" b="1" dirty="0" err="1">
                <a:latin typeface="+mn-lt"/>
              </a:rPr>
              <a:t>lock.unlock</a:t>
            </a:r>
            <a:r>
              <a:rPr lang="en-US" sz="1200" b="1" dirty="0">
                <a:latin typeface="+mn-lt"/>
              </a:rPr>
              <a:t>(); }</a:t>
            </a:r>
          </a:p>
          <a:p>
            <a:pPr lvl="1" fontAlgn="auto">
              <a:lnSpc>
                <a:spcPct val="80000"/>
              </a:lnSpc>
              <a:spcBef>
                <a:spcPts val="0"/>
              </a:spcBef>
              <a:spcAft>
                <a:spcPts val="0"/>
              </a:spcAft>
              <a:defRPr/>
            </a:pPr>
            <a:r>
              <a:rPr lang="en-US" sz="1200" dirty="0">
                <a:latin typeface="+mn-lt"/>
              </a:rPr>
              <a:t> } </a:t>
            </a:r>
          </a:p>
          <a:p>
            <a:pPr lvl="1" fontAlgn="auto">
              <a:lnSpc>
                <a:spcPct val="80000"/>
              </a:lnSpc>
              <a:spcBef>
                <a:spcPts val="0"/>
              </a:spcBef>
              <a:spcAft>
                <a:spcPts val="0"/>
              </a:spcAft>
              <a:defRPr/>
            </a:pPr>
            <a:r>
              <a:rPr lang="en-US" sz="1200" dirty="0">
                <a:latin typeface="+mn-lt"/>
              </a:rPr>
              <a:t>  public Object pop() throws </a:t>
            </a:r>
            <a:r>
              <a:rPr lang="en-US" sz="1200" dirty="0" err="1">
                <a:latin typeface="+mn-lt"/>
              </a:rPr>
              <a:t>InterruptedException</a:t>
            </a:r>
            <a:r>
              <a:rPr lang="en-US" sz="1200" dirty="0">
                <a:latin typeface="+mn-lt"/>
              </a:rPr>
              <a:t> {</a:t>
            </a:r>
          </a:p>
          <a:p>
            <a:pPr lvl="1" fontAlgn="auto">
              <a:lnSpc>
                <a:spcPct val="80000"/>
              </a:lnSpc>
              <a:spcBef>
                <a:spcPts val="0"/>
              </a:spcBef>
              <a:spcAft>
                <a:spcPts val="0"/>
              </a:spcAft>
              <a:defRPr/>
            </a:pPr>
            <a:r>
              <a:rPr lang="en-US" sz="1200" dirty="0">
                <a:latin typeface="+mn-lt"/>
              </a:rPr>
              <a:t>       </a:t>
            </a:r>
            <a:r>
              <a:rPr lang="en-US" sz="1200" b="1" dirty="0" err="1">
                <a:latin typeface="+mn-lt"/>
              </a:rPr>
              <a:t>lock.lock</a:t>
            </a:r>
            <a:r>
              <a:rPr lang="en-US" sz="1200" b="1" dirty="0">
                <a:latin typeface="+mn-lt"/>
              </a:rPr>
              <a:t>();</a:t>
            </a:r>
          </a:p>
          <a:p>
            <a:pPr lvl="1" fontAlgn="auto">
              <a:lnSpc>
                <a:spcPct val="80000"/>
              </a:lnSpc>
              <a:spcBef>
                <a:spcPts val="0"/>
              </a:spcBef>
              <a:spcAft>
                <a:spcPts val="0"/>
              </a:spcAft>
              <a:defRPr/>
            </a:pPr>
            <a:r>
              <a:rPr lang="en-US" sz="1200" b="1" dirty="0">
                <a:latin typeface="+mn-lt"/>
              </a:rPr>
              <a:t>       try {</a:t>
            </a:r>
            <a:r>
              <a:rPr lang="en-US" sz="1200" dirty="0">
                <a:latin typeface="+mn-lt"/>
              </a:rPr>
              <a:t> </a:t>
            </a:r>
          </a:p>
          <a:p>
            <a:pPr lvl="1" fontAlgn="auto">
              <a:lnSpc>
                <a:spcPct val="80000"/>
              </a:lnSpc>
              <a:spcBef>
                <a:spcPts val="0"/>
              </a:spcBef>
              <a:spcAft>
                <a:spcPts val="0"/>
              </a:spcAft>
              <a:defRPr/>
            </a:pPr>
            <a:r>
              <a:rPr lang="en-US" sz="1200" dirty="0">
                <a:latin typeface="+mn-lt"/>
              </a:rPr>
              <a:t>                   while (</a:t>
            </a:r>
            <a:r>
              <a:rPr lang="en-US" sz="1200" dirty="0" err="1">
                <a:latin typeface="+mn-lt"/>
              </a:rPr>
              <a:t>item.size</a:t>
            </a:r>
            <a:r>
              <a:rPr lang="en-US" sz="1200" dirty="0">
                <a:latin typeface="+mn-lt"/>
              </a:rPr>
              <a:t>()== 0) </a:t>
            </a:r>
          </a:p>
          <a:p>
            <a:pPr lvl="1" fontAlgn="auto">
              <a:lnSpc>
                <a:spcPct val="80000"/>
              </a:lnSpc>
              <a:spcBef>
                <a:spcPts val="0"/>
              </a:spcBef>
              <a:spcAft>
                <a:spcPts val="0"/>
              </a:spcAft>
              <a:defRPr/>
            </a:pPr>
            <a:r>
              <a:rPr lang="en-US" sz="1200" b="1" dirty="0">
                <a:solidFill>
                  <a:srgbClr val="0070C0"/>
                </a:solidFill>
                <a:latin typeface="+mn-lt"/>
              </a:rPr>
              <a:t>                                 </a:t>
            </a:r>
            <a:r>
              <a:rPr lang="en-US" sz="1200" b="1" dirty="0" err="1">
                <a:solidFill>
                  <a:srgbClr val="0070C0"/>
                </a:solidFill>
                <a:latin typeface="+mn-lt"/>
              </a:rPr>
              <a:t>notEmpty.await</a:t>
            </a:r>
            <a:r>
              <a:rPr lang="en-US" sz="1200" b="1" dirty="0">
                <a:solidFill>
                  <a:srgbClr val="0070C0"/>
                </a:solidFill>
                <a:latin typeface="+mn-lt"/>
              </a:rPr>
              <a:t>();</a:t>
            </a:r>
          </a:p>
          <a:p>
            <a:pPr lvl="1" fontAlgn="auto">
              <a:lnSpc>
                <a:spcPct val="80000"/>
              </a:lnSpc>
              <a:spcBef>
                <a:spcPts val="0"/>
              </a:spcBef>
              <a:spcAft>
                <a:spcPts val="0"/>
              </a:spcAft>
              <a:defRPr/>
            </a:pPr>
            <a:r>
              <a:rPr lang="en-US" sz="1200" b="1" dirty="0">
                <a:latin typeface="+mn-lt"/>
              </a:rPr>
              <a:t>                  </a:t>
            </a:r>
            <a:r>
              <a:rPr lang="en-US" sz="1200" dirty="0">
                <a:latin typeface="+mn-lt"/>
              </a:rPr>
              <a:t> Object x = </a:t>
            </a:r>
            <a:r>
              <a:rPr lang="en-US" sz="1200" dirty="0" err="1">
                <a:latin typeface="+mn-lt"/>
              </a:rPr>
              <a:t>items.remove</a:t>
            </a:r>
            <a:r>
              <a:rPr lang="en-US" sz="1200" dirty="0">
                <a:latin typeface="+mn-lt"/>
              </a:rPr>
              <a:t>(</a:t>
            </a:r>
            <a:r>
              <a:rPr lang="en-US" sz="1200" dirty="0" err="1">
                <a:latin typeface="+mn-lt"/>
              </a:rPr>
              <a:t>items.size</a:t>
            </a:r>
            <a:r>
              <a:rPr lang="en-US" sz="1200" dirty="0">
                <a:latin typeface="+mn-lt"/>
              </a:rPr>
              <a:t>()-1);</a:t>
            </a:r>
          </a:p>
          <a:p>
            <a:pPr lvl="1" fontAlgn="auto">
              <a:lnSpc>
                <a:spcPct val="80000"/>
              </a:lnSpc>
              <a:spcBef>
                <a:spcPts val="0"/>
              </a:spcBef>
              <a:spcAft>
                <a:spcPts val="0"/>
              </a:spcAft>
              <a:defRPr/>
            </a:pPr>
            <a:r>
              <a:rPr lang="en-US" sz="1200" b="1" dirty="0">
                <a:latin typeface="+mn-lt"/>
              </a:rPr>
              <a:t>                   </a:t>
            </a:r>
            <a:r>
              <a:rPr lang="en-US" sz="1200" b="1" dirty="0" err="1">
                <a:solidFill>
                  <a:srgbClr val="FF0000"/>
                </a:solidFill>
                <a:latin typeface="+mn-lt"/>
              </a:rPr>
              <a:t>notFull.signal</a:t>
            </a:r>
            <a:r>
              <a:rPr lang="en-US" sz="1200" b="1" dirty="0">
                <a:solidFill>
                  <a:srgbClr val="FF0000"/>
                </a:solidFill>
                <a:latin typeface="+mn-lt"/>
              </a:rPr>
              <a:t>();</a:t>
            </a:r>
          </a:p>
          <a:p>
            <a:pPr lvl="1" fontAlgn="auto">
              <a:lnSpc>
                <a:spcPct val="80000"/>
              </a:lnSpc>
              <a:spcBef>
                <a:spcPts val="0"/>
              </a:spcBef>
              <a:spcAft>
                <a:spcPts val="0"/>
              </a:spcAft>
              <a:defRPr/>
            </a:pPr>
            <a:r>
              <a:rPr lang="en-US" sz="1200" b="1" dirty="0">
                <a:latin typeface="+mn-lt"/>
              </a:rPr>
              <a:t>                  </a:t>
            </a:r>
            <a:r>
              <a:rPr lang="en-US" sz="1200" dirty="0">
                <a:latin typeface="+mn-lt"/>
              </a:rPr>
              <a:t> return x; </a:t>
            </a:r>
            <a:r>
              <a:rPr lang="en-US" sz="1200" b="1" dirty="0">
                <a:latin typeface="+mn-lt"/>
              </a:rPr>
              <a:t>}</a:t>
            </a:r>
          </a:p>
          <a:p>
            <a:pPr lvl="1" fontAlgn="auto">
              <a:lnSpc>
                <a:spcPct val="80000"/>
              </a:lnSpc>
              <a:spcBef>
                <a:spcPts val="0"/>
              </a:spcBef>
              <a:spcAft>
                <a:spcPts val="0"/>
              </a:spcAft>
              <a:defRPr/>
            </a:pPr>
            <a:r>
              <a:rPr lang="en-US" sz="1200" b="1" dirty="0">
                <a:latin typeface="+mn-lt"/>
              </a:rPr>
              <a:t>       finally { </a:t>
            </a:r>
            <a:r>
              <a:rPr lang="en-US" sz="1200" b="1" dirty="0" err="1">
                <a:latin typeface="+mn-lt"/>
              </a:rPr>
              <a:t>lock.unlock</a:t>
            </a:r>
            <a:r>
              <a:rPr lang="en-US" sz="1200" b="1" dirty="0">
                <a:latin typeface="+mn-lt"/>
              </a:rPr>
              <a:t>(); }</a:t>
            </a:r>
            <a:r>
              <a:rPr lang="en-US" sz="1200" dirty="0">
                <a:latin typeface="+mn-lt"/>
              </a:rPr>
              <a:t> </a:t>
            </a:r>
          </a:p>
          <a:p>
            <a:pPr lvl="1" fontAlgn="auto">
              <a:lnSpc>
                <a:spcPct val="80000"/>
              </a:lnSpc>
              <a:spcBef>
                <a:spcPts val="0"/>
              </a:spcBef>
              <a:spcAft>
                <a:spcPts val="0"/>
              </a:spcAft>
              <a:defRPr/>
            </a:pPr>
            <a:r>
              <a:rPr lang="en-US" sz="1200" dirty="0">
                <a:latin typeface="+mn-lt"/>
              </a:rPr>
              <a:t>   }</a:t>
            </a:r>
          </a:p>
          <a:p>
            <a:pPr lvl="1" fontAlgn="auto">
              <a:lnSpc>
                <a:spcPct val="80000"/>
              </a:lnSpc>
              <a:spcBef>
                <a:spcPts val="0"/>
              </a:spcBef>
              <a:spcAft>
                <a:spcPts val="0"/>
              </a:spcAft>
              <a:defRPr/>
            </a:pPr>
            <a:r>
              <a:rPr lang="en-US" sz="1200" dirty="0">
                <a:latin typeface="+mn-lt"/>
              </a:rPr>
              <a:t>}</a:t>
            </a:r>
          </a:p>
        </p:txBody>
      </p:sp>
      <p:cxnSp>
        <p:nvCxnSpPr>
          <p:cNvPr id="7" name="Straight Connector 6"/>
          <p:cNvCxnSpPr/>
          <p:nvPr/>
        </p:nvCxnSpPr>
        <p:spPr>
          <a:xfrm>
            <a:off x="395536" y="177281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5536" y="5882293"/>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p:cNvSpPr>
            <a:spLocks noGrp="1"/>
          </p:cNvSpPr>
          <p:nvPr>
            <p:ph type="title"/>
          </p:nvPr>
        </p:nvSpPr>
        <p:spPr/>
        <p:txBody>
          <a:bodyPr/>
          <a:lstStyle/>
          <a:p>
            <a:r>
              <a:rPr lang="en-US" altLang="he-IL"/>
              <a:t>Concurrent Locking</a:t>
            </a:r>
            <a:endParaRPr lang="he-IL" altLang="he-IL"/>
          </a:p>
        </p:txBody>
      </p:sp>
      <p:sp>
        <p:nvSpPr>
          <p:cNvPr id="268291" name="Content Placeholder 2"/>
          <p:cNvSpPr>
            <a:spLocks noGrp="1"/>
          </p:cNvSpPr>
          <p:nvPr>
            <p:ph idx="1"/>
          </p:nvPr>
        </p:nvSpPr>
        <p:spPr/>
        <p:txBody>
          <a:bodyPr/>
          <a:lstStyle/>
          <a:p>
            <a:pPr marL="0" indent="0">
              <a:buNone/>
            </a:pPr>
            <a:r>
              <a:rPr lang="en-US" b="1" dirty="0"/>
              <a:t>Java 8 - Optimistic reading  </a:t>
            </a:r>
          </a:p>
          <a:p>
            <a:pPr lvl="1"/>
            <a:r>
              <a:rPr lang="en-US" dirty="0"/>
              <a:t>When a reader obtains a non-exclusive lock on a resource it receives a stamp</a:t>
            </a:r>
          </a:p>
          <a:p>
            <a:pPr lvl="1"/>
            <a:r>
              <a:rPr lang="en-US" dirty="0"/>
              <a:t>On any writer update to the resource – the stamp gets updated</a:t>
            </a:r>
          </a:p>
          <a:p>
            <a:pPr lvl="1"/>
            <a:r>
              <a:rPr lang="en-US" dirty="0"/>
              <a:t>Readers may use their stamps in order to validate the resource</a:t>
            </a:r>
          </a:p>
          <a:p>
            <a:pPr lvl="2"/>
            <a:r>
              <a:rPr lang="en-US" dirty="0"/>
              <a:t>If the stamp is the same as the one in the source – no writers obtained any lock</a:t>
            </a:r>
          </a:p>
          <a:p>
            <a:pPr lvl="2"/>
            <a:r>
              <a:rPr lang="en-US" dirty="0"/>
              <a:t>Writers always update the resource stamp on completion </a:t>
            </a:r>
          </a:p>
          <a:p>
            <a:pPr lvl="2"/>
            <a:r>
              <a:rPr lang="en-US" dirty="0"/>
              <a:t>Stamps are much like ‘version’ in Hibernate/JPA </a:t>
            </a:r>
          </a:p>
          <a:p>
            <a:pPr marL="0" indent="0">
              <a:buNone/>
            </a:pPr>
            <a:r>
              <a:rPr lang="en-US" b="1" i="1" dirty="0" err="1"/>
              <a:t>StampedLock</a:t>
            </a:r>
            <a:r>
              <a:rPr lang="en-US" b="1" dirty="0"/>
              <a:t> class</a:t>
            </a:r>
          </a:p>
          <a:p>
            <a:pPr lvl="1"/>
            <a:r>
              <a:rPr lang="en-US" i="1" dirty="0" err="1"/>
              <a:t>tryOptimisticRead</a:t>
            </a:r>
            <a:r>
              <a:rPr lang="en-US" dirty="0"/>
              <a:t>() </a:t>
            </a:r>
          </a:p>
          <a:p>
            <a:pPr lvl="2"/>
            <a:r>
              <a:rPr lang="en-US" dirty="0"/>
              <a:t>used by readers in order to manage optimistic read locks on a resource</a:t>
            </a:r>
          </a:p>
          <a:p>
            <a:pPr lvl="2"/>
            <a:r>
              <a:rPr lang="en-US" dirty="0"/>
              <a:t>results with a non-zero stamp or zero if exclusively locked</a:t>
            </a:r>
          </a:p>
          <a:p>
            <a:pPr lvl="1"/>
            <a:r>
              <a:rPr lang="en-US" i="1" dirty="0"/>
              <a:t>validate(stamp</a:t>
            </a:r>
            <a:r>
              <a:rPr lang="en-US" dirty="0"/>
              <a:t>) </a:t>
            </a:r>
          </a:p>
          <a:p>
            <a:pPr lvl="2"/>
            <a:r>
              <a:rPr lang="en-US" dirty="0"/>
              <a:t>Returns true if resource has the same stamp (means no other writer flushed data)</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r>
              <a:rPr lang="en-US" dirty="0"/>
              <a:t>We got:</a:t>
            </a:r>
          </a:p>
          <a:p>
            <a:pPr lvl="1"/>
            <a:r>
              <a:rPr lang="en-US" dirty="0"/>
              <a:t>Old collections which are synchronized </a:t>
            </a:r>
          </a:p>
          <a:p>
            <a:pPr lvl="1"/>
            <a:r>
              <a:rPr lang="en-US" i="1" dirty="0" err="1"/>
              <a:t>Collections.synchronizedXXX</a:t>
            </a:r>
            <a:r>
              <a:rPr lang="en-US" dirty="0"/>
              <a:t>(…)</a:t>
            </a:r>
          </a:p>
          <a:p>
            <a:endParaRPr lang="en-US" dirty="0"/>
          </a:p>
          <a:p>
            <a:r>
              <a:rPr lang="en-US" dirty="0"/>
              <a:t>So what’s the point?</a:t>
            </a:r>
            <a:endParaRPr lang="he-IL"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r>
              <a:rPr lang="en-US" dirty="0"/>
              <a:t>Basic synchronization offers poor locking logic</a:t>
            </a:r>
          </a:p>
          <a:p>
            <a:pPr lvl="1"/>
            <a:r>
              <a:rPr lang="en-US" dirty="0"/>
              <a:t>No reading/writing considerations in Lists &amp; Sets….</a:t>
            </a:r>
          </a:p>
          <a:p>
            <a:pPr lvl="1"/>
            <a:r>
              <a:rPr lang="en-US" dirty="0"/>
              <a:t>Maps locks – no matter which key is used….</a:t>
            </a:r>
          </a:p>
          <a:p>
            <a:pPr lvl="1"/>
            <a:endParaRPr lang="en-US" dirty="0"/>
          </a:p>
          <a:p>
            <a:r>
              <a:rPr lang="en-US" dirty="0"/>
              <a:t>Instead of using ‘synchronized’ we can:</a:t>
            </a:r>
          </a:p>
          <a:p>
            <a:pPr lvl="1"/>
            <a:r>
              <a:rPr lang="en-US" dirty="0"/>
              <a:t>Use </a:t>
            </a:r>
            <a:r>
              <a:rPr lang="en-US" i="1" dirty="0" err="1"/>
              <a:t>ReadWriteLock</a:t>
            </a:r>
            <a:r>
              <a:rPr lang="en-US" dirty="0"/>
              <a:t> for Lists &amp; Sets</a:t>
            </a:r>
          </a:p>
          <a:p>
            <a:pPr lvl="1"/>
            <a:r>
              <a:rPr lang="en-US" dirty="0"/>
              <a:t>Manage Lock instances according to keys for Maps</a:t>
            </a:r>
          </a:p>
          <a:p>
            <a:pPr lvl="1"/>
            <a:r>
              <a:rPr lang="en-US" dirty="0"/>
              <a:t>Or simply use the concurrent collections Java provides</a:t>
            </a:r>
            <a:endParaRPr lang="he-IL"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Working with concurrent collections</a:t>
            </a:r>
          </a:p>
          <a:p>
            <a:pPr lvl="2"/>
            <a:endParaRPr lang="en-US" dirty="0"/>
          </a:p>
          <a:p>
            <a:pPr lvl="2"/>
            <a:r>
              <a:rPr lang="en-US" i="1" dirty="0" err="1"/>
              <a:t>ConcurrentModificationException</a:t>
            </a:r>
            <a:r>
              <a:rPr lang="en-US" dirty="0"/>
              <a:t> are never thrown </a:t>
            </a:r>
          </a:p>
          <a:p>
            <a:pPr lvl="2"/>
            <a:r>
              <a:rPr lang="en-US" dirty="0"/>
              <a:t>So, how does it work exactly ??</a:t>
            </a:r>
          </a:p>
          <a:p>
            <a:pPr lvl="2"/>
            <a:endParaRPr lang="en-US" dirty="0"/>
          </a:p>
          <a:p>
            <a:pPr lvl="2"/>
            <a:r>
              <a:rPr lang="en-US" dirty="0"/>
              <a:t>Operations are done in a ‘dirty’ manner</a:t>
            </a:r>
          </a:p>
          <a:p>
            <a:pPr lvl="2"/>
            <a:r>
              <a:rPr lang="en-US" dirty="0"/>
              <a:t>When using clear()  while other threads produces values</a:t>
            </a:r>
          </a:p>
          <a:p>
            <a:pPr marL="914400" lvl="2" indent="0">
              <a:buNone/>
            </a:pPr>
            <a:r>
              <a:rPr lang="en-US" dirty="0"/>
              <a:t>	 – you might not remove all objects</a:t>
            </a:r>
          </a:p>
          <a:p>
            <a:pPr lvl="2"/>
            <a:r>
              <a:rPr lang="en-US" dirty="0"/>
              <a:t>When using </a:t>
            </a:r>
            <a:r>
              <a:rPr lang="en-US" i="1" dirty="0" err="1"/>
              <a:t>putAll</a:t>
            </a:r>
            <a:r>
              <a:rPr lang="en-US" dirty="0"/>
              <a:t>()/</a:t>
            </a:r>
            <a:r>
              <a:rPr lang="en-US" i="1" dirty="0" err="1"/>
              <a:t>addAll</a:t>
            </a:r>
            <a:r>
              <a:rPr lang="en-US" dirty="0"/>
              <a:t>() while other threads consumes values</a:t>
            </a:r>
          </a:p>
          <a:p>
            <a:pPr marL="914400" lvl="2" indent="0">
              <a:buNone/>
            </a:pPr>
            <a:r>
              <a:rPr lang="en-US" dirty="0"/>
              <a:t>	 – you might end up with some missing objects</a:t>
            </a:r>
          </a:p>
          <a:p>
            <a:pPr lvl="2"/>
            <a:r>
              <a:rPr lang="en-US" i="1" dirty="0"/>
              <a:t>size</a:t>
            </a:r>
            <a:r>
              <a:rPr lang="en-US" dirty="0"/>
              <a:t>() might be inaccurate</a:t>
            </a:r>
          </a:p>
          <a:p>
            <a:pPr lvl="2"/>
            <a:endParaRPr lang="en-US" dirty="0"/>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he-IL"/>
              <a:t>Hotspot</a:t>
            </a:r>
          </a:p>
        </p:txBody>
      </p:sp>
      <p:sp>
        <p:nvSpPr>
          <p:cNvPr id="27650" name="Rectangle 3"/>
          <p:cNvSpPr>
            <a:spLocks noGrp="1" noChangeArrowheads="1"/>
          </p:cNvSpPr>
          <p:nvPr>
            <p:ph idx="1"/>
          </p:nvPr>
        </p:nvSpPr>
        <p:spPr/>
        <p:txBody>
          <a:bodyPr/>
          <a:lstStyle/>
          <a:p>
            <a:pPr marL="0" indent="0">
              <a:buNone/>
            </a:pPr>
            <a:r>
              <a:rPr lang="en-US" b="1" dirty="0"/>
              <a:t>Class Data Sharing</a:t>
            </a:r>
          </a:p>
          <a:p>
            <a:endParaRPr lang="en-US" dirty="0"/>
          </a:p>
          <a:p>
            <a:pPr lvl="1"/>
            <a:r>
              <a:rPr lang="en-US" dirty="0"/>
              <a:t>Share class data between different JVM processes of the same build</a:t>
            </a:r>
          </a:p>
          <a:p>
            <a:pPr lvl="1"/>
            <a:r>
              <a:rPr lang="en-US" dirty="0"/>
              <a:t>supported from JDK 5</a:t>
            </a:r>
          </a:p>
          <a:p>
            <a:pPr lvl="2"/>
            <a:r>
              <a:rPr lang="en-US" altLang="he-IL" dirty="0"/>
              <a:t>Reduce the startup time </a:t>
            </a:r>
          </a:p>
          <a:p>
            <a:pPr lvl="2"/>
            <a:r>
              <a:rPr lang="en-US" altLang="he-IL" dirty="0"/>
              <a:t>Reduce memory footprint </a:t>
            </a:r>
          </a:p>
          <a:p>
            <a:pPr lvl="1"/>
            <a:r>
              <a:rPr lang="en-US" altLang="he-IL" dirty="0"/>
              <a:t>On loading time some system classes metadata is stored in “shared archive” file</a:t>
            </a:r>
          </a:p>
          <a:p>
            <a:pPr lvl="1"/>
            <a:r>
              <a:rPr lang="en-US" altLang="he-IL" dirty="0"/>
              <a:t>Data is loaded into memory at runtime according to the application needs</a:t>
            </a:r>
          </a:p>
          <a:p>
            <a:endParaRPr lang="en-US" dirty="0"/>
          </a:p>
        </p:txBody>
      </p:sp>
      <p:sp>
        <p:nvSpPr>
          <p:cNvPr id="4" name="Rectangle 5"/>
          <p:cNvSpPr>
            <a:spLocks noChangeArrowheads="1"/>
          </p:cNvSpPr>
          <p:nvPr/>
        </p:nvSpPr>
        <p:spPr bwMode="auto">
          <a:xfrm>
            <a:off x="1331640" y="4437112"/>
            <a:ext cx="7355160" cy="1183034"/>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he-IL" sz="1600" i="1" dirty="0"/>
              <a:t>java –</a:t>
            </a:r>
            <a:r>
              <a:rPr lang="en-US" altLang="he-IL" sz="1600" i="1" dirty="0" err="1"/>
              <a:t>Xshare:dump</a:t>
            </a:r>
            <a:r>
              <a:rPr lang="en-US" altLang="he-IL" sz="1600" i="1" dirty="0"/>
              <a:t>	 </a:t>
            </a:r>
            <a:r>
              <a:rPr lang="en-US" altLang="he-IL" sz="1600" dirty="0"/>
              <a:t> - regenerate file</a:t>
            </a:r>
          </a:p>
          <a:p>
            <a:pPr eaLnBrk="1" hangingPunct="1">
              <a:defRPr/>
            </a:pPr>
            <a:r>
              <a:rPr lang="en-US" altLang="he-IL" sz="1600" i="1" dirty="0"/>
              <a:t>java –</a:t>
            </a:r>
            <a:r>
              <a:rPr lang="en-US" altLang="he-IL" sz="1600" i="1" dirty="0" err="1"/>
              <a:t>Xshare:off</a:t>
            </a:r>
            <a:r>
              <a:rPr lang="en-US" altLang="he-IL" sz="1600" dirty="0"/>
              <a:t>    	  - disable sharing</a:t>
            </a:r>
          </a:p>
          <a:p>
            <a:pPr eaLnBrk="1" hangingPunct="1">
              <a:defRPr/>
            </a:pPr>
            <a:r>
              <a:rPr lang="en-US" altLang="he-IL" sz="1600" i="1" dirty="0"/>
              <a:t>java –</a:t>
            </a:r>
            <a:r>
              <a:rPr lang="en-US" altLang="he-IL" sz="1600" i="1" dirty="0" err="1"/>
              <a:t>Xshare:on</a:t>
            </a:r>
            <a:r>
              <a:rPr lang="en-US" altLang="he-IL" sz="1600" dirty="0"/>
              <a:t>      	  - enable sharing</a:t>
            </a:r>
          </a:p>
          <a:p>
            <a:pPr eaLnBrk="1" hangingPunct="1">
              <a:defRPr/>
            </a:pPr>
            <a:r>
              <a:rPr lang="en-US" altLang="he-IL" sz="1600" i="1" dirty="0"/>
              <a:t>java –</a:t>
            </a:r>
            <a:r>
              <a:rPr lang="en-US" altLang="he-IL" sz="1600" i="1" dirty="0" err="1"/>
              <a:t>Xshare:auto</a:t>
            </a:r>
            <a:r>
              <a:rPr lang="en-US" altLang="he-IL" sz="1600" dirty="0"/>
              <a:t> 	  - default, enable when possible</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r>
              <a:rPr lang="en-US" dirty="0"/>
              <a:t>Java concurrent collection classification:</a:t>
            </a:r>
          </a:p>
          <a:p>
            <a:pPr lvl="1"/>
            <a:r>
              <a:rPr lang="en-US" dirty="0"/>
              <a:t>Queue</a:t>
            </a:r>
          </a:p>
          <a:p>
            <a:pPr lvl="2"/>
            <a:r>
              <a:rPr lang="en-US" i="1" dirty="0"/>
              <a:t>put</a:t>
            </a:r>
            <a:r>
              <a:rPr lang="en-US" dirty="0"/>
              <a:t>(), </a:t>
            </a:r>
            <a:r>
              <a:rPr lang="en-US" i="1" dirty="0"/>
              <a:t>offer</a:t>
            </a:r>
            <a:r>
              <a:rPr lang="en-US" dirty="0"/>
              <a:t>() to insert</a:t>
            </a:r>
          </a:p>
          <a:p>
            <a:pPr lvl="2"/>
            <a:r>
              <a:rPr lang="en-US" i="1" dirty="0"/>
              <a:t>poll</a:t>
            </a:r>
            <a:r>
              <a:rPr lang="en-US" dirty="0"/>
              <a:t>(), </a:t>
            </a:r>
            <a:r>
              <a:rPr lang="en-US" i="1" dirty="0"/>
              <a:t>remove</a:t>
            </a:r>
            <a:r>
              <a:rPr lang="en-US" dirty="0"/>
              <a:t>() to delete</a:t>
            </a:r>
          </a:p>
          <a:p>
            <a:pPr lvl="2"/>
            <a:r>
              <a:rPr lang="en-US" i="1" dirty="0"/>
              <a:t>peek</a:t>
            </a:r>
            <a:r>
              <a:rPr lang="en-US" dirty="0"/>
              <a:t>() – to view  </a:t>
            </a:r>
          </a:p>
          <a:p>
            <a:pPr lvl="1"/>
            <a:r>
              <a:rPr lang="en-US" dirty="0"/>
              <a:t>Map</a:t>
            </a:r>
          </a:p>
          <a:p>
            <a:r>
              <a:rPr lang="en-US" dirty="0"/>
              <a:t>Super interfaces are:</a:t>
            </a:r>
          </a:p>
          <a:p>
            <a:pPr lvl="1"/>
            <a:r>
              <a:rPr lang="en-US" i="1" dirty="0" err="1"/>
              <a:t>BlockingQueue</a:t>
            </a:r>
            <a:endParaRPr lang="en-US" i="1" dirty="0"/>
          </a:p>
          <a:p>
            <a:pPr lvl="1"/>
            <a:r>
              <a:rPr lang="en-US" i="1" dirty="0" err="1"/>
              <a:t>ConcurrentMap</a:t>
            </a:r>
            <a:endParaRPr lang="en-US" i="1" dirty="0"/>
          </a:p>
          <a:p>
            <a:endParaRPr lang="he-IL"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r>
              <a:rPr lang="en-US" altLang="he-IL"/>
              <a:t>Concurrent Collections</a:t>
            </a:r>
            <a:endParaRPr lang="he-IL" altLang="he-IL"/>
          </a:p>
        </p:txBody>
      </p:sp>
      <p:grpSp>
        <p:nvGrpSpPr>
          <p:cNvPr id="266243" name="Group 40"/>
          <p:cNvGrpSpPr>
            <a:grpSpLocks/>
          </p:cNvGrpSpPr>
          <p:nvPr/>
        </p:nvGrpSpPr>
        <p:grpSpPr bwMode="auto">
          <a:xfrm>
            <a:off x="457200" y="1484784"/>
            <a:ext cx="8229599" cy="4896543"/>
            <a:chOff x="257175" y="1295400"/>
            <a:chExt cx="9944100" cy="5029200"/>
          </a:xfrm>
        </p:grpSpPr>
        <p:sp>
          <p:nvSpPr>
            <p:cNvPr id="266244" name="Line 31"/>
            <p:cNvSpPr>
              <a:spLocks noChangeShapeType="1"/>
            </p:cNvSpPr>
            <p:nvPr/>
          </p:nvSpPr>
          <p:spPr bwMode="auto">
            <a:xfrm>
              <a:off x="600075" y="3352800"/>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45" name="Line 18"/>
            <p:cNvSpPr>
              <a:spLocks noChangeShapeType="1"/>
            </p:cNvSpPr>
            <p:nvPr/>
          </p:nvSpPr>
          <p:spPr bwMode="auto">
            <a:xfrm>
              <a:off x="5572125" y="3352800"/>
              <a:ext cx="4286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46" name="Line 19"/>
            <p:cNvSpPr>
              <a:spLocks noChangeShapeType="1"/>
            </p:cNvSpPr>
            <p:nvPr/>
          </p:nvSpPr>
          <p:spPr bwMode="auto">
            <a:xfrm>
              <a:off x="1200150" y="16002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8" name="AutoShape 5"/>
            <p:cNvSpPr>
              <a:spLocks noChangeArrowheads="1"/>
            </p:cNvSpPr>
            <p:nvPr/>
          </p:nvSpPr>
          <p:spPr bwMode="auto">
            <a:xfrm>
              <a:off x="600075" y="1905000"/>
              <a:ext cx="1200150"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a:t>Queue</a:t>
              </a:r>
            </a:p>
          </p:txBody>
        </p:sp>
        <p:sp>
          <p:nvSpPr>
            <p:cNvPr id="266250" name="Line 20"/>
            <p:cNvSpPr>
              <a:spLocks noChangeShapeType="1"/>
            </p:cNvSpPr>
            <p:nvPr/>
          </p:nvSpPr>
          <p:spPr bwMode="auto">
            <a:xfrm>
              <a:off x="7629525" y="3352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51" name="Line 20"/>
            <p:cNvSpPr>
              <a:spLocks noChangeShapeType="1"/>
            </p:cNvSpPr>
            <p:nvPr/>
          </p:nvSpPr>
          <p:spPr bwMode="auto">
            <a:xfrm>
              <a:off x="7629525" y="3048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52" name="Line 19"/>
            <p:cNvSpPr>
              <a:spLocks noChangeShapeType="1"/>
            </p:cNvSpPr>
            <p:nvPr/>
          </p:nvSpPr>
          <p:spPr bwMode="auto">
            <a:xfrm>
              <a:off x="5572125" y="3352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53" name="Line 20"/>
            <p:cNvSpPr>
              <a:spLocks noChangeShapeType="1"/>
            </p:cNvSpPr>
            <p:nvPr/>
          </p:nvSpPr>
          <p:spPr bwMode="auto">
            <a:xfrm>
              <a:off x="9858375" y="33528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54" name="Line 20"/>
            <p:cNvSpPr>
              <a:spLocks noChangeShapeType="1"/>
            </p:cNvSpPr>
            <p:nvPr/>
          </p:nvSpPr>
          <p:spPr bwMode="auto">
            <a:xfrm>
              <a:off x="5572125" y="2514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55" name="Line 20"/>
            <p:cNvSpPr>
              <a:spLocks noChangeShapeType="1"/>
            </p:cNvSpPr>
            <p:nvPr/>
          </p:nvSpPr>
          <p:spPr bwMode="auto">
            <a:xfrm>
              <a:off x="3514725" y="2514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56" name="Line 18"/>
            <p:cNvSpPr>
              <a:spLocks noChangeShapeType="1"/>
            </p:cNvSpPr>
            <p:nvPr/>
          </p:nvSpPr>
          <p:spPr bwMode="auto">
            <a:xfrm>
              <a:off x="1200150" y="2514600"/>
              <a:ext cx="6429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16" name="AutoShape 8"/>
            <p:cNvSpPr>
              <a:spLocks noChangeArrowheads="1"/>
            </p:cNvSpPr>
            <p:nvPr/>
          </p:nvSpPr>
          <p:spPr bwMode="auto">
            <a:xfrm>
              <a:off x="8401050" y="3657600"/>
              <a:ext cx="1800225"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t>BlockingDeque</a:t>
              </a:r>
              <a:endParaRPr lang="en-US" sz="1400" dirty="0"/>
            </a:p>
          </p:txBody>
        </p:sp>
        <p:sp>
          <p:nvSpPr>
            <p:cNvPr id="17" name="AutoShape 10"/>
            <p:cNvSpPr>
              <a:spLocks noChangeArrowheads="1"/>
            </p:cNvSpPr>
            <p:nvPr/>
          </p:nvSpPr>
          <p:spPr bwMode="auto">
            <a:xfrm>
              <a:off x="2743200" y="2743200"/>
              <a:ext cx="14573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PriorityQueue</a:t>
              </a:r>
              <a:endParaRPr lang="en-US" sz="1400" dirty="0">
                <a:solidFill>
                  <a:schemeClr val="bg1">
                    <a:lumMod val="95000"/>
                  </a:schemeClr>
                </a:solidFill>
              </a:endParaRPr>
            </a:p>
          </p:txBody>
        </p:sp>
        <p:sp>
          <p:nvSpPr>
            <p:cNvPr id="18" name="AutoShape 10"/>
            <p:cNvSpPr>
              <a:spLocks noChangeArrowheads="1"/>
            </p:cNvSpPr>
            <p:nvPr/>
          </p:nvSpPr>
          <p:spPr bwMode="auto">
            <a:xfrm>
              <a:off x="4371975" y="2743200"/>
              <a:ext cx="24860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ConcurrentLinkedQueue</a:t>
              </a:r>
              <a:endParaRPr lang="en-US" sz="1400" dirty="0">
                <a:solidFill>
                  <a:schemeClr val="bg1">
                    <a:lumMod val="95000"/>
                  </a:schemeClr>
                </a:solidFill>
              </a:endParaRPr>
            </a:p>
          </p:txBody>
        </p:sp>
        <p:sp>
          <p:nvSpPr>
            <p:cNvPr id="19" name="AutoShape 10"/>
            <p:cNvSpPr>
              <a:spLocks noChangeArrowheads="1"/>
            </p:cNvSpPr>
            <p:nvPr/>
          </p:nvSpPr>
          <p:spPr bwMode="auto">
            <a:xfrm>
              <a:off x="4371975" y="3657600"/>
              <a:ext cx="24860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ConcurrentLinkedDeque</a:t>
              </a:r>
              <a:endParaRPr lang="en-US" sz="1400" dirty="0">
                <a:solidFill>
                  <a:schemeClr val="bg1">
                    <a:lumMod val="95000"/>
                  </a:schemeClr>
                </a:solidFill>
              </a:endParaRPr>
            </a:p>
          </p:txBody>
        </p:sp>
        <p:sp>
          <p:nvSpPr>
            <p:cNvPr id="266269" name="Line 20"/>
            <p:cNvSpPr>
              <a:spLocks noChangeShapeType="1"/>
            </p:cNvSpPr>
            <p:nvPr/>
          </p:nvSpPr>
          <p:spPr bwMode="auto">
            <a:xfrm>
              <a:off x="7629525" y="2514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1" name="AutoShape 11"/>
            <p:cNvSpPr>
              <a:spLocks noChangeArrowheads="1"/>
            </p:cNvSpPr>
            <p:nvPr/>
          </p:nvSpPr>
          <p:spPr bwMode="auto">
            <a:xfrm>
              <a:off x="7029450" y="3657600"/>
              <a:ext cx="1200150"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LinkedList</a:t>
              </a:r>
              <a:endParaRPr lang="en-US" sz="1400" dirty="0">
                <a:solidFill>
                  <a:schemeClr val="bg1">
                    <a:lumMod val="95000"/>
                  </a:schemeClr>
                </a:solidFill>
              </a:endParaRPr>
            </a:p>
          </p:txBody>
        </p:sp>
        <p:sp>
          <p:nvSpPr>
            <p:cNvPr id="22" name="AutoShape 4"/>
            <p:cNvSpPr>
              <a:spLocks noChangeArrowheads="1"/>
            </p:cNvSpPr>
            <p:nvPr/>
          </p:nvSpPr>
          <p:spPr bwMode="auto">
            <a:xfrm>
              <a:off x="600075" y="1295400"/>
              <a:ext cx="1200150"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a:t>Collection</a:t>
              </a:r>
            </a:p>
          </p:txBody>
        </p:sp>
        <p:sp>
          <p:nvSpPr>
            <p:cNvPr id="23" name="AutoShape 5"/>
            <p:cNvSpPr>
              <a:spLocks noChangeArrowheads="1"/>
            </p:cNvSpPr>
            <p:nvPr/>
          </p:nvSpPr>
          <p:spPr bwMode="auto">
            <a:xfrm>
              <a:off x="7029450" y="2743200"/>
              <a:ext cx="1200150"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t>Deque</a:t>
              </a:r>
              <a:endParaRPr lang="en-US" sz="1400" dirty="0"/>
            </a:p>
          </p:txBody>
        </p:sp>
        <p:sp>
          <p:nvSpPr>
            <p:cNvPr id="24" name="AutoShape 10"/>
            <p:cNvSpPr>
              <a:spLocks noChangeArrowheads="1"/>
            </p:cNvSpPr>
            <p:nvPr/>
          </p:nvSpPr>
          <p:spPr bwMode="auto">
            <a:xfrm>
              <a:off x="257175" y="5943600"/>
              <a:ext cx="2228850"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LinkedTransferQueue</a:t>
              </a:r>
              <a:endParaRPr lang="en-US" sz="1400" dirty="0">
                <a:solidFill>
                  <a:schemeClr val="bg1">
                    <a:lumMod val="95000"/>
                  </a:schemeClr>
                </a:solidFill>
              </a:endParaRPr>
            </a:p>
          </p:txBody>
        </p:sp>
        <p:sp>
          <p:nvSpPr>
            <p:cNvPr id="25" name="AutoShape 8"/>
            <p:cNvSpPr>
              <a:spLocks noChangeArrowheads="1"/>
            </p:cNvSpPr>
            <p:nvPr/>
          </p:nvSpPr>
          <p:spPr bwMode="auto">
            <a:xfrm>
              <a:off x="257175" y="5181600"/>
              <a:ext cx="1800225"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t>TransferQueue</a:t>
              </a:r>
              <a:endParaRPr lang="en-US" sz="1400" dirty="0"/>
            </a:p>
          </p:txBody>
        </p:sp>
        <p:sp>
          <p:nvSpPr>
            <p:cNvPr id="266285" name="Line 20"/>
            <p:cNvSpPr>
              <a:spLocks noChangeShapeType="1"/>
            </p:cNvSpPr>
            <p:nvPr/>
          </p:nvSpPr>
          <p:spPr bwMode="auto">
            <a:xfrm>
              <a:off x="1200150" y="556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86" name="Line 18"/>
            <p:cNvSpPr>
              <a:spLocks noChangeShapeType="1"/>
            </p:cNvSpPr>
            <p:nvPr/>
          </p:nvSpPr>
          <p:spPr bwMode="auto">
            <a:xfrm>
              <a:off x="3086100" y="4267200"/>
              <a:ext cx="5572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87" name="Line 20"/>
            <p:cNvSpPr>
              <a:spLocks noChangeShapeType="1"/>
            </p:cNvSpPr>
            <p:nvPr/>
          </p:nvSpPr>
          <p:spPr bwMode="auto">
            <a:xfrm>
              <a:off x="6600825" y="4267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88" name="Line 20"/>
            <p:cNvSpPr>
              <a:spLocks noChangeShapeType="1"/>
            </p:cNvSpPr>
            <p:nvPr/>
          </p:nvSpPr>
          <p:spPr bwMode="auto">
            <a:xfrm>
              <a:off x="4972050" y="42672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89" name="Line 20"/>
            <p:cNvSpPr>
              <a:spLocks noChangeShapeType="1"/>
            </p:cNvSpPr>
            <p:nvPr/>
          </p:nvSpPr>
          <p:spPr bwMode="auto">
            <a:xfrm>
              <a:off x="8658225" y="4267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90" name="Line 20"/>
            <p:cNvSpPr>
              <a:spLocks noChangeShapeType="1"/>
            </p:cNvSpPr>
            <p:nvPr/>
          </p:nvSpPr>
          <p:spPr bwMode="auto">
            <a:xfrm>
              <a:off x="3086100" y="3352800"/>
              <a:ext cx="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91" name="Line 20"/>
            <p:cNvSpPr>
              <a:spLocks noChangeShapeType="1"/>
            </p:cNvSpPr>
            <p:nvPr/>
          </p:nvSpPr>
          <p:spPr bwMode="auto">
            <a:xfrm>
              <a:off x="1543050" y="30480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6292" name="Line 18"/>
            <p:cNvSpPr>
              <a:spLocks noChangeShapeType="1"/>
            </p:cNvSpPr>
            <p:nvPr/>
          </p:nvSpPr>
          <p:spPr bwMode="auto">
            <a:xfrm>
              <a:off x="600075" y="3352800"/>
              <a:ext cx="2486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34" name="AutoShape 11"/>
            <p:cNvSpPr>
              <a:spLocks noChangeArrowheads="1"/>
            </p:cNvSpPr>
            <p:nvPr/>
          </p:nvSpPr>
          <p:spPr bwMode="auto">
            <a:xfrm>
              <a:off x="1114425" y="4572000"/>
              <a:ext cx="21431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ArrayBlockingQueue</a:t>
              </a:r>
              <a:endParaRPr lang="en-US" sz="1400" dirty="0">
                <a:solidFill>
                  <a:schemeClr val="bg1">
                    <a:lumMod val="95000"/>
                  </a:schemeClr>
                </a:solidFill>
              </a:endParaRPr>
            </a:p>
          </p:txBody>
        </p:sp>
        <p:sp>
          <p:nvSpPr>
            <p:cNvPr id="35" name="AutoShape 10"/>
            <p:cNvSpPr>
              <a:spLocks noChangeArrowheads="1"/>
            </p:cNvSpPr>
            <p:nvPr/>
          </p:nvSpPr>
          <p:spPr bwMode="auto">
            <a:xfrm>
              <a:off x="5743575" y="4572000"/>
              <a:ext cx="14573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DelayQueue</a:t>
              </a:r>
              <a:endParaRPr lang="en-US" sz="1400" dirty="0">
                <a:solidFill>
                  <a:schemeClr val="bg1">
                    <a:lumMod val="95000"/>
                  </a:schemeClr>
                </a:solidFill>
              </a:endParaRPr>
            </a:p>
          </p:txBody>
        </p:sp>
        <p:sp>
          <p:nvSpPr>
            <p:cNvPr id="36" name="AutoShape 10"/>
            <p:cNvSpPr>
              <a:spLocks noChangeArrowheads="1"/>
            </p:cNvSpPr>
            <p:nvPr/>
          </p:nvSpPr>
          <p:spPr bwMode="auto">
            <a:xfrm>
              <a:off x="7372350" y="4572000"/>
              <a:ext cx="2228850"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LinkedBlockingQueue</a:t>
              </a:r>
              <a:endParaRPr lang="en-US" sz="1400" dirty="0">
                <a:solidFill>
                  <a:schemeClr val="bg1">
                    <a:lumMod val="95000"/>
                  </a:schemeClr>
                </a:solidFill>
              </a:endParaRPr>
            </a:p>
          </p:txBody>
        </p:sp>
        <p:sp>
          <p:nvSpPr>
            <p:cNvPr id="37" name="AutoShape 11"/>
            <p:cNvSpPr>
              <a:spLocks noChangeArrowheads="1"/>
            </p:cNvSpPr>
            <p:nvPr/>
          </p:nvSpPr>
          <p:spPr bwMode="auto">
            <a:xfrm>
              <a:off x="3429000" y="4572000"/>
              <a:ext cx="21431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SynchronousQueue</a:t>
              </a:r>
              <a:endParaRPr lang="en-US" sz="1400" dirty="0">
                <a:solidFill>
                  <a:schemeClr val="bg1">
                    <a:lumMod val="95000"/>
                  </a:schemeClr>
                </a:solidFill>
              </a:endParaRPr>
            </a:p>
          </p:txBody>
        </p:sp>
        <p:sp>
          <p:nvSpPr>
            <p:cNvPr id="38" name="AutoShape 11"/>
            <p:cNvSpPr>
              <a:spLocks noChangeArrowheads="1"/>
            </p:cNvSpPr>
            <p:nvPr/>
          </p:nvSpPr>
          <p:spPr bwMode="auto">
            <a:xfrm>
              <a:off x="771525" y="3810000"/>
              <a:ext cx="21431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PriorityBlockingQueue</a:t>
              </a:r>
              <a:endParaRPr lang="en-US" sz="1400" dirty="0">
                <a:solidFill>
                  <a:schemeClr val="bg1">
                    <a:lumMod val="95000"/>
                  </a:schemeClr>
                </a:solidFill>
              </a:endParaRPr>
            </a:p>
          </p:txBody>
        </p:sp>
        <p:sp>
          <p:nvSpPr>
            <p:cNvPr id="39" name="AutoShape 8"/>
            <p:cNvSpPr>
              <a:spLocks noChangeArrowheads="1"/>
            </p:cNvSpPr>
            <p:nvPr/>
          </p:nvSpPr>
          <p:spPr bwMode="auto">
            <a:xfrm>
              <a:off x="771525" y="2743200"/>
              <a:ext cx="1800225"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t>BlockingQueue</a:t>
              </a:r>
              <a:endParaRPr lang="en-US" sz="1400" dirty="0"/>
            </a:p>
          </p:txBody>
        </p:sp>
        <p:sp>
          <p:nvSpPr>
            <p:cNvPr id="40" name="AutoShape 10"/>
            <p:cNvSpPr>
              <a:spLocks noChangeArrowheads="1"/>
            </p:cNvSpPr>
            <p:nvPr/>
          </p:nvSpPr>
          <p:spPr bwMode="auto">
            <a:xfrm>
              <a:off x="7886700" y="5334000"/>
              <a:ext cx="2228850"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LinkedBlockingDeque</a:t>
              </a:r>
              <a:endParaRPr lang="en-US" sz="1400" dirty="0">
                <a:solidFill>
                  <a:schemeClr val="bg1">
                    <a:lumMod val="95000"/>
                  </a:schemeClr>
                </a:solidFill>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lstStyle/>
          <a:p>
            <a:r>
              <a:rPr lang="en-US" altLang="he-IL"/>
              <a:t>Concurrent Collections</a:t>
            </a:r>
            <a:endParaRPr lang="he-IL" altLang="he-IL"/>
          </a:p>
        </p:txBody>
      </p:sp>
      <p:grpSp>
        <p:nvGrpSpPr>
          <p:cNvPr id="267267" name="Group 40"/>
          <p:cNvGrpSpPr>
            <a:grpSpLocks/>
          </p:cNvGrpSpPr>
          <p:nvPr/>
        </p:nvGrpSpPr>
        <p:grpSpPr bwMode="auto">
          <a:xfrm>
            <a:off x="1187624" y="1916832"/>
            <a:ext cx="5688632" cy="3024336"/>
            <a:chOff x="157843" y="1295400"/>
            <a:chExt cx="4770861" cy="2438767"/>
          </a:xfrm>
        </p:grpSpPr>
        <p:sp>
          <p:nvSpPr>
            <p:cNvPr id="267268" name="Line 19"/>
            <p:cNvSpPr>
              <a:spLocks noChangeShapeType="1"/>
            </p:cNvSpPr>
            <p:nvPr/>
          </p:nvSpPr>
          <p:spPr bwMode="auto">
            <a:xfrm>
              <a:off x="1200150" y="16002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8" name="AutoShape 5"/>
            <p:cNvSpPr>
              <a:spLocks noChangeArrowheads="1"/>
            </p:cNvSpPr>
            <p:nvPr/>
          </p:nvSpPr>
          <p:spPr bwMode="auto">
            <a:xfrm>
              <a:off x="454351" y="1905000"/>
              <a:ext cx="1457324" cy="413985"/>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t>ConcurrentMap</a:t>
              </a:r>
              <a:endParaRPr lang="en-US" sz="1400" dirty="0"/>
            </a:p>
          </p:txBody>
        </p:sp>
        <p:sp>
          <p:nvSpPr>
            <p:cNvPr id="267272" name="Line 20"/>
            <p:cNvSpPr>
              <a:spLocks noChangeShapeType="1"/>
            </p:cNvSpPr>
            <p:nvPr/>
          </p:nvSpPr>
          <p:spPr bwMode="auto">
            <a:xfrm>
              <a:off x="3663498" y="3048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7273" name="Line 20"/>
            <p:cNvSpPr>
              <a:spLocks noChangeShapeType="1"/>
            </p:cNvSpPr>
            <p:nvPr/>
          </p:nvSpPr>
          <p:spPr bwMode="auto">
            <a:xfrm>
              <a:off x="3663498" y="2514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267274" name="Line 18"/>
            <p:cNvSpPr>
              <a:spLocks noChangeShapeType="1"/>
            </p:cNvSpPr>
            <p:nvPr/>
          </p:nvSpPr>
          <p:spPr bwMode="auto">
            <a:xfrm flipV="1">
              <a:off x="1200150" y="2514234"/>
              <a:ext cx="2463348" cy="3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sz="2400"/>
            </a:p>
          </p:txBody>
        </p:sp>
        <p:sp>
          <p:nvSpPr>
            <p:cNvPr id="19" name="AutoShape 10"/>
            <p:cNvSpPr>
              <a:spLocks noChangeArrowheads="1"/>
            </p:cNvSpPr>
            <p:nvPr/>
          </p:nvSpPr>
          <p:spPr bwMode="auto">
            <a:xfrm>
              <a:off x="2442680" y="3353167"/>
              <a:ext cx="2486024"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ConcurrentSkipListMap</a:t>
              </a:r>
              <a:endParaRPr lang="en-US" sz="1400" dirty="0">
                <a:solidFill>
                  <a:schemeClr val="bg1">
                    <a:lumMod val="95000"/>
                  </a:schemeClr>
                </a:solidFill>
              </a:endParaRPr>
            </a:p>
          </p:txBody>
        </p:sp>
        <p:sp>
          <p:nvSpPr>
            <p:cNvPr id="22" name="AutoShape 4"/>
            <p:cNvSpPr>
              <a:spLocks noChangeArrowheads="1"/>
            </p:cNvSpPr>
            <p:nvPr/>
          </p:nvSpPr>
          <p:spPr bwMode="auto">
            <a:xfrm>
              <a:off x="600075" y="1295400"/>
              <a:ext cx="1200150" cy="381000"/>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a:t>Map</a:t>
              </a:r>
            </a:p>
          </p:txBody>
        </p:sp>
        <p:sp>
          <p:nvSpPr>
            <p:cNvPr id="23" name="AutoShape 5"/>
            <p:cNvSpPr>
              <a:spLocks noChangeArrowheads="1"/>
            </p:cNvSpPr>
            <p:nvPr/>
          </p:nvSpPr>
          <p:spPr bwMode="auto">
            <a:xfrm>
              <a:off x="2592939" y="2726891"/>
              <a:ext cx="2238442" cy="357872"/>
            </a:xfrm>
            <a:prstGeom prst="flowChartAlternateProcess">
              <a:avLst/>
            </a:prstGeom>
            <a:solidFill>
              <a:schemeClr val="bg1">
                <a:lumMod val="85000"/>
              </a:schemeClr>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t>ConcurrentNavigableMap</a:t>
              </a:r>
              <a:endParaRPr lang="en-US" sz="1400" dirty="0"/>
            </a:p>
          </p:txBody>
        </p:sp>
        <p:sp>
          <p:nvSpPr>
            <p:cNvPr id="38" name="AutoShape 11"/>
            <p:cNvSpPr>
              <a:spLocks noChangeArrowheads="1"/>
            </p:cNvSpPr>
            <p:nvPr/>
          </p:nvSpPr>
          <p:spPr bwMode="auto">
            <a:xfrm>
              <a:off x="157843" y="2703763"/>
              <a:ext cx="2143125" cy="381000"/>
            </a:xfrm>
            <a:prstGeom prst="flowChartAlternateProcess">
              <a:avLst/>
            </a:prstGeom>
            <a:solidFill>
              <a:schemeClr val="bg2"/>
            </a:solidFill>
            <a:ln w="2857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400" dirty="0" err="1">
                  <a:solidFill>
                    <a:schemeClr val="bg1">
                      <a:lumMod val="95000"/>
                    </a:schemeClr>
                  </a:solidFill>
                </a:rPr>
                <a:t>ConcurrentHashMap</a:t>
              </a:r>
              <a:endParaRPr lang="en-US" sz="1400" dirty="0">
                <a:solidFill>
                  <a:schemeClr val="bg1">
                    <a:lumMod val="95000"/>
                  </a:schemeClr>
                </a:solidFil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i="1" dirty="0" err="1"/>
              <a:t>BlockingQueue</a:t>
            </a:r>
            <a:endParaRPr lang="en-US" b="1" i="1" dirty="0"/>
          </a:p>
          <a:p>
            <a:endParaRPr lang="en-US" dirty="0"/>
          </a:p>
          <a:p>
            <a:pPr lvl="1"/>
            <a:r>
              <a:rPr lang="en-US" dirty="0"/>
              <a:t>Null values are not permitted</a:t>
            </a:r>
          </a:p>
          <a:p>
            <a:pPr lvl="1"/>
            <a:r>
              <a:rPr lang="en-US" dirty="0"/>
              <a:t>Manages remaining capacity</a:t>
            </a:r>
          </a:p>
          <a:p>
            <a:pPr lvl="2"/>
            <a:r>
              <a:rPr lang="en-US" dirty="0"/>
              <a:t>Might be bounded. If not, always shows </a:t>
            </a:r>
            <a:r>
              <a:rPr lang="en-US" i="1" dirty="0" err="1"/>
              <a:t>Integer.MAX_VALUE</a:t>
            </a:r>
            <a:endParaRPr lang="en-US" i="1" dirty="0"/>
          </a:p>
          <a:p>
            <a:pPr lvl="2"/>
            <a:r>
              <a:rPr lang="en-US" i="1" dirty="0"/>
              <a:t>take</a:t>
            </a:r>
            <a:r>
              <a:rPr lang="en-US" dirty="0"/>
              <a:t>() blocks when empty</a:t>
            </a:r>
          </a:p>
          <a:p>
            <a:pPr lvl="2"/>
            <a:r>
              <a:rPr lang="en-US" i="1" dirty="0"/>
              <a:t>put</a:t>
            </a:r>
            <a:r>
              <a:rPr lang="en-US" dirty="0"/>
              <a:t>() blocks when remaining capacity = 0</a:t>
            </a:r>
          </a:p>
          <a:p>
            <a:pPr lvl="1"/>
            <a:r>
              <a:rPr lang="en-US" dirty="0"/>
              <a:t>Atomic operations are thread-safe</a:t>
            </a:r>
          </a:p>
          <a:p>
            <a:endParaRPr lang="he-IL"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i="1" dirty="0" err="1"/>
              <a:t>BlockingQueue</a:t>
            </a:r>
            <a:r>
              <a:rPr lang="en-US" b="1" dirty="0"/>
              <a:t> – cont.</a:t>
            </a:r>
          </a:p>
          <a:p>
            <a:pPr lvl="1"/>
            <a:endParaRPr lang="en-US" dirty="0"/>
          </a:p>
          <a:p>
            <a:pPr lvl="1"/>
            <a:r>
              <a:rPr lang="en-US" dirty="0"/>
              <a:t>Non-blocking methods </a:t>
            </a:r>
          </a:p>
          <a:p>
            <a:pPr lvl="2"/>
            <a:r>
              <a:rPr lang="en-US" i="1" dirty="0"/>
              <a:t>add</a:t>
            </a:r>
            <a:r>
              <a:rPr lang="en-US" dirty="0"/>
              <a:t>() return true on success and </a:t>
            </a:r>
            <a:r>
              <a:rPr lang="en-US" i="1" dirty="0" err="1"/>
              <a:t>IllegalStateEx</a:t>
            </a:r>
            <a:r>
              <a:rPr lang="en-US" dirty="0"/>
              <a:t> if full</a:t>
            </a:r>
          </a:p>
          <a:p>
            <a:pPr lvl="2"/>
            <a:r>
              <a:rPr lang="en-US" i="1" dirty="0"/>
              <a:t>offer</a:t>
            </a:r>
            <a:r>
              <a:rPr lang="en-US" dirty="0"/>
              <a:t>() return true on success and false if full</a:t>
            </a:r>
          </a:p>
          <a:p>
            <a:pPr lvl="2"/>
            <a:r>
              <a:rPr lang="en-US" i="1" dirty="0"/>
              <a:t>poll</a:t>
            </a:r>
            <a:r>
              <a:rPr lang="en-US" dirty="0"/>
              <a:t>() retrieves element or null if queue is empty</a:t>
            </a:r>
          </a:p>
          <a:p>
            <a:pPr lvl="1"/>
            <a:r>
              <a:rPr lang="en-US" dirty="0"/>
              <a:t>Bulk operations ( </a:t>
            </a:r>
            <a:r>
              <a:rPr lang="en-US" i="1" dirty="0" err="1"/>
              <a:t>addAll</a:t>
            </a:r>
            <a:r>
              <a:rPr lang="en-US" dirty="0"/>
              <a:t>(), </a:t>
            </a:r>
            <a:r>
              <a:rPr lang="en-US" i="1" dirty="0" err="1"/>
              <a:t>containsAll</a:t>
            </a:r>
            <a:r>
              <a:rPr lang="en-US" dirty="0"/>
              <a:t>()… )</a:t>
            </a:r>
          </a:p>
          <a:p>
            <a:pPr lvl="2"/>
            <a:r>
              <a:rPr lang="en-US" dirty="0"/>
              <a:t>Might partially execute and fail with exception</a:t>
            </a:r>
          </a:p>
          <a:p>
            <a:endParaRPr lang="he-IL"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i="1" dirty="0" err="1"/>
              <a:t>ConcurrentMap</a:t>
            </a:r>
            <a:endParaRPr lang="en-US" b="1" i="1" dirty="0"/>
          </a:p>
          <a:p>
            <a:pPr lvl="1"/>
            <a:endParaRPr lang="en-US" dirty="0"/>
          </a:p>
          <a:p>
            <a:pPr lvl="1"/>
            <a:r>
              <a:rPr lang="en-US" dirty="0"/>
              <a:t>Offers atomic locks </a:t>
            </a:r>
          </a:p>
          <a:p>
            <a:pPr lvl="2"/>
            <a:r>
              <a:rPr lang="en-US" dirty="0"/>
              <a:t>Key-based locks for </a:t>
            </a:r>
            <a:r>
              <a:rPr lang="en-US" i="1" dirty="0"/>
              <a:t>put</a:t>
            </a:r>
            <a:r>
              <a:rPr lang="en-US" dirty="0"/>
              <a:t>() &amp; </a:t>
            </a:r>
            <a:r>
              <a:rPr lang="en-US" i="1" dirty="0"/>
              <a:t>get</a:t>
            </a:r>
            <a:r>
              <a:rPr lang="en-US" dirty="0"/>
              <a:t>()</a:t>
            </a:r>
          </a:p>
          <a:p>
            <a:pPr lvl="1"/>
            <a:endParaRPr lang="en-US" dirty="0"/>
          </a:p>
          <a:p>
            <a:pPr lvl="1"/>
            <a:r>
              <a:rPr lang="en-US" dirty="0"/>
              <a:t>Additional methods</a:t>
            </a:r>
          </a:p>
          <a:p>
            <a:pPr lvl="2"/>
            <a:r>
              <a:rPr lang="en-US" i="1" dirty="0" err="1"/>
              <a:t>putIfAbsent</a:t>
            </a:r>
            <a:r>
              <a:rPr lang="en-US" i="1" dirty="0"/>
              <a:t>(</a:t>
            </a:r>
            <a:r>
              <a:rPr lang="en-US" i="1" dirty="0" err="1"/>
              <a:t>key,val</a:t>
            </a:r>
            <a:r>
              <a:rPr lang="en-US" dirty="0"/>
              <a:t>) – assigns </a:t>
            </a:r>
            <a:r>
              <a:rPr lang="en-US" dirty="0" err="1"/>
              <a:t>val</a:t>
            </a:r>
            <a:r>
              <a:rPr lang="en-US" dirty="0"/>
              <a:t> if key has null value</a:t>
            </a:r>
          </a:p>
          <a:p>
            <a:pPr lvl="2"/>
            <a:r>
              <a:rPr lang="en-US" i="1" dirty="0"/>
              <a:t>remove(</a:t>
            </a:r>
            <a:r>
              <a:rPr lang="en-US" i="1" dirty="0" err="1"/>
              <a:t>key,val</a:t>
            </a:r>
            <a:r>
              <a:rPr lang="en-US" dirty="0"/>
              <a:t>) – removes entry if V equals current value</a:t>
            </a:r>
          </a:p>
          <a:p>
            <a:pPr lvl="2"/>
            <a:r>
              <a:rPr lang="en-US" i="1" dirty="0"/>
              <a:t>replace(</a:t>
            </a:r>
            <a:r>
              <a:rPr lang="en-US" i="1" dirty="0" err="1"/>
              <a:t>key,val</a:t>
            </a:r>
            <a:r>
              <a:rPr lang="en-US" dirty="0"/>
              <a:t>) – replaces current value with </a:t>
            </a:r>
            <a:r>
              <a:rPr lang="en-US" dirty="0" err="1"/>
              <a:t>val</a:t>
            </a:r>
            <a:endParaRPr lang="en-US" dirty="0"/>
          </a:p>
          <a:p>
            <a:pPr lvl="2"/>
            <a:r>
              <a:rPr lang="en-US" i="1" dirty="0"/>
              <a:t>replace(</a:t>
            </a:r>
            <a:r>
              <a:rPr lang="en-US" i="1" dirty="0" err="1"/>
              <a:t>key,val,nv</a:t>
            </a:r>
            <a:r>
              <a:rPr lang="en-US" dirty="0"/>
              <a:t>) – assigns </a:t>
            </a:r>
            <a:r>
              <a:rPr lang="en-US" dirty="0" err="1"/>
              <a:t>nv</a:t>
            </a:r>
            <a:r>
              <a:rPr lang="en-US" dirty="0"/>
              <a:t> if current value equals </a:t>
            </a:r>
            <a:r>
              <a:rPr lang="en-US" dirty="0" err="1"/>
              <a:t>val</a:t>
            </a:r>
            <a:endParaRPr lang="en-US" dirty="0"/>
          </a:p>
          <a:p>
            <a:pPr lvl="3"/>
            <a:endParaRPr lang="en-US" dirty="0"/>
          </a:p>
          <a:p>
            <a:pPr lvl="2"/>
            <a:endParaRPr lang="en-US" dirty="0"/>
          </a:p>
          <a:p>
            <a:endParaRPr lang="he-IL"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Blocking Queues</a:t>
            </a:r>
          </a:p>
          <a:p>
            <a:pPr lvl="1"/>
            <a:endParaRPr lang="en-US" dirty="0"/>
          </a:p>
          <a:p>
            <a:pPr lvl="1"/>
            <a:r>
              <a:rPr lang="en-US" i="1" dirty="0" err="1"/>
              <a:t>ArrayBlockingQueue</a:t>
            </a:r>
            <a:endParaRPr lang="en-US" i="1" dirty="0"/>
          </a:p>
          <a:p>
            <a:pPr lvl="2"/>
            <a:r>
              <a:rPr lang="en-US" dirty="0"/>
              <a:t>Based on Java Array</a:t>
            </a:r>
          </a:p>
          <a:p>
            <a:pPr lvl="2"/>
            <a:r>
              <a:rPr lang="en-US" dirty="0"/>
              <a:t>Once created, cannot be resized</a:t>
            </a:r>
          </a:p>
          <a:p>
            <a:pPr lvl="2"/>
            <a:r>
              <a:rPr lang="en-US" dirty="0"/>
              <a:t>Constructor accepts capacity &amp; ‘fair’ flag</a:t>
            </a:r>
          </a:p>
          <a:p>
            <a:pPr lvl="2"/>
            <a:r>
              <a:rPr lang="en-US" dirty="0"/>
              <a:t>true = consumer &amp; producer thread goes through FIFO queue</a:t>
            </a:r>
          </a:p>
          <a:p>
            <a:pPr lvl="2"/>
            <a:r>
              <a:rPr lang="en-US" dirty="0"/>
              <a:t>false = no thread queue – might lead to threads starvation </a:t>
            </a:r>
          </a:p>
          <a:p>
            <a:pPr lvl="2"/>
            <a:endParaRPr lang="en-US" dirty="0"/>
          </a:p>
          <a:p>
            <a:pPr lvl="1"/>
            <a:r>
              <a:rPr lang="en-US" i="1" dirty="0" err="1"/>
              <a:t>SynchronousQueue</a:t>
            </a:r>
            <a:endParaRPr lang="en-US" i="1" dirty="0"/>
          </a:p>
          <a:p>
            <a:pPr lvl="2"/>
            <a:r>
              <a:rPr lang="en-US" dirty="0"/>
              <a:t>Blocking queue with  fixed zero size</a:t>
            </a:r>
          </a:p>
          <a:p>
            <a:pPr lvl="2"/>
            <a:r>
              <a:rPr lang="en-US" dirty="0"/>
              <a:t>Consumer </a:t>
            </a:r>
            <a:r>
              <a:rPr lang="en-US" i="1" dirty="0"/>
              <a:t>poll</a:t>
            </a:r>
            <a:r>
              <a:rPr lang="en-US" dirty="0"/>
              <a:t>() returns when producer </a:t>
            </a:r>
            <a:r>
              <a:rPr lang="en-US" i="1" dirty="0"/>
              <a:t>offer</a:t>
            </a:r>
            <a:r>
              <a:rPr lang="en-US" dirty="0"/>
              <a:t>() in executed</a:t>
            </a:r>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Blocking Queues</a:t>
            </a:r>
          </a:p>
          <a:p>
            <a:pPr lvl="1"/>
            <a:endParaRPr lang="en-US" dirty="0"/>
          </a:p>
          <a:p>
            <a:pPr lvl="1"/>
            <a:r>
              <a:rPr lang="en-US" i="1" dirty="0" err="1"/>
              <a:t>PriorityBlockingQueue</a:t>
            </a:r>
            <a:endParaRPr lang="en-US" i="1" dirty="0"/>
          </a:p>
          <a:p>
            <a:pPr lvl="2"/>
            <a:r>
              <a:rPr lang="en-US" dirty="0"/>
              <a:t>Sorted blocking queue</a:t>
            </a:r>
          </a:p>
          <a:p>
            <a:pPr lvl="2"/>
            <a:r>
              <a:rPr lang="en-US" dirty="0"/>
              <a:t>Uses natural ordering (</a:t>
            </a:r>
            <a:r>
              <a:rPr lang="en-US" i="1" dirty="0"/>
              <a:t>Comparable&lt;T</a:t>
            </a:r>
            <a:r>
              <a:rPr lang="en-US" dirty="0"/>
              <a:t>&gt;) </a:t>
            </a:r>
          </a:p>
          <a:p>
            <a:pPr lvl="2"/>
            <a:endParaRPr lang="en-US" dirty="0"/>
          </a:p>
          <a:p>
            <a:pPr lvl="1"/>
            <a:r>
              <a:rPr lang="en-US" i="1" dirty="0" err="1"/>
              <a:t>LinkedBlockingQueue</a:t>
            </a:r>
            <a:endParaRPr lang="en-US" i="1" dirty="0"/>
          </a:p>
          <a:p>
            <a:pPr lvl="2"/>
            <a:r>
              <a:rPr lang="en-US" dirty="0"/>
              <a:t>Same functionality as </a:t>
            </a:r>
            <a:r>
              <a:rPr lang="en-US" i="1" dirty="0" err="1"/>
              <a:t>ArrayBlockingQueue</a:t>
            </a:r>
            <a:r>
              <a:rPr lang="en-US" dirty="0"/>
              <a:t> – but,</a:t>
            </a:r>
          </a:p>
          <a:p>
            <a:pPr lvl="2"/>
            <a:r>
              <a:rPr lang="en-US" dirty="0"/>
              <a:t>Backed by linked list (better for adding and removing elements)</a:t>
            </a:r>
          </a:p>
          <a:p>
            <a:pPr lvl="2"/>
            <a:r>
              <a:rPr lang="en-US" dirty="0"/>
              <a:t>Capacity can be specified</a:t>
            </a:r>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Blocking Queues</a:t>
            </a:r>
          </a:p>
          <a:p>
            <a:pPr lvl="1"/>
            <a:endParaRPr lang="en-US" dirty="0"/>
          </a:p>
          <a:p>
            <a:pPr lvl="1"/>
            <a:r>
              <a:rPr lang="en-US" i="1" dirty="0" err="1"/>
              <a:t>DelayQueue</a:t>
            </a:r>
            <a:endParaRPr lang="en-US" i="1" dirty="0"/>
          </a:p>
          <a:p>
            <a:pPr lvl="2"/>
            <a:r>
              <a:rPr lang="en-US" dirty="0"/>
              <a:t>Unbounded blocking queue</a:t>
            </a:r>
          </a:p>
          <a:p>
            <a:pPr lvl="2"/>
            <a:r>
              <a:rPr lang="en-US" i="1" dirty="0"/>
              <a:t>offer(e</a:t>
            </a:r>
            <a:r>
              <a:rPr lang="en-US" dirty="0"/>
              <a:t>, </a:t>
            </a:r>
            <a:r>
              <a:rPr lang="en-US" i="1" dirty="0"/>
              <a:t>timeout, </a:t>
            </a:r>
            <a:r>
              <a:rPr lang="en-US" i="1" dirty="0" err="1"/>
              <a:t>timeUnit</a:t>
            </a:r>
            <a:r>
              <a:rPr lang="en-US" dirty="0"/>
              <a:t>) – adds element with expiration time</a:t>
            </a:r>
          </a:p>
          <a:p>
            <a:pPr lvl="2"/>
            <a:r>
              <a:rPr lang="en-US" i="1" dirty="0"/>
              <a:t>poll</a:t>
            </a:r>
            <a:r>
              <a:rPr lang="en-US" dirty="0"/>
              <a:t>() – results with null, if no element expired yet</a:t>
            </a:r>
          </a:p>
          <a:p>
            <a:pPr lvl="2"/>
            <a:r>
              <a:rPr lang="en-US" dirty="0"/>
              <a:t>Elements are organized according to their expiration </a:t>
            </a:r>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Blocking Queues</a:t>
            </a:r>
          </a:p>
          <a:p>
            <a:pPr lvl="1"/>
            <a:endParaRPr lang="en-US" dirty="0"/>
          </a:p>
          <a:p>
            <a:pPr lvl="1"/>
            <a:r>
              <a:rPr lang="en-US" i="1" dirty="0" err="1"/>
              <a:t>TransferQueue</a:t>
            </a:r>
            <a:r>
              <a:rPr lang="en-US" dirty="0"/>
              <a:t> interface</a:t>
            </a:r>
          </a:p>
          <a:p>
            <a:pPr lvl="2"/>
            <a:r>
              <a:rPr lang="en-US" dirty="0"/>
              <a:t>Offered in JSE 7 release</a:t>
            </a:r>
          </a:p>
          <a:p>
            <a:pPr lvl="2"/>
            <a:r>
              <a:rPr lang="en-US" dirty="0"/>
              <a:t>Extends </a:t>
            </a:r>
            <a:r>
              <a:rPr lang="en-US" i="1" dirty="0" err="1"/>
              <a:t>BlockingQueue</a:t>
            </a:r>
            <a:endParaRPr lang="en-US" i="1" dirty="0"/>
          </a:p>
          <a:p>
            <a:pPr lvl="2"/>
            <a:r>
              <a:rPr lang="en-US" dirty="0"/>
              <a:t>Allows a producer to use the queue in 2 methods</a:t>
            </a:r>
          </a:p>
          <a:p>
            <a:pPr lvl="2"/>
            <a:r>
              <a:rPr lang="en-US" i="1" dirty="0"/>
              <a:t>put</a:t>
            </a:r>
            <a:r>
              <a:rPr lang="en-US" dirty="0"/>
              <a:t>() – as always, blocks when full or adds and returns</a:t>
            </a:r>
          </a:p>
          <a:p>
            <a:pPr lvl="2"/>
            <a:r>
              <a:rPr lang="en-US" i="1" dirty="0"/>
              <a:t>transfer</a:t>
            </a:r>
            <a:r>
              <a:rPr lang="en-US" dirty="0"/>
              <a:t>() – which blocks until consumers uses </a:t>
            </a:r>
            <a:r>
              <a:rPr lang="en-US" i="1" dirty="0"/>
              <a:t>take</a:t>
            </a:r>
            <a:r>
              <a:rPr lang="en-US" dirty="0"/>
              <a:t>() or </a:t>
            </a:r>
            <a:r>
              <a:rPr lang="en-US" i="1" dirty="0"/>
              <a:t>poll</a:t>
            </a:r>
            <a:r>
              <a:rPr lang="en-US" dirty="0"/>
              <a:t>()</a:t>
            </a:r>
          </a:p>
          <a:p>
            <a:pPr lvl="2"/>
            <a:endParaRPr lang="en-US" dirty="0"/>
          </a:p>
          <a:p>
            <a:pPr lvl="1"/>
            <a:r>
              <a:rPr lang="en-US" i="1" dirty="0" err="1"/>
              <a:t>LinkedTransferQueue</a:t>
            </a:r>
            <a:endParaRPr lang="en-US" i="1" dirty="0"/>
          </a:p>
          <a:p>
            <a:pPr lvl="2"/>
            <a:r>
              <a:rPr lang="en-US" i="1" dirty="0" err="1"/>
              <a:t>TransferQueue</a:t>
            </a:r>
            <a:r>
              <a:rPr lang="en-US" dirty="0"/>
              <a:t> linked-list based implementation</a:t>
            </a:r>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he-IL"/>
              <a:t>Hotspot</a:t>
            </a:r>
          </a:p>
        </p:txBody>
      </p:sp>
      <p:sp>
        <p:nvSpPr>
          <p:cNvPr id="28674" name="Rectangle 3"/>
          <p:cNvSpPr>
            <a:spLocks noGrp="1" noChangeArrowheads="1"/>
          </p:cNvSpPr>
          <p:nvPr>
            <p:ph idx="1"/>
          </p:nvPr>
        </p:nvSpPr>
        <p:spPr/>
        <p:txBody>
          <a:bodyPr/>
          <a:lstStyle/>
          <a:p>
            <a:r>
              <a:rPr lang="en-US" dirty="0"/>
              <a:t>Smart thread queue management </a:t>
            </a:r>
          </a:p>
          <a:p>
            <a:pPr lvl="1"/>
            <a:r>
              <a:rPr lang="en-US" dirty="0"/>
              <a:t>Hard worker threads will get much more CPU time </a:t>
            </a:r>
          </a:p>
          <a:p>
            <a:pPr lvl="1"/>
            <a:endParaRPr lang="en-US" dirty="0"/>
          </a:p>
          <a:p>
            <a:r>
              <a:rPr lang="en-US" dirty="0"/>
              <a:t>Faster thread synchronization</a:t>
            </a:r>
          </a:p>
          <a:p>
            <a:endParaRPr lang="en-US" dirty="0"/>
          </a:p>
          <a:p>
            <a:r>
              <a:rPr lang="en-US" dirty="0"/>
              <a:t>Statistics between program executions to improve performance</a:t>
            </a:r>
          </a:p>
          <a:p>
            <a:endParaRPr lang="en-US" dirty="0"/>
          </a:p>
          <a:p>
            <a:r>
              <a:rPr lang="en-US" dirty="0"/>
              <a:t>Reflection &amp; Serialization improvements</a:t>
            </a:r>
          </a:p>
          <a:p>
            <a:endParaRPr lang="en-US" dirty="0"/>
          </a:p>
          <a:p>
            <a:r>
              <a:rPr lang="en-US" dirty="0"/>
              <a:t>Advanced logging when handling native crashes specifying:</a:t>
            </a:r>
          </a:p>
          <a:p>
            <a:pPr lvl="1"/>
            <a:r>
              <a:rPr lang="en-US" dirty="0"/>
              <a:t>function name</a:t>
            </a:r>
          </a:p>
          <a:p>
            <a:pPr lvl="1"/>
            <a:r>
              <a:rPr lang="en-US" dirty="0"/>
              <a:t>library name</a:t>
            </a:r>
          </a:p>
          <a:p>
            <a:pPr lvl="1"/>
            <a:r>
              <a:rPr lang="en-US" dirty="0"/>
              <a:t>source-file name</a:t>
            </a:r>
          </a:p>
          <a:p>
            <a:pPr lvl="1"/>
            <a:r>
              <a:rPr lang="en-US" dirty="0"/>
              <a:t>line number where the error occurred</a:t>
            </a:r>
          </a:p>
          <a:p>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Blocking Queues</a:t>
            </a:r>
          </a:p>
          <a:p>
            <a:pPr lvl="1"/>
            <a:endParaRPr lang="en-US" dirty="0"/>
          </a:p>
          <a:p>
            <a:pPr lvl="1"/>
            <a:r>
              <a:rPr lang="en-US" dirty="0" err="1"/>
              <a:t>BlockingDequeue</a:t>
            </a:r>
            <a:r>
              <a:rPr lang="en-US" dirty="0"/>
              <a:t> interface</a:t>
            </a:r>
          </a:p>
          <a:p>
            <a:pPr lvl="2"/>
            <a:r>
              <a:rPr lang="en-US" dirty="0"/>
              <a:t>Double-ended blocking queue</a:t>
            </a:r>
          </a:p>
          <a:p>
            <a:pPr lvl="2"/>
            <a:r>
              <a:rPr lang="en-US" dirty="0"/>
              <a:t>Concrete class: </a:t>
            </a:r>
            <a:r>
              <a:rPr lang="en-US" dirty="0" err="1"/>
              <a:t>LinkedBlockingDequeue</a:t>
            </a:r>
            <a:endParaRPr lang="en-US" dirty="0"/>
          </a:p>
          <a:p>
            <a:pPr lvl="2"/>
            <a:endParaRPr lang="en-US" dirty="0"/>
          </a:p>
          <a:p>
            <a:pPr lvl="2"/>
            <a:endParaRPr lang="en-US" dirty="0"/>
          </a:p>
          <a:p>
            <a:pPr lvl="2"/>
            <a:endParaRPr lang="en-US" dirty="0"/>
          </a:p>
          <a:p>
            <a:pPr lvl="2"/>
            <a:endParaRPr lang="en-US" dirty="0"/>
          </a:p>
          <a:p>
            <a:endParaRPr lang="he-IL" dirty="0"/>
          </a:p>
        </p:txBody>
      </p:sp>
      <p:graphicFrame>
        <p:nvGraphicFramePr>
          <p:cNvPr id="4" name="Table 3"/>
          <p:cNvGraphicFramePr>
            <a:graphicFrameLocks noGrp="1"/>
          </p:cNvGraphicFramePr>
          <p:nvPr>
            <p:extLst>
              <p:ext uri="{D42A27DB-BD31-4B8C-83A1-F6EECF244321}">
                <p14:modId xmlns:p14="http://schemas.microsoft.com/office/powerpoint/2010/main" val="1809821871"/>
              </p:ext>
            </p:extLst>
          </p:nvPr>
        </p:nvGraphicFramePr>
        <p:xfrm>
          <a:off x="827584" y="3123212"/>
          <a:ext cx="7859216" cy="2913008"/>
        </p:xfrm>
        <a:graphic>
          <a:graphicData uri="http://schemas.openxmlformats.org/drawingml/2006/table">
            <a:tbl>
              <a:tblPr/>
              <a:tblGrid>
                <a:gridCol w="1571843">
                  <a:extLst>
                    <a:ext uri="{9D8B030D-6E8A-4147-A177-3AD203B41FA5}">
                      <a16:colId xmlns:a16="http://schemas.microsoft.com/office/drawing/2014/main" val="20000"/>
                    </a:ext>
                  </a:extLst>
                </a:gridCol>
                <a:gridCol w="1571843">
                  <a:extLst>
                    <a:ext uri="{9D8B030D-6E8A-4147-A177-3AD203B41FA5}">
                      <a16:colId xmlns:a16="http://schemas.microsoft.com/office/drawing/2014/main" val="20001"/>
                    </a:ext>
                  </a:extLst>
                </a:gridCol>
                <a:gridCol w="1185544">
                  <a:extLst>
                    <a:ext uri="{9D8B030D-6E8A-4147-A177-3AD203B41FA5}">
                      <a16:colId xmlns:a16="http://schemas.microsoft.com/office/drawing/2014/main" val="20002"/>
                    </a:ext>
                  </a:extLst>
                </a:gridCol>
                <a:gridCol w="1265467">
                  <a:extLst>
                    <a:ext uri="{9D8B030D-6E8A-4147-A177-3AD203B41FA5}">
                      <a16:colId xmlns:a16="http://schemas.microsoft.com/office/drawing/2014/main" val="20003"/>
                    </a:ext>
                  </a:extLst>
                </a:gridCol>
                <a:gridCol w="2264519">
                  <a:extLst>
                    <a:ext uri="{9D8B030D-6E8A-4147-A177-3AD203B41FA5}">
                      <a16:colId xmlns:a16="http://schemas.microsoft.com/office/drawing/2014/main" val="20004"/>
                    </a:ext>
                  </a:extLst>
                </a:gridCol>
              </a:tblGrid>
              <a:tr h="202417">
                <a:tc gridSpan="5">
                  <a:txBody>
                    <a:bodyPr/>
                    <a:lstStyle/>
                    <a:p>
                      <a:pPr algn="l"/>
                      <a:r>
                        <a:rPr lang="en-US" sz="1400" b="1" dirty="0">
                          <a:effectLst/>
                          <a:latin typeface="Calibri" panose="020F0502020204030204" pitchFamily="34" charset="0"/>
                        </a:rPr>
                        <a:t>First Element (Head)</a:t>
                      </a:r>
                      <a:endParaRPr lang="en-US" sz="1400" dirty="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250848">
                <a:tc>
                  <a:txBody>
                    <a:bodyPr/>
                    <a:lstStyle/>
                    <a:p>
                      <a:pPr algn="l"/>
                      <a:endParaRPr lang="he-IL" sz="1400" dirty="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i="1" dirty="0">
                          <a:effectLst/>
                          <a:latin typeface="Calibri" panose="020F0502020204030204" pitchFamily="34" charset="0"/>
                        </a:rPr>
                        <a:t>Throws exception</a:t>
                      </a:r>
                      <a:endParaRPr lang="en-US" sz="1400" dirty="0">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dirty="0">
                          <a:effectLst/>
                          <a:latin typeface="Calibri" panose="020F0502020204030204" pitchFamily="34" charset="0"/>
                        </a:rPr>
                        <a:t>true/false</a:t>
                      </a:r>
                    </a:p>
                  </a:txBody>
                  <a:tcPr marL="40544" marR="17376" marT="17383" marB="17383" anchor="ctr">
                    <a:lnL>
                      <a:noFill/>
                    </a:lnL>
                    <a:lnR>
                      <a:noFill/>
                    </a:lnR>
                    <a:lnT>
                      <a:noFill/>
                    </a:lnT>
                    <a:lnB>
                      <a:noFill/>
                    </a:lnB>
                    <a:solidFill>
                      <a:srgbClr val="FFFFFF"/>
                    </a:solidFill>
                  </a:tcPr>
                </a:tc>
                <a:tc>
                  <a:txBody>
                    <a:bodyPr/>
                    <a:lstStyle/>
                    <a:p>
                      <a:pPr algn="l"/>
                      <a:r>
                        <a:rPr lang="en-US" sz="1400" i="1" dirty="0">
                          <a:effectLst/>
                          <a:latin typeface="Calibri" panose="020F0502020204030204" pitchFamily="34" charset="0"/>
                        </a:rPr>
                        <a:t>Blocks</a:t>
                      </a:r>
                      <a:endParaRPr lang="en-US" sz="1400" dirty="0">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i="1" dirty="0">
                          <a:effectLst/>
                          <a:latin typeface="Calibri" panose="020F0502020204030204" pitchFamily="34" charset="0"/>
                        </a:rPr>
                        <a:t>Times out</a:t>
                      </a:r>
                      <a:endParaRPr lang="en-US" sz="1400" dirty="0">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1"/>
                  </a:ext>
                </a:extLst>
              </a:tr>
              <a:tr h="301362">
                <a:tc>
                  <a:txBody>
                    <a:bodyPr/>
                    <a:lstStyle/>
                    <a:p>
                      <a:pPr algn="l"/>
                      <a:r>
                        <a:rPr lang="en-US" sz="1400" b="1" dirty="0">
                          <a:effectLst/>
                          <a:latin typeface="Calibri" panose="020F0502020204030204" pitchFamily="34" charset="0"/>
                        </a:rPr>
                        <a:t>Insert</a:t>
                      </a:r>
                      <a:endParaRPr lang="en-US" sz="1400" dirty="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2"/>
                        </a:rPr>
                        <a:t>addFirst</a:t>
                      </a:r>
                      <a:r>
                        <a:rPr lang="en-US" sz="1400" u="none" strike="noStrike" dirty="0">
                          <a:solidFill>
                            <a:schemeClr val="tx1"/>
                          </a:solidFill>
                          <a:effectLst/>
                          <a:latin typeface="Calibri" panose="020F0502020204030204" pitchFamily="34" charset="0"/>
                          <a:hlinkClick r:id="rId2"/>
                        </a:rPr>
                        <a:t>(e)</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3"/>
                        </a:rPr>
                        <a:t>offerFirst(e)</a:t>
                      </a:r>
                      <a:endParaRPr lang="en-US" sz="140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4"/>
                        </a:rPr>
                        <a:t>putFirst(e)</a:t>
                      </a:r>
                      <a:endParaRPr lang="en-US" sz="140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5"/>
                        </a:rPr>
                        <a:t>offerFirst(e, time, unit)</a:t>
                      </a:r>
                      <a:endParaRPr lang="en-US" sz="140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2"/>
                  </a:ext>
                </a:extLst>
              </a:tr>
              <a:tr h="301362">
                <a:tc>
                  <a:txBody>
                    <a:bodyPr/>
                    <a:lstStyle/>
                    <a:p>
                      <a:pPr algn="l"/>
                      <a:r>
                        <a:rPr lang="en-US" sz="1400" b="1">
                          <a:effectLst/>
                          <a:latin typeface="Calibri" panose="020F0502020204030204" pitchFamily="34" charset="0"/>
                        </a:rPr>
                        <a:t>Remove</a:t>
                      </a:r>
                      <a:endParaRPr lang="en-US" sz="140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6"/>
                        </a:rPr>
                        <a:t>removeFirst</a:t>
                      </a:r>
                      <a:r>
                        <a:rPr lang="en-US" sz="1400" u="none" strike="noStrike" dirty="0">
                          <a:solidFill>
                            <a:schemeClr val="tx1"/>
                          </a:solidFill>
                          <a:effectLst/>
                          <a:latin typeface="Calibri" panose="020F0502020204030204" pitchFamily="34" charset="0"/>
                          <a:hlinkClick r:id="rId6"/>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7"/>
                        </a:rPr>
                        <a:t>pollFirst</a:t>
                      </a:r>
                      <a:r>
                        <a:rPr lang="en-US" sz="1400" u="none" strike="noStrike" dirty="0">
                          <a:solidFill>
                            <a:schemeClr val="tx1"/>
                          </a:solidFill>
                          <a:effectLst/>
                          <a:latin typeface="Calibri" panose="020F0502020204030204" pitchFamily="34" charset="0"/>
                          <a:hlinkClick r:id="rId7"/>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8"/>
                        </a:rPr>
                        <a:t>takeFirst()</a:t>
                      </a:r>
                      <a:endParaRPr lang="en-US" sz="140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7"/>
                        </a:rPr>
                        <a:t>pollFirst(time, unit)</a:t>
                      </a:r>
                      <a:endParaRPr lang="en-US" sz="140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3"/>
                  </a:ext>
                </a:extLst>
              </a:tr>
              <a:tr h="202417">
                <a:tc>
                  <a:txBody>
                    <a:bodyPr/>
                    <a:lstStyle/>
                    <a:p>
                      <a:pPr algn="l"/>
                      <a:r>
                        <a:rPr lang="en-US" sz="1400" b="1">
                          <a:effectLst/>
                          <a:latin typeface="Calibri" panose="020F0502020204030204" pitchFamily="34" charset="0"/>
                        </a:rPr>
                        <a:t>Examine</a:t>
                      </a:r>
                      <a:endParaRPr lang="en-US" sz="140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9"/>
                        </a:rPr>
                        <a:t>getFirst</a:t>
                      </a:r>
                      <a:r>
                        <a:rPr lang="en-US" sz="1400" u="none" strike="noStrike" dirty="0">
                          <a:solidFill>
                            <a:schemeClr val="tx1"/>
                          </a:solidFill>
                          <a:effectLst/>
                          <a:latin typeface="Calibri" panose="020F0502020204030204" pitchFamily="34" charset="0"/>
                          <a:hlinkClick r:id="rId9"/>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0"/>
                        </a:rPr>
                        <a:t>peekFirst</a:t>
                      </a:r>
                      <a:r>
                        <a:rPr lang="en-US" sz="1400" u="none" strike="noStrike" dirty="0">
                          <a:solidFill>
                            <a:schemeClr val="tx1"/>
                          </a:solidFill>
                          <a:effectLst/>
                          <a:latin typeface="Calibri" panose="020F0502020204030204" pitchFamily="34" charset="0"/>
                          <a:hlinkClick r:id="rId10"/>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i="1">
                          <a:solidFill>
                            <a:schemeClr val="tx1"/>
                          </a:solidFill>
                          <a:effectLst/>
                          <a:latin typeface="Calibri" panose="020F0502020204030204" pitchFamily="34" charset="0"/>
                        </a:rPr>
                        <a:t>not applicable</a:t>
                      </a:r>
                      <a:endParaRPr lang="en-US" sz="140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i="1">
                          <a:solidFill>
                            <a:schemeClr val="tx1"/>
                          </a:solidFill>
                          <a:effectLst/>
                          <a:latin typeface="Calibri" panose="020F0502020204030204" pitchFamily="34" charset="0"/>
                        </a:rPr>
                        <a:t>not applicable</a:t>
                      </a:r>
                      <a:endParaRPr lang="en-US" sz="140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4"/>
                  </a:ext>
                </a:extLst>
              </a:tr>
              <a:tr h="370067">
                <a:tc gridSpan="5">
                  <a:txBody>
                    <a:bodyPr/>
                    <a:lstStyle/>
                    <a:p>
                      <a:pPr algn="l"/>
                      <a:endParaRPr lang="en-US" sz="1400" b="1" dirty="0">
                        <a:solidFill>
                          <a:schemeClr val="tx1"/>
                        </a:solidFill>
                        <a:effectLst/>
                        <a:latin typeface="Calibri" panose="020F0502020204030204" pitchFamily="34" charset="0"/>
                      </a:endParaRPr>
                    </a:p>
                    <a:p>
                      <a:pPr algn="l"/>
                      <a:r>
                        <a:rPr lang="en-US" sz="1400" b="1" dirty="0">
                          <a:solidFill>
                            <a:schemeClr val="tx1"/>
                          </a:solidFill>
                          <a:effectLst/>
                          <a:latin typeface="Calibri" panose="020F0502020204030204" pitchFamily="34" charset="0"/>
                        </a:rPr>
                        <a:t>Last Element (Tail)</a:t>
                      </a:r>
                      <a:endParaRPr lang="en-US" sz="1400" dirty="0">
                        <a:solidFill>
                          <a:schemeClr val="tx1"/>
                        </a:solidFill>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5"/>
                  </a:ext>
                </a:extLst>
              </a:tr>
              <a:tr h="250848">
                <a:tc>
                  <a:txBody>
                    <a:bodyPr/>
                    <a:lstStyle/>
                    <a:p>
                      <a:pPr algn="l"/>
                      <a:endParaRPr lang="he-IL" sz="140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i="1" dirty="0">
                          <a:solidFill>
                            <a:schemeClr val="tx1"/>
                          </a:solidFill>
                          <a:effectLst/>
                          <a:latin typeface="Calibri" panose="020F0502020204030204" pitchFamily="34" charset="0"/>
                        </a:rPr>
                        <a:t>Throws exception</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i="1" dirty="0">
                          <a:solidFill>
                            <a:schemeClr val="tx1"/>
                          </a:solidFill>
                          <a:effectLst/>
                          <a:latin typeface="Calibri" panose="020F0502020204030204" pitchFamily="34" charset="0"/>
                        </a:rPr>
                        <a:t>true/false</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i="1" dirty="0">
                          <a:solidFill>
                            <a:schemeClr val="tx1"/>
                          </a:solidFill>
                          <a:effectLst/>
                          <a:latin typeface="Calibri" panose="020F0502020204030204" pitchFamily="34" charset="0"/>
                        </a:rPr>
                        <a:t>Blocks</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i="1" dirty="0">
                          <a:solidFill>
                            <a:schemeClr val="tx1"/>
                          </a:solidFill>
                          <a:effectLst/>
                          <a:latin typeface="Calibri" panose="020F0502020204030204" pitchFamily="34" charset="0"/>
                        </a:rPr>
                        <a:t>Times out</a:t>
                      </a:r>
                      <a:endParaRPr lang="en-US" sz="1400" dirty="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6"/>
                  </a:ext>
                </a:extLst>
              </a:tr>
              <a:tr h="301362">
                <a:tc>
                  <a:txBody>
                    <a:bodyPr/>
                    <a:lstStyle/>
                    <a:p>
                      <a:pPr algn="l"/>
                      <a:r>
                        <a:rPr lang="en-US" sz="1400" b="1">
                          <a:effectLst/>
                          <a:latin typeface="Calibri" panose="020F0502020204030204" pitchFamily="34" charset="0"/>
                        </a:rPr>
                        <a:t>Insert</a:t>
                      </a:r>
                      <a:endParaRPr lang="en-US" sz="140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1"/>
                        </a:rPr>
                        <a:t>addLast</a:t>
                      </a:r>
                      <a:r>
                        <a:rPr lang="en-US" sz="1400" u="none" strike="noStrike" dirty="0">
                          <a:solidFill>
                            <a:schemeClr val="tx1"/>
                          </a:solidFill>
                          <a:effectLst/>
                          <a:latin typeface="Calibri" panose="020F0502020204030204" pitchFamily="34" charset="0"/>
                          <a:hlinkClick r:id="rId11"/>
                        </a:rPr>
                        <a:t>(e)</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2"/>
                        </a:rPr>
                        <a:t>offerLast</a:t>
                      </a:r>
                      <a:r>
                        <a:rPr lang="en-US" sz="1400" u="none" strike="noStrike" dirty="0">
                          <a:solidFill>
                            <a:schemeClr val="tx1"/>
                          </a:solidFill>
                          <a:effectLst/>
                          <a:latin typeface="Calibri" panose="020F0502020204030204" pitchFamily="34" charset="0"/>
                          <a:hlinkClick r:id="rId12"/>
                        </a:rPr>
                        <a:t>(e)</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3"/>
                        </a:rPr>
                        <a:t>putLast</a:t>
                      </a:r>
                      <a:r>
                        <a:rPr lang="en-US" sz="1400" u="none" strike="noStrike" dirty="0">
                          <a:solidFill>
                            <a:schemeClr val="tx1"/>
                          </a:solidFill>
                          <a:effectLst/>
                          <a:latin typeface="Calibri" panose="020F0502020204030204" pitchFamily="34" charset="0"/>
                          <a:hlinkClick r:id="rId13"/>
                        </a:rPr>
                        <a:t>(e)</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14"/>
                        </a:rPr>
                        <a:t>offerLast(e, time, unit)</a:t>
                      </a:r>
                      <a:endParaRPr lang="en-US" sz="140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7"/>
                  </a:ext>
                </a:extLst>
              </a:tr>
              <a:tr h="301362">
                <a:tc>
                  <a:txBody>
                    <a:bodyPr/>
                    <a:lstStyle/>
                    <a:p>
                      <a:pPr algn="l"/>
                      <a:r>
                        <a:rPr lang="en-US" sz="1400" b="1">
                          <a:effectLst/>
                          <a:latin typeface="Calibri" panose="020F0502020204030204" pitchFamily="34" charset="0"/>
                        </a:rPr>
                        <a:t>Remove</a:t>
                      </a:r>
                      <a:endParaRPr lang="en-US" sz="140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15"/>
                        </a:rPr>
                        <a:t>removeLast()</a:t>
                      </a:r>
                      <a:endParaRPr lang="en-US" sz="140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a:solidFill>
                            <a:schemeClr val="tx1"/>
                          </a:solidFill>
                          <a:effectLst/>
                          <a:latin typeface="Calibri" panose="020F0502020204030204" pitchFamily="34" charset="0"/>
                          <a:hlinkClick r:id="rId16"/>
                        </a:rPr>
                        <a:t>pollLast()</a:t>
                      </a:r>
                      <a:endParaRPr lang="en-US" sz="140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7"/>
                        </a:rPr>
                        <a:t>takeLast</a:t>
                      </a:r>
                      <a:r>
                        <a:rPr lang="en-US" sz="1400" u="none" strike="noStrike" dirty="0">
                          <a:solidFill>
                            <a:schemeClr val="tx1"/>
                          </a:solidFill>
                          <a:effectLst/>
                          <a:latin typeface="Calibri" panose="020F0502020204030204" pitchFamily="34" charset="0"/>
                          <a:hlinkClick r:id="rId17"/>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a:noFill/>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8"/>
                        </a:rPr>
                        <a:t>pollLast</a:t>
                      </a:r>
                      <a:r>
                        <a:rPr lang="en-US" sz="1400" u="none" strike="noStrike" dirty="0">
                          <a:solidFill>
                            <a:schemeClr val="tx1"/>
                          </a:solidFill>
                          <a:effectLst/>
                          <a:latin typeface="Calibri" panose="020F0502020204030204" pitchFamily="34" charset="0"/>
                          <a:hlinkClick r:id="rId18"/>
                        </a:rPr>
                        <a:t>(time, unit)</a:t>
                      </a:r>
                      <a:endParaRPr lang="en-US" sz="1400" dirty="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8"/>
                  </a:ext>
                </a:extLst>
              </a:tr>
              <a:tr h="202417">
                <a:tc>
                  <a:txBody>
                    <a:bodyPr/>
                    <a:lstStyle/>
                    <a:p>
                      <a:pPr algn="l"/>
                      <a:r>
                        <a:rPr lang="en-US" sz="1400" b="1" dirty="0">
                          <a:effectLst/>
                          <a:latin typeface="Calibri" panose="020F0502020204030204" pitchFamily="34" charset="0"/>
                        </a:rPr>
                        <a:t>Examine</a:t>
                      </a:r>
                      <a:endParaRPr lang="en-US" sz="1400" dirty="0">
                        <a:effectLst/>
                        <a:latin typeface="Calibri" panose="020F0502020204030204" pitchFamily="34" charset="0"/>
                      </a:endParaRPr>
                    </a:p>
                  </a:txBody>
                  <a:tcPr marL="40544" marR="17376" marT="17383" marB="17383"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19"/>
                        </a:rPr>
                        <a:t>getLast</a:t>
                      </a:r>
                      <a:r>
                        <a:rPr lang="en-US" sz="1400" u="none" strike="noStrike" dirty="0">
                          <a:solidFill>
                            <a:schemeClr val="tx1"/>
                          </a:solidFill>
                          <a:effectLst/>
                          <a:latin typeface="Calibri" panose="020F0502020204030204" pitchFamily="34" charset="0"/>
                          <a:hlinkClick r:id="rId19"/>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u="none" strike="noStrike" dirty="0" err="1">
                          <a:solidFill>
                            <a:schemeClr val="tx1"/>
                          </a:solidFill>
                          <a:effectLst/>
                          <a:latin typeface="Calibri" panose="020F0502020204030204" pitchFamily="34" charset="0"/>
                          <a:hlinkClick r:id="rId20"/>
                        </a:rPr>
                        <a:t>peekLast</a:t>
                      </a:r>
                      <a:r>
                        <a:rPr lang="en-US" sz="1400" u="none" strike="noStrike" dirty="0">
                          <a:solidFill>
                            <a:schemeClr val="tx1"/>
                          </a:solidFill>
                          <a:effectLst/>
                          <a:latin typeface="Calibri" panose="020F0502020204030204" pitchFamily="34" charset="0"/>
                          <a:hlinkClick r:id="rId20"/>
                        </a:rPr>
                        <a:t>()</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i="1" dirty="0">
                          <a:solidFill>
                            <a:schemeClr val="tx1"/>
                          </a:solidFill>
                          <a:effectLst/>
                          <a:latin typeface="Calibri" panose="020F0502020204030204" pitchFamily="34" charset="0"/>
                        </a:rPr>
                        <a:t>not applicable</a:t>
                      </a:r>
                      <a:endParaRPr lang="en-US" sz="1400" dirty="0">
                        <a:solidFill>
                          <a:schemeClr val="tx1"/>
                        </a:solidFill>
                        <a:effectLst/>
                        <a:latin typeface="Calibri" panose="020F0502020204030204" pitchFamily="34" charset="0"/>
                      </a:endParaRPr>
                    </a:p>
                  </a:txBody>
                  <a:tcPr marL="40544" marR="17376" marT="17383" marB="17383"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i="1" dirty="0">
                          <a:solidFill>
                            <a:schemeClr val="tx1"/>
                          </a:solidFill>
                          <a:effectLst/>
                          <a:latin typeface="Calibri" panose="020F0502020204030204" pitchFamily="34" charset="0"/>
                        </a:rPr>
                        <a:t>not applicable</a:t>
                      </a:r>
                      <a:endParaRPr lang="en-US" sz="1400" dirty="0">
                        <a:solidFill>
                          <a:schemeClr val="tx1"/>
                        </a:solidFill>
                        <a:effectLst/>
                        <a:latin typeface="Calibri" panose="020F0502020204030204" pitchFamily="34" charset="0"/>
                      </a:endParaRPr>
                    </a:p>
                  </a:txBody>
                  <a:tcPr marL="40544" marR="17376" marT="17383" marB="17383"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Concurrent Maps</a:t>
            </a:r>
          </a:p>
          <a:p>
            <a:pPr lvl="1"/>
            <a:endParaRPr lang="en-US" dirty="0"/>
          </a:p>
          <a:p>
            <a:pPr lvl="1">
              <a:lnSpc>
                <a:spcPct val="150000"/>
              </a:lnSpc>
            </a:pPr>
            <a:r>
              <a:rPr lang="en-US" i="1" dirty="0" err="1"/>
              <a:t>ConcurrentHashMap</a:t>
            </a:r>
            <a:r>
              <a:rPr lang="en-US" dirty="0"/>
              <a:t> </a:t>
            </a:r>
          </a:p>
          <a:p>
            <a:pPr lvl="2">
              <a:lnSpc>
                <a:spcPct val="150000"/>
              </a:lnSpc>
            </a:pPr>
            <a:r>
              <a:rPr lang="en-US" dirty="0"/>
              <a:t>Acts like hash-map in the sense of maintaining pairs</a:t>
            </a:r>
          </a:p>
          <a:p>
            <a:pPr lvl="2">
              <a:lnSpc>
                <a:spcPct val="150000"/>
              </a:lnSpc>
            </a:pPr>
            <a:r>
              <a:rPr lang="en-US" i="1" dirty="0"/>
              <a:t>get</a:t>
            </a:r>
            <a:r>
              <a:rPr lang="en-US" dirty="0"/>
              <a:t>() (read) doesn’t block</a:t>
            </a:r>
          </a:p>
          <a:p>
            <a:pPr lvl="2">
              <a:lnSpc>
                <a:spcPct val="150000"/>
              </a:lnSpc>
            </a:pPr>
            <a:r>
              <a:rPr lang="en-US" i="1" dirty="0"/>
              <a:t>put</a:t>
            </a:r>
            <a:r>
              <a:rPr lang="en-US" dirty="0"/>
              <a:t>() &amp; </a:t>
            </a:r>
            <a:r>
              <a:rPr lang="en-US" i="1" dirty="0"/>
              <a:t>set</a:t>
            </a:r>
            <a:r>
              <a:rPr lang="en-US" dirty="0"/>
              <a:t>() uses atomic locks </a:t>
            </a:r>
          </a:p>
          <a:p>
            <a:pPr lvl="2">
              <a:lnSpc>
                <a:spcPct val="150000"/>
              </a:lnSpc>
            </a:pPr>
            <a:r>
              <a:rPr lang="en-US" dirty="0"/>
              <a:t>Basically the whole table never gets synchronized</a:t>
            </a:r>
          </a:p>
          <a:p>
            <a:pPr lvl="2"/>
            <a:endParaRPr lang="en-US" dirty="0"/>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Concurrent Maps</a:t>
            </a:r>
          </a:p>
          <a:p>
            <a:endParaRPr lang="en-US" dirty="0"/>
          </a:p>
          <a:p>
            <a:pPr lvl="1"/>
            <a:r>
              <a:rPr lang="en-US" i="1" dirty="0" err="1"/>
              <a:t>ConcurrentHashMap</a:t>
            </a:r>
            <a:r>
              <a:rPr lang="en-US" dirty="0"/>
              <a:t> – cont. </a:t>
            </a:r>
          </a:p>
          <a:p>
            <a:pPr lvl="2"/>
            <a:r>
              <a:rPr lang="en-US" dirty="0"/>
              <a:t>Constructor parameters: (IMPORTANT!)</a:t>
            </a:r>
          </a:p>
          <a:p>
            <a:pPr lvl="2"/>
            <a:r>
              <a:rPr lang="en-US" dirty="0"/>
              <a:t>   - initial capacity (default: 16)</a:t>
            </a:r>
          </a:p>
          <a:p>
            <a:pPr lvl="2"/>
            <a:r>
              <a:rPr lang="en-US" dirty="0"/>
              <a:t>   - load factor –</a:t>
            </a:r>
          </a:p>
          <a:p>
            <a:pPr lvl="3"/>
            <a:r>
              <a:rPr lang="en-US" dirty="0"/>
              <a:t>Close to zero means no collisions even with weak hash function</a:t>
            </a:r>
          </a:p>
          <a:p>
            <a:pPr lvl="3"/>
            <a:r>
              <a:rPr lang="en-US" dirty="0"/>
              <a:t>But will require lot of memory for hash values</a:t>
            </a:r>
          </a:p>
          <a:p>
            <a:pPr lvl="3"/>
            <a:r>
              <a:rPr lang="en-US" dirty="0"/>
              <a:t>Leave at default value - 0.75  - reasonable for java hash function</a:t>
            </a:r>
          </a:p>
          <a:p>
            <a:pPr lvl="2"/>
            <a:r>
              <a:rPr lang="en-US" dirty="0"/>
              <a:t>   - concurrency level – </a:t>
            </a:r>
          </a:p>
          <a:p>
            <a:pPr lvl="3"/>
            <a:r>
              <a:rPr lang="en-US" dirty="0"/>
              <a:t>Sets the number of producer queues for this Map</a:t>
            </a:r>
          </a:p>
          <a:p>
            <a:pPr lvl="3"/>
            <a:r>
              <a:rPr lang="en-US" dirty="0"/>
              <a:t>Default is 16 (as default initial size)</a:t>
            </a:r>
          </a:p>
          <a:p>
            <a:pPr lvl="3"/>
            <a:r>
              <a:rPr lang="en-US" dirty="0"/>
              <a:t>Set according to the expected number of writer / producer threads</a:t>
            </a:r>
          </a:p>
          <a:p>
            <a:pPr lvl="3"/>
            <a:r>
              <a:rPr lang="en-US" dirty="0"/>
              <a:t>Low number might lead to writer / producer contentions   </a:t>
            </a:r>
          </a:p>
          <a:p>
            <a:pPr lvl="2"/>
            <a:endParaRPr lang="en-US" dirty="0"/>
          </a:p>
          <a:p>
            <a:pPr lvl="2"/>
            <a:endParaRPr lang="en-US" dirty="0"/>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Concurrent Maps</a:t>
            </a:r>
          </a:p>
          <a:p>
            <a:endParaRPr lang="en-US" dirty="0"/>
          </a:p>
          <a:p>
            <a:pPr lvl="1"/>
            <a:r>
              <a:rPr lang="en-US" i="1" dirty="0" err="1"/>
              <a:t>ConcurrentNavigableMap</a:t>
            </a:r>
            <a:r>
              <a:rPr lang="en-US" dirty="0"/>
              <a:t> interface  </a:t>
            </a:r>
          </a:p>
          <a:p>
            <a:pPr lvl="1"/>
            <a:endParaRPr lang="en-US" dirty="0"/>
          </a:p>
          <a:p>
            <a:pPr lvl="2"/>
            <a:r>
              <a:rPr lang="en-US" dirty="0"/>
              <a:t>Base interface for concurrent sorted map, extends </a:t>
            </a:r>
            <a:r>
              <a:rPr lang="en-US" i="1" dirty="0" err="1"/>
              <a:t>SortedMap</a:t>
            </a:r>
            <a:r>
              <a:rPr lang="en-US" i="1" dirty="0"/>
              <a:t>&lt;K,V</a:t>
            </a:r>
            <a:r>
              <a:rPr lang="en-US" dirty="0"/>
              <a:t>&gt;</a:t>
            </a:r>
          </a:p>
          <a:p>
            <a:pPr lvl="2"/>
            <a:endParaRPr lang="en-US" dirty="0"/>
          </a:p>
          <a:p>
            <a:pPr lvl="2"/>
            <a:r>
              <a:rPr lang="en-US" dirty="0"/>
              <a:t>Provides enhanced map functionalities</a:t>
            </a:r>
          </a:p>
          <a:p>
            <a:pPr lvl="3"/>
            <a:r>
              <a:rPr lang="en-US" i="1" dirty="0" err="1"/>
              <a:t>ceilingKey</a:t>
            </a:r>
            <a:r>
              <a:rPr lang="en-US" i="1" dirty="0"/>
              <a:t>(K</a:t>
            </a:r>
            <a:r>
              <a:rPr lang="en-US" dirty="0"/>
              <a:t>) – return the next key greater than or equals to K</a:t>
            </a:r>
          </a:p>
          <a:p>
            <a:pPr lvl="3"/>
            <a:r>
              <a:rPr lang="en-US" i="1" dirty="0" err="1"/>
              <a:t>floorKey</a:t>
            </a:r>
            <a:r>
              <a:rPr lang="en-US" i="1" dirty="0"/>
              <a:t>(K</a:t>
            </a:r>
            <a:r>
              <a:rPr lang="en-US" dirty="0"/>
              <a:t>) - return the next key less than or equals to K</a:t>
            </a:r>
          </a:p>
          <a:p>
            <a:pPr lvl="3"/>
            <a:r>
              <a:rPr lang="en-US" i="1" dirty="0" err="1"/>
              <a:t>lowerKey</a:t>
            </a:r>
            <a:r>
              <a:rPr lang="en-US" i="1" dirty="0"/>
              <a:t>(K</a:t>
            </a:r>
            <a:r>
              <a:rPr lang="en-US" dirty="0"/>
              <a:t>), </a:t>
            </a:r>
            <a:r>
              <a:rPr lang="en-US" dirty="0" err="1"/>
              <a:t>higherKey</a:t>
            </a:r>
            <a:r>
              <a:rPr lang="en-US" dirty="0"/>
              <a:t>(K)</a:t>
            </a:r>
          </a:p>
          <a:p>
            <a:pPr lvl="3"/>
            <a:r>
              <a:rPr lang="en-US" i="1" dirty="0" err="1"/>
              <a:t>lastEntry</a:t>
            </a:r>
            <a:r>
              <a:rPr lang="en-US" dirty="0"/>
              <a:t>(), </a:t>
            </a:r>
            <a:r>
              <a:rPr lang="en-US" i="1" dirty="0" err="1"/>
              <a:t>firstEntry</a:t>
            </a:r>
            <a:r>
              <a:rPr lang="en-US" dirty="0"/>
              <a:t>()</a:t>
            </a:r>
          </a:p>
          <a:p>
            <a:pPr lvl="3"/>
            <a:r>
              <a:rPr lang="en-US" i="1" dirty="0" err="1"/>
              <a:t>pollLastEntry</a:t>
            </a:r>
            <a:r>
              <a:rPr lang="en-US" dirty="0"/>
              <a:t>(), </a:t>
            </a:r>
            <a:r>
              <a:rPr lang="en-US" i="1" dirty="0" err="1"/>
              <a:t>pollFirstEntry</a:t>
            </a:r>
            <a:r>
              <a:rPr lang="en-US" dirty="0"/>
              <a:t>() - removes</a:t>
            </a:r>
          </a:p>
          <a:p>
            <a:pPr marL="1371600" lvl="3" indent="0">
              <a:buNone/>
            </a:pPr>
            <a:endParaRPr lang="en-US" dirty="0"/>
          </a:p>
          <a:p>
            <a:pPr lvl="3"/>
            <a:endParaRPr lang="en-US" dirty="0"/>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Concurrent Maps</a:t>
            </a:r>
          </a:p>
          <a:p>
            <a:endParaRPr lang="en-US" dirty="0"/>
          </a:p>
          <a:p>
            <a:pPr lvl="1"/>
            <a:r>
              <a:rPr lang="en-US" i="1" dirty="0" err="1"/>
              <a:t>ConcurrentNavigableMap</a:t>
            </a:r>
            <a:r>
              <a:rPr lang="en-US" dirty="0"/>
              <a:t> interface – cont. </a:t>
            </a:r>
          </a:p>
          <a:p>
            <a:pPr marL="457200" lvl="1" indent="0">
              <a:buNone/>
            </a:pPr>
            <a:r>
              <a:rPr lang="en-US" dirty="0"/>
              <a:t> </a:t>
            </a:r>
          </a:p>
          <a:p>
            <a:pPr lvl="2"/>
            <a:r>
              <a:rPr lang="en-US" dirty="0"/>
              <a:t>Offers some views on the Map table</a:t>
            </a:r>
          </a:p>
          <a:p>
            <a:pPr lvl="3"/>
            <a:r>
              <a:rPr lang="en-US" i="1" dirty="0" err="1"/>
              <a:t>headMap</a:t>
            </a:r>
            <a:r>
              <a:rPr lang="en-US" i="1" dirty="0"/>
              <a:t>(</a:t>
            </a:r>
            <a:r>
              <a:rPr lang="en-US" i="1" dirty="0" err="1"/>
              <a:t>toKey</a:t>
            </a:r>
            <a:r>
              <a:rPr lang="en-US" dirty="0"/>
              <a:t>) – returns sub-map with all keys less than </a:t>
            </a:r>
            <a:r>
              <a:rPr lang="en-US" dirty="0" err="1"/>
              <a:t>toKey</a:t>
            </a:r>
            <a:r>
              <a:rPr lang="en-US" dirty="0"/>
              <a:t> </a:t>
            </a:r>
          </a:p>
          <a:p>
            <a:pPr lvl="3"/>
            <a:r>
              <a:rPr lang="en-US" i="1" dirty="0" err="1"/>
              <a:t>tailMap</a:t>
            </a:r>
            <a:r>
              <a:rPr lang="en-US" i="1" dirty="0"/>
              <a:t>(</a:t>
            </a:r>
            <a:r>
              <a:rPr lang="en-US" i="1" dirty="0" err="1"/>
              <a:t>fromKey</a:t>
            </a:r>
            <a:r>
              <a:rPr lang="en-US" dirty="0"/>
              <a:t>) - returns sub-map with all keys greater than </a:t>
            </a:r>
            <a:r>
              <a:rPr lang="en-US" dirty="0" err="1"/>
              <a:t>fromKey</a:t>
            </a:r>
            <a:r>
              <a:rPr lang="en-US" dirty="0"/>
              <a:t> </a:t>
            </a:r>
          </a:p>
          <a:p>
            <a:pPr lvl="3"/>
            <a:r>
              <a:rPr lang="en-US" i="1" dirty="0" err="1"/>
              <a:t>subMap</a:t>
            </a:r>
            <a:r>
              <a:rPr lang="en-US" i="1" dirty="0"/>
              <a:t>(</a:t>
            </a:r>
            <a:r>
              <a:rPr lang="en-US" i="1" dirty="0" err="1"/>
              <a:t>fromKey</a:t>
            </a:r>
            <a:r>
              <a:rPr lang="en-US" dirty="0"/>
              <a:t>, </a:t>
            </a:r>
            <a:r>
              <a:rPr lang="en-US" dirty="0" err="1"/>
              <a:t>toKey</a:t>
            </a:r>
            <a:r>
              <a:rPr lang="en-US" dirty="0"/>
              <a:t>)</a:t>
            </a:r>
          </a:p>
          <a:p>
            <a:pPr lvl="3"/>
            <a:r>
              <a:rPr lang="en-US" dirty="0"/>
              <a:t>all takes ‘inclusive’ flag to include keys equals to </a:t>
            </a:r>
            <a:r>
              <a:rPr lang="en-US" i="1" dirty="0" err="1"/>
              <a:t>fromKey</a:t>
            </a:r>
            <a:r>
              <a:rPr lang="en-US" i="1" dirty="0"/>
              <a:t>/</a:t>
            </a:r>
            <a:r>
              <a:rPr lang="en-US" i="1" dirty="0" err="1"/>
              <a:t>toKey</a:t>
            </a:r>
            <a:endParaRPr lang="en-US" i="1" dirty="0"/>
          </a:p>
          <a:p>
            <a:pPr lvl="2"/>
            <a:endParaRPr lang="en-US" dirty="0"/>
          </a:p>
          <a:p>
            <a:pPr lvl="2"/>
            <a:r>
              <a:rPr lang="en-US" dirty="0"/>
              <a:t>Supports reversed iteration</a:t>
            </a:r>
          </a:p>
          <a:p>
            <a:pPr lvl="3"/>
            <a:r>
              <a:rPr lang="en-US" i="1" dirty="0" err="1"/>
              <a:t>descendingMap</a:t>
            </a:r>
            <a:r>
              <a:rPr lang="en-US" dirty="0"/>
              <a:t>() - returns a reversed view of the map</a:t>
            </a:r>
          </a:p>
          <a:p>
            <a:pPr lvl="3"/>
            <a:r>
              <a:rPr lang="en-US" i="1" dirty="0" err="1"/>
              <a:t>descendingKeySet</a:t>
            </a:r>
            <a:r>
              <a:rPr lang="en-US" dirty="0"/>
              <a:t>() returns a reversed key </a:t>
            </a:r>
            <a:r>
              <a:rPr lang="en-US" i="1" dirty="0" err="1"/>
              <a:t>NavigableSet</a:t>
            </a:r>
            <a:r>
              <a:rPr lang="en-US" i="1" dirty="0"/>
              <a:t>&lt;K</a:t>
            </a:r>
            <a:r>
              <a:rPr lang="en-US" dirty="0"/>
              <a:t>&gt;</a:t>
            </a:r>
          </a:p>
          <a:p>
            <a:pPr lvl="2"/>
            <a:endParaRPr lang="en-US" dirty="0"/>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p:cNvSpPr>
            <a:spLocks noGrp="1"/>
          </p:cNvSpPr>
          <p:nvPr>
            <p:ph type="title"/>
          </p:nvPr>
        </p:nvSpPr>
        <p:spPr/>
        <p:txBody>
          <a:bodyPr/>
          <a:lstStyle/>
          <a:p>
            <a:r>
              <a:rPr lang="en-US" altLang="he-IL"/>
              <a:t>Concurrent Collections</a:t>
            </a:r>
            <a:endParaRPr lang="he-IL" altLang="he-IL"/>
          </a:p>
        </p:txBody>
      </p:sp>
      <p:sp>
        <p:nvSpPr>
          <p:cNvPr id="3" name="Content Placeholder 2"/>
          <p:cNvSpPr>
            <a:spLocks noGrp="1"/>
          </p:cNvSpPr>
          <p:nvPr>
            <p:ph idx="1"/>
          </p:nvPr>
        </p:nvSpPr>
        <p:spPr/>
        <p:txBody>
          <a:bodyPr/>
          <a:lstStyle/>
          <a:p>
            <a:pPr marL="0" indent="0">
              <a:buNone/>
            </a:pPr>
            <a:r>
              <a:rPr lang="en-US" b="1" dirty="0"/>
              <a:t>Concrete Concurrent Maps</a:t>
            </a:r>
          </a:p>
          <a:p>
            <a:endParaRPr lang="en-US" dirty="0"/>
          </a:p>
          <a:p>
            <a:pPr lvl="1">
              <a:lnSpc>
                <a:spcPct val="150000"/>
              </a:lnSpc>
            </a:pPr>
            <a:r>
              <a:rPr lang="en-US" i="1" dirty="0" err="1"/>
              <a:t>ConcurrentSkipListMap</a:t>
            </a:r>
            <a:r>
              <a:rPr lang="en-US" i="1" dirty="0"/>
              <a:t>&lt;K,V</a:t>
            </a:r>
            <a:r>
              <a:rPr lang="en-US" dirty="0"/>
              <a:t>&gt;</a:t>
            </a:r>
          </a:p>
          <a:p>
            <a:pPr lvl="2">
              <a:lnSpc>
                <a:spcPct val="150000"/>
              </a:lnSpc>
            </a:pPr>
            <a:r>
              <a:rPr lang="en-US" i="1" dirty="0" err="1"/>
              <a:t>ConcurrentNavigableMap</a:t>
            </a:r>
            <a:r>
              <a:rPr lang="en-US" dirty="0"/>
              <a:t> implementation</a:t>
            </a:r>
          </a:p>
          <a:p>
            <a:pPr lvl="2">
              <a:lnSpc>
                <a:spcPct val="150000"/>
              </a:lnSpc>
            </a:pPr>
            <a:r>
              <a:rPr lang="en-US" dirty="0"/>
              <a:t>Uses </a:t>
            </a:r>
            <a:r>
              <a:rPr lang="en-US" dirty="0" err="1"/>
              <a:t>SkipLists</a:t>
            </a:r>
            <a:r>
              <a:rPr lang="en-US" dirty="0"/>
              <a:t> for fast search on sorted lists</a:t>
            </a:r>
          </a:p>
          <a:p>
            <a:pPr lvl="3">
              <a:lnSpc>
                <a:spcPct val="150000"/>
              </a:lnSpc>
            </a:pPr>
            <a:r>
              <a:rPr lang="en-US" dirty="0"/>
              <a:t>Maintains hierarchical subsequences </a:t>
            </a:r>
          </a:p>
          <a:p>
            <a:pPr lvl="3">
              <a:lnSpc>
                <a:spcPct val="150000"/>
              </a:lnSpc>
            </a:pPr>
            <a:r>
              <a:rPr lang="en-US" dirty="0"/>
              <a:t>Allows skipping range of irrelevant objects while searching </a:t>
            </a:r>
          </a:p>
          <a:p>
            <a:pPr lvl="2"/>
            <a:endParaRPr lang="en-US" dirty="0"/>
          </a:p>
          <a:p>
            <a:pPr lvl="2"/>
            <a:endParaRPr lang="en-US" dirty="0"/>
          </a:p>
          <a:p>
            <a:pPr lvl="2"/>
            <a:endParaRPr lang="en-US" dirty="0"/>
          </a:p>
          <a:p>
            <a:pPr lvl="2"/>
            <a:endParaRPr lang="en-US" dirty="0"/>
          </a:p>
          <a:p>
            <a:pPr lvl="2"/>
            <a:endParaRPr lang="en-US" dirty="0"/>
          </a:p>
          <a:p>
            <a:pPr lvl="3"/>
            <a:endParaRPr lang="en-US" dirty="0"/>
          </a:p>
          <a:p>
            <a:pPr lvl="2"/>
            <a:endParaRPr lang="en-US" dirty="0"/>
          </a:p>
          <a:p>
            <a:endParaRPr lang="he-IL"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algn="l"/>
            <a:r>
              <a:rPr lang="en-US" altLang="he-IL" dirty="0"/>
              <a:t>Java Reflection</a:t>
            </a:r>
          </a:p>
        </p:txBody>
      </p:sp>
      <p:sp>
        <p:nvSpPr>
          <p:cNvPr id="175106" name="Rectangle 3"/>
          <p:cNvSpPr>
            <a:spLocks noGrp="1" noChangeArrowheads="1"/>
          </p:cNvSpPr>
          <p:nvPr>
            <p:ph idx="1"/>
          </p:nvPr>
        </p:nvSpPr>
        <p:spPr/>
        <p:txBody>
          <a:bodyPr/>
          <a:lstStyle/>
          <a:p>
            <a:r>
              <a:rPr lang="en-US"/>
              <a:t>Purpose</a:t>
            </a:r>
          </a:p>
          <a:p>
            <a:r>
              <a:rPr lang="en-US"/>
              <a:t>Capabilities</a:t>
            </a:r>
          </a:p>
          <a:p>
            <a:r>
              <a:rPr lang="en-US"/>
              <a:t>Examining classes and invoking object methods</a:t>
            </a:r>
          </a:p>
          <a:p>
            <a:r>
              <a:rPr lang="en-US"/>
              <a:t>Manipulating objects</a:t>
            </a:r>
          </a:p>
          <a:p>
            <a:r>
              <a:rPr lang="en-US"/>
              <a:t>Working with Arrays</a:t>
            </a:r>
          </a:p>
          <a:p>
            <a:r>
              <a:rPr lang="en-US"/>
              <a:t>Java 1.5 enhancements</a:t>
            </a:r>
          </a:p>
          <a:p>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ltLang="he-IL"/>
              <a:t>Purpose</a:t>
            </a:r>
          </a:p>
        </p:txBody>
      </p:sp>
      <p:sp>
        <p:nvSpPr>
          <p:cNvPr id="176130" name="Rectangle 3"/>
          <p:cNvSpPr>
            <a:spLocks noGrp="1" noChangeArrowheads="1"/>
          </p:cNvSpPr>
          <p:nvPr>
            <p:ph idx="1"/>
          </p:nvPr>
        </p:nvSpPr>
        <p:spPr/>
        <p:txBody>
          <a:bodyPr/>
          <a:lstStyle/>
          <a:p>
            <a:r>
              <a:rPr lang="en-US"/>
              <a:t>Represents, or reflects, the following in the running Java Virtual Machine:</a:t>
            </a:r>
          </a:p>
          <a:p>
            <a:pPr lvl="2"/>
            <a:r>
              <a:rPr lang="en-US"/>
              <a:t>Classes</a:t>
            </a:r>
          </a:p>
          <a:p>
            <a:pPr lvl="2"/>
            <a:r>
              <a:rPr lang="en-US"/>
              <a:t>Interfaces</a:t>
            </a:r>
          </a:p>
          <a:p>
            <a:pPr lvl="2"/>
            <a:r>
              <a:rPr lang="en-US"/>
              <a:t>Objects</a:t>
            </a:r>
          </a:p>
          <a:p>
            <a:r>
              <a:rPr lang="en-US"/>
              <a:t>Useful for </a:t>
            </a:r>
          </a:p>
          <a:p>
            <a:pPr lvl="1"/>
            <a:r>
              <a:rPr lang="en-US"/>
              <a:t>manipulating known &amp; unknown classes</a:t>
            </a:r>
          </a:p>
          <a:p>
            <a:pPr lvl="1"/>
            <a:r>
              <a:rPr lang="en-US"/>
              <a:t>writing development tools such as</a:t>
            </a:r>
          </a:p>
          <a:p>
            <a:pPr lvl="2"/>
            <a:r>
              <a:rPr lang="en-US"/>
              <a:t>Browsers</a:t>
            </a:r>
          </a:p>
          <a:p>
            <a:pPr lvl="2"/>
            <a:r>
              <a:rPr lang="en-US"/>
              <a:t>Debuggers</a:t>
            </a:r>
          </a:p>
          <a:p>
            <a:pPr lvl="2"/>
            <a:r>
              <a:rPr lang="en-US"/>
              <a:t>GUI builders</a:t>
            </a:r>
          </a:p>
          <a:p>
            <a:pPr lvl="2"/>
            <a:r>
              <a:rPr lang="en-US"/>
              <a:t>Code generators</a:t>
            </a:r>
          </a:p>
          <a:p>
            <a:pPr lvl="3"/>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ltLang="he-IL"/>
              <a:t>Purpose</a:t>
            </a:r>
          </a:p>
        </p:txBody>
      </p:sp>
      <p:sp>
        <p:nvSpPr>
          <p:cNvPr id="177154" name="Rectangle 3"/>
          <p:cNvSpPr>
            <a:spLocks noGrp="1" noChangeArrowheads="1"/>
          </p:cNvSpPr>
          <p:nvPr>
            <p:ph idx="1"/>
          </p:nvPr>
        </p:nvSpPr>
        <p:spPr/>
        <p:txBody>
          <a:bodyPr/>
          <a:lstStyle/>
          <a:p>
            <a:r>
              <a:rPr lang="en-US"/>
              <a:t>Do not use for:</a:t>
            </a:r>
          </a:p>
          <a:p>
            <a:endParaRPr lang="en-US"/>
          </a:p>
          <a:p>
            <a:pPr lvl="2"/>
            <a:r>
              <a:rPr lang="en-US"/>
              <a:t>Creating method references to native methods</a:t>
            </a:r>
          </a:p>
          <a:p>
            <a:pPr lvl="3"/>
            <a:r>
              <a:rPr lang="en-US"/>
              <a:t>You should rather implementing it in java </a:t>
            </a:r>
          </a:p>
          <a:p>
            <a:pPr lvl="3"/>
            <a:r>
              <a:rPr lang="en-US"/>
              <a:t>Problematic debugging and tracking</a:t>
            </a:r>
          </a:p>
          <a:p>
            <a:pPr lvl="3"/>
            <a:endParaRPr lang="en-US"/>
          </a:p>
          <a:p>
            <a:pPr lvl="2"/>
            <a:r>
              <a:rPr lang="en-US"/>
              <a:t>Wrap native code (prefer JNI)</a:t>
            </a:r>
          </a:p>
          <a:p>
            <a:pPr lvl="2"/>
            <a:endParaRPr lang="en-US"/>
          </a:p>
          <a:p>
            <a:r>
              <a:rPr lang="en-US"/>
              <a:t>Note ! Reflection breaks encapsulation</a:t>
            </a:r>
          </a:p>
          <a:p>
            <a:pPr lvl="3"/>
            <a:r>
              <a:rPr lang="en-US"/>
              <a:t>Private fields are visible and accessible </a:t>
            </a:r>
          </a:p>
          <a:p>
            <a:pPr lvl="3"/>
            <a:r>
              <a:rPr lang="en-US"/>
              <a:t>Final fields can be populated </a:t>
            </a:r>
            <a:endParaRPr 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ltLang="he-IL"/>
              <a:t>Capabilities</a:t>
            </a:r>
          </a:p>
        </p:txBody>
      </p:sp>
      <p:sp>
        <p:nvSpPr>
          <p:cNvPr id="7171" name="Rectangle 3"/>
          <p:cNvSpPr>
            <a:spLocks noGrp="1" noChangeArrowheads="1"/>
          </p:cNvSpPr>
          <p:nvPr>
            <p:ph idx="1"/>
          </p:nvPr>
        </p:nvSpPr>
        <p:spPr/>
        <p:txBody>
          <a:bodyPr/>
          <a:lstStyle/>
          <a:p>
            <a:r>
              <a:rPr lang="en-US" dirty="0"/>
              <a:t>Determine the class of an object </a:t>
            </a:r>
          </a:p>
          <a:p>
            <a:r>
              <a:rPr lang="en-US" dirty="0"/>
              <a:t>Get information about a class's modifiers, fields, methods, constructors, and super-classes</a:t>
            </a:r>
          </a:p>
          <a:p>
            <a:r>
              <a:rPr lang="en-US" dirty="0"/>
              <a:t>Describe primitives</a:t>
            </a:r>
          </a:p>
          <a:p>
            <a:r>
              <a:rPr lang="en-US" dirty="0"/>
              <a:t>Find out what constants and method declarations belong to an interface</a:t>
            </a:r>
          </a:p>
          <a:p>
            <a:r>
              <a:rPr lang="en-US" dirty="0"/>
              <a:t>Create an instance of a class whose name is not known until runtime </a:t>
            </a:r>
          </a:p>
          <a:p>
            <a:r>
              <a:rPr lang="en-US" dirty="0"/>
              <a:t>Get and set the value of an object's field, even if the field name is unknown to your program until runtime </a:t>
            </a:r>
          </a:p>
          <a:p>
            <a:r>
              <a:rPr lang="en-US" dirty="0"/>
              <a:t>Invoke a method on an object, even if the method is not known until runtime</a:t>
            </a:r>
          </a:p>
          <a:p>
            <a:r>
              <a:rPr lang="en-US" dirty="0"/>
              <a:t>Create a new array, whose size and component type are not known until runtime, and then modify the array's components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he-IL"/>
              <a:t>Hotspot</a:t>
            </a:r>
          </a:p>
        </p:txBody>
      </p:sp>
      <p:sp>
        <p:nvSpPr>
          <p:cNvPr id="3" name="Content Placeholder 2"/>
          <p:cNvSpPr>
            <a:spLocks noGrp="1"/>
          </p:cNvSpPr>
          <p:nvPr>
            <p:ph idx="1"/>
          </p:nvPr>
        </p:nvSpPr>
        <p:spPr/>
        <p:txBody>
          <a:bodyPr/>
          <a:lstStyle/>
          <a:p>
            <a:r>
              <a:rPr lang="en-US" dirty="0"/>
              <a:t> Monolithic heap </a:t>
            </a:r>
          </a:p>
          <a:p>
            <a:pPr lvl="1"/>
            <a:r>
              <a:rPr lang="en-US" dirty="0"/>
              <a:t> single heap </a:t>
            </a:r>
          </a:p>
          <a:p>
            <a:pPr lvl="1"/>
            <a:r>
              <a:rPr lang="en-US" dirty="0"/>
              <a:t> easy to tune</a:t>
            </a:r>
          </a:p>
          <a:p>
            <a:pPr lvl="1"/>
            <a:r>
              <a:rPr lang="en-US" dirty="0"/>
              <a:t> not much to manage &amp; therefore consume less memory</a:t>
            </a:r>
          </a:p>
          <a:p>
            <a:pPr lvl="1"/>
            <a:endParaRPr lang="en-US" dirty="0"/>
          </a:p>
          <a:p>
            <a:r>
              <a:rPr lang="en-US" dirty="0"/>
              <a:t> Generational heap</a:t>
            </a:r>
          </a:p>
          <a:p>
            <a:pPr lvl="1"/>
            <a:r>
              <a:rPr lang="en-US" dirty="0"/>
              <a:t> separates the heap area into New objects region &amp; Old object region</a:t>
            </a:r>
          </a:p>
          <a:p>
            <a:pPr lvl="1"/>
            <a:r>
              <a:rPr lang="en-US" dirty="0"/>
              <a:t> survivor spaces are sub-regions of New</a:t>
            </a:r>
          </a:p>
          <a:p>
            <a:pPr lvl="2"/>
            <a:r>
              <a:rPr lang="en-US" dirty="0"/>
              <a:t> each region is tuned and managed separately </a:t>
            </a:r>
          </a:p>
          <a:p>
            <a:pPr lvl="4"/>
            <a:endParaRPr lang="en-US" dirty="0"/>
          </a:p>
          <a:p>
            <a:endParaRPr lang="he-IL" dirty="0"/>
          </a:p>
        </p:txBody>
      </p:sp>
      <p:sp>
        <p:nvSpPr>
          <p:cNvPr id="26" name="Rectangle 4"/>
          <p:cNvSpPr>
            <a:spLocks noChangeArrowheads="1"/>
          </p:cNvSpPr>
          <p:nvPr/>
        </p:nvSpPr>
        <p:spPr bwMode="auto">
          <a:xfrm>
            <a:off x="1558925" y="4572620"/>
            <a:ext cx="6408738" cy="958850"/>
          </a:xfrm>
          <a:prstGeom prst="rect">
            <a:avLst/>
          </a:prstGeom>
          <a:solidFill>
            <a:srgbClr val="EAEAEA"/>
          </a:solidFill>
          <a:ln w="9525">
            <a:solidFill>
              <a:schemeClr val="bg1"/>
            </a:solidFill>
            <a:miter lim="800000"/>
            <a:headEnd/>
            <a:tailEnd/>
          </a:ln>
          <a:effectLst/>
        </p:spPr>
        <p:txBody>
          <a:bodyPr wrap="none" anchor="ctr"/>
          <a:lstStyle/>
          <a:p>
            <a:pPr algn="ctr" fontAlgn="auto">
              <a:spcBef>
                <a:spcPts val="0"/>
              </a:spcBef>
              <a:spcAft>
                <a:spcPts val="0"/>
              </a:spcAft>
              <a:defRPr/>
            </a:pPr>
            <a:r>
              <a:rPr lang="en-US" dirty="0">
                <a:solidFill>
                  <a:schemeClr val="tx1">
                    <a:lumMod val="50000"/>
                    <a:lumOff val="50000"/>
                  </a:schemeClr>
                </a:solidFill>
                <a:latin typeface="+mn-lt"/>
                <a:cs typeface="+mn-cs"/>
              </a:rPr>
              <a:t>Generational Heap</a:t>
            </a:r>
            <a:endParaRPr lang="he-IL" dirty="0">
              <a:solidFill>
                <a:schemeClr val="tx1">
                  <a:lumMod val="50000"/>
                  <a:lumOff val="50000"/>
                </a:schemeClr>
              </a:solidFill>
              <a:latin typeface="+mn-lt"/>
              <a:cs typeface="+mn-cs"/>
            </a:endParaRPr>
          </a:p>
          <a:p>
            <a:pPr algn="ctr" fontAlgn="auto">
              <a:spcBef>
                <a:spcPts val="0"/>
              </a:spcBef>
              <a:spcAft>
                <a:spcPts val="0"/>
              </a:spcAft>
              <a:defRPr/>
            </a:pPr>
            <a:endParaRPr lang="en-US" dirty="0">
              <a:solidFill>
                <a:schemeClr val="tx2"/>
              </a:solidFill>
              <a:latin typeface="+mn-lt"/>
              <a:cs typeface="+mn-cs"/>
            </a:endParaRPr>
          </a:p>
          <a:p>
            <a:pPr algn="ctr" fontAlgn="auto">
              <a:spcBef>
                <a:spcPts val="0"/>
              </a:spcBef>
              <a:spcAft>
                <a:spcPts val="0"/>
              </a:spcAft>
              <a:defRPr/>
            </a:pPr>
            <a:endParaRPr lang="en-US" dirty="0">
              <a:solidFill>
                <a:schemeClr val="tx2"/>
              </a:solidFill>
              <a:latin typeface="+mn-lt"/>
              <a:cs typeface="+mn-cs"/>
            </a:endParaRPr>
          </a:p>
          <a:p>
            <a:pPr algn="ctr" fontAlgn="auto">
              <a:spcBef>
                <a:spcPts val="0"/>
              </a:spcBef>
              <a:spcAft>
                <a:spcPts val="0"/>
              </a:spcAft>
              <a:defRPr/>
            </a:pPr>
            <a:endParaRPr lang="en-US" dirty="0">
              <a:solidFill>
                <a:schemeClr val="tx2"/>
              </a:solidFill>
              <a:latin typeface="+mn-lt"/>
              <a:cs typeface="+mn-cs"/>
            </a:endParaRPr>
          </a:p>
        </p:txBody>
      </p:sp>
      <p:sp>
        <p:nvSpPr>
          <p:cNvPr id="27" name="Rectangle 5"/>
          <p:cNvSpPr>
            <a:spLocks noChangeArrowheads="1"/>
          </p:cNvSpPr>
          <p:nvPr/>
        </p:nvSpPr>
        <p:spPr bwMode="auto">
          <a:xfrm>
            <a:off x="1701800" y="4829795"/>
            <a:ext cx="6121400" cy="638175"/>
          </a:xfrm>
          <a:prstGeom prst="rect">
            <a:avLst/>
          </a:prstGeom>
          <a:solidFill>
            <a:srgbClr val="F8F8F8"/>
          </a:solidFill>
          <a:ln w="9525">
            <a:solidFill>
              <a:schemeClr val="bg1">
                <a:lumMod val="75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28" name="Rectangle 6"/>
          <p:cNvSpPr>
            <a:spLocks noChangeArrowheads="1"/>
          </p:cNvSpPr>
          <p:nvPr/>
        </p:nvSpPr>
        <p:spPr bwMode="auto">
          <a:xfrm>
            <a:off x="3359150" y="5020295"/>
            <a:ext cx="1008063" cy="447675"/>
          </a:xfrm>
          <a:prstGeom prst="rect">
            <a:avLst/>
          </a:prstGeom>
          <a:solidFill>
            <a:schemeClr val="bg1">
              <a:lumMod val="85000"/>
            </a:schemeClr>
          </a:solidFill>
          <a:ln w="9525">
            <a:solidFill>
              <a:schemeClr val="bg1">
                <a:lumMod val="75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40967" name="Line 7"/>
          <p:cNvSpPr>
            <a:spLocks noChangeShapeType="1"/>
          </p:cNvSpPr>
          <p:nvPr/>
        </p:nvSpPr>
        <p:spPr bwMode="auto">
          <a:xfrm>
            <a:off x="5375275" y="4828208"/>
            <a:ext cx="0" cy="19208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0" name="Rectangle 8"/>
          <p:cNvSpPr>
            <a:spLocks noChangeArrowheads="1"/>
          </p:cNvSpPr>
          <p:nvPr/>
        </p:nvSpPr>
        <p:spPr bwMode="auto">
          <a:xfrm>
            <a:off x="2062163" y="4891708"/>
            <a:ext cx="1008062" cy="192087"/>
          </a:xfrm>
          <a:prstGeom prst="rect">
            <a:avLst/>
          </a:prstGeom>
          <a:noFill/>
          <a:ln w="9525">
            <a:noFill/>
            <a:miter lim="800000"/>
            <a:headEnd/>
            <a:tailEnd/>
          </a:ln>
          <a:effectLst/>
        </p:spPr>
        <p:txBody>
          <a:bodyPr wrap="none" anchor="ctr"/>
          <a:lstStyle/>
          <a:p>
            <a:pPr algn="ctr">
              <a:defRPr/>
            </a:pPr>
            <a:r>
              <a:rPr lang="en-US" sz="1067">
                <a:latin typeface="Calibri" pitchFamily="34" charset="0"/>
              </a:rPr>
              <a:t>new</a:t>
            </a:r>
          </a:p>
        </p:txBody>
      </p:sp>
      <p:sp>
        <p:nvSpPr>
          <p:cNvPr id="31" name="Rectangle 9"/>
          <p:cNvSpPr>
            <a:spLocks noChangeArrowheads="1"/>
          </p:cNvSpPr>
          <p:nvPr/>
        </p:nvSpPr>
        <p:spPr bwMode="auto">
          <a:xfrm>
            <a:off x="5375275" y="4829795"/>
            <a:ext cx="2447925" cy="638175"/>
          </a:xfrm>
          <a:prstGeom prst="rect">
            <a:avLst/>
          </a:prstGeom>
          <a:solidFill>
            <a:srgbClr val="C0C0C0"/>
          </a:solidFill>
          <a:ln w="9525">
            <a:solidFill>
              <a:schemeClr val="bg1"/>
            </a:solidFill>
            <a:miter lim="800000"/>
            <a:headEnd/>
            <a:tailEnd/>
          </a:ln>
          <a:effectLst/>
        </p:spPr>
        <p:txBody>
          <a:bodyPr wrap="none" anchor="ctr"/>
          <a:lstStyle/>
          <a:p>
            <a:pPr algn="ctr">
              <a:defRPr/>
            </a:pPr>
            <a:r>
              <a:rPr lang="en-US" sz="1067" b="1">
                <a:latin typeface="Calibri" pitchFamily="34" charset="0"/>
              </a:rPr>
              <a:t>OLD</a:t>
            </a:r>
          </a:p>
        </p:txBody>
      </p:sp>
      <p:sp>
        <p:nvSpPr>
          <p:cNvPr id="32" name="Rectangle 10"/>
          <p:cNvSpPr>
            <a:spLocks noChangeArrowheads="1"/>
          </p:cNvSpPr>
          <p:nvPr/>
        </p:nvSpPr>
        <p:spPr bwMode="auto">
          <a:xfrm>
            <a:off x="2062163" y="5210795"/>
            <a:ext cx="1008062" cy="128588"/>
          </a:xfrm>
          <a:prstGeom prst="rect">
            <a:avLst/>
          </a:prstGeom>
          <a:noFill/>
          <a:ln w="9525">
            <a:noFill/>
            <a:miter lim="800000"/>
            <a:headEnd/>
            <a:tailEnd/>
          </a:ln>
          <a:effectLst/>
        </p:spPr>
        <p:txBody>
          <a:bodyPr wrap="none" anchor="ctr"/>
          <a:lstStyle/>
          <a:p>
            <a:pPr algn="ctr">
              <a:defRPr/>
            </a:pPr>
            <a:r>
              <a:rPr lang="en-US" sz="1067" b="1">
                <a:latin typeface="Calibri" pitchFamily="34" charset="0"/>
              </a:rPr>
              <a:t>EDEN</a:t>
            </a:r>
          </a:p>
        </p:txBody>
      </p:sp>
      <p:sp>
        <p:nvSpPr>
          <p:cNvPr id="33" name="Rectangle 11"/>
          <p:cNvSpPr>
            <a:spLocks noChangeArrowheads="1"/>
          </p:cNvSpPr>
          <p:nvPr/>
        </p:nvSpPr>
        <p:spPr bwMode="auto">
          <a:xfrm>
            <a:off x="3359150" y="5083795"/>
            <a:ext cx="935038" cy="384175"/>
          </a:xfrm>
          <a:prstGeom prst="rect">
            <a:avLst/>
          </a:prstGeom>
          <a:noFill/>
          <a:ln w="9525">
            <a:noFill/>
            <a:miter lim="800000"/>
            <a:headEnd/>
            <a:tailEnd/>
          </a:ln>
          <a:effectLst/>
        </p:spPr>
        <p:txBody>
          <a:bodyPr wrap="none" anchor="ctr"/>
          <a:lstStyle/>
          <a:p>
            <a:pPr algn="ctr">
              <a:defRPr/>
            </a:pPr>
            <a:r>
              <a:rPr lang="en-US" sz="1067" b="1">
                <a:latin typeface="Calibri" pitchFamily="34" charset="0"/>
              </a:rPr>
              <a:t>SURVIVOR</a:t>
            </a:r>
          </a:p>
          <a:p>
            <a:pPr algn="ctr">
              <a:defRPr/>
            </a:pPr>
            <a:r>
              <a:rPr lang="en-US" sz="1067" b="1">
                <a:latin typeface="Calibri" pitchFamily="34" charset="0"/>
              </a:rPr>
              <a:t>SPACE 1</a:t>
            </a:r>
          </a:p>
        </p:txBody>
      </p:sp>
      <p:sp>
        <p:nvSpPr>
          <p:cNvPr id="34" name="Rectangle 12"/>
          <p:cNvSpPr>
            <a:spLocks noChangeArrowheads="1"/>
          </p:cNvSpPr>
          <p:nvPr/>
        </p:nvSpPr>
        <p:spPr bwMode="auto">
          <a:xfrm>
            <a:off x="4367213" y="5020295"/>
            <a:ext cx="1008062" cy="447675"/>
          </a:xfrm>
          <a:prstGeom prst="rect">
            <a:avLst/>
          </a:prstGeom>
          <a:solidFill>
            <a:schemeClr val="bg1">
              <a:lumMod val="85000"/>
            </a:schemeClr>
          </a:solidFill>
          <a:ln w="9525">
            <a:solidFill>
              <a:schemeClr val="bg1">
                <a:lumMod val="75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40973" name="Line 13"/>
          <p:cNvSpPr>
            <a:spLocks noChangeShapeType="1"/>
          </p:cNvSpPr>
          <p:nvPr/>
        </p:nvSpPr>
        <p:spPr bwMode="auto">
          <a:xfrm>
            <a:off x="1125538" y="5275883"/>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74" name="Line 14"/>
          <p:cNvSpPr>
            <a:spLocks noChangeShapeType="1"/>
          </p:cNvSpPr>
          <p:nvPr/>
        </p:nvSpPr>
        <p:spPr bwMode="auto">
          <a:xfrm>
            <a:off x="7391400" y="5275883"/>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9710" name="Rectangle 15"/>
          <p:cNvSpPr>
            <a:spLocks noChangeArrowheads="1"/>
          </p:cNvSpPr>
          <p:nvPr/>
        </p:nvSpPr>
        <p:spPr bwMode="auto">
          <a:xfrm>
            <a:off x="838200" y="5083795"/>
            <a:ext cx="647700" cy="127000"/>
          </a:xfrm>
          <a:prstGeom prst="rect">
            <a:avLst/>
          </a:prstGeom>
          <a:noFill/>
          <a:ln w="9525">
            <a:solidFill>
              <a:schemeClr val="bg1"/>
            </a:solidFill>
            <a:miter lim="800000"/>
            <a:headEnd/>
            <a:tailEnd/>
          </a:ln>
        </p:spPr>
        <p:txBody>
          <a:bodyPr wrap="none" anchor="ctr"/>
          <a:lstStyle/>
          <a:p>
            <a:pPr algn="ctr">
              <a:defRPr/>
            </a:pPr>
            <a:r>
              <a:rPr lang="en-US" sz="1067">
                <a:latin typeface="Calibri" pitchFamily="34" charset="0"/>
              </a:rPr>
              <a:t>new</a:t>
            </a:r>
          </a:p>
        </p:txBody>
      </p:sp>
      <p:sp>
        <p:nvSpPr>
          <p:cNvPr id="29711" name="Rectangle 16"/>
          <p:cNvSpPr>
            <a:spLocks noChangeArrowheads="1"/>
          </p:cNvSpPr>
          <p:nvPr/>
        </p:nvSpPr>
        <p:spPr bwMode="auto">
          <a:xfrm>
            <a:off x="8039100" y="5083795"/>
            <a:ext cx="576263" cy="127000"/>
          </a:xfrm>
          <a:prstGeom prst="rect">
            <a:avLst/>
          </a:prstGeom>
          <a:noFill/>
          <a:ln w="9525">
            <a:noFill/>
            <a:miter lim="800000"/>
            <a:headEnd/>
            <a:tailEnd/>
          </a:ln>
        </p:spPr>
        <p:txBody>
          <a:bodyPr wrap="none" anchor="ctr"/>
          <a:lstStyle/>
          <a:p>
            <a:pPr algn="ctr">
              <a:defRPr/>
            </a:pPr>
            <a:r>
              <a:rPr lang="en-US" sz="1067">
                <a:latin typeface="Calibri" pitchFamily="34" charset="0"/>
              </a:rPr>
              <a:t>dead</a:t>
            </a:r>
          </a:p>
        </p:txBody>
      </p:sp>
      <p:sp>
        <p:nvSpPr>
          <p:cNvPr id="40977" name="Line 17"/>
          <p:cNvSpPr>
            <a:spLocks noChangeShapeType="1"/>
          </p:cNvSpPr>
          <p:nvPr/>
        </p:nvSpPr>
        <p:spPr bwMode="auto">
          <a:xfrm>
            <a:off x="3070225" y="5660058"/>
            <a:ext cx="504031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0978" name="Line 18"/>
          <p:cNvSpPr>
            <a:spLocks noChangeShapeType="1"/>
          </p:cNvSpPr>
          <p:nvPr/>
        </p:nvSpPr>
        <p:spPr bwMode="auto">
          <a:xfrm flipH="1" flipV="1">
            <a:off x="8110537" y="5275882"/>
            <a:ext cx="53455" cy="16146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0979" name="Rectangle 22"/>
          <p:cNvSpPr>
            <a:spLocks noChangeArrowheads="1"/>
          </p:cNvSpPr>
          <p:nvPr/>
        </p:nvSpPr>
        <p:spPr bwMode="auto">
          <a:xfrm>
            <a:off x="981075" y="4509120"/>
            <a:ext cx="7705725" cy="1216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45" name="Rectangle 23"/>
          <p:cNvSpPr>
            <a:spLocks noChangeArrowheads="1"/>
          </p:cNvSpPr>
          <p:nvPr/>
        </p:nvSpPr>
        <p:spPr bwMode="auto">
          <a:xfrm>
            <a:off x="4367213" y="5083795"/>
            <a:ext cx="936625" cy="384175"/>
          </a:xfrm>
          <a:prstGeom prst="rect">
            <a:avLst/>
          </a:prstGeom>
          <a:noFill/>
          <a:ln w="9525">
            <a:noFill/>
            <a:miter lim="800000"/>
            <a:headEnd/>
            <a:tailEnd/>
          </a:ln>
          <a:effectLst/>
        </p:spPr>
        <p:txBody>
          <a:bodyPr wrap="none" anchor="ctr"/>
          <a:lstStyle/>
          <a:p>
            <a:pPr algn="ctr">
              <a:defRPr/>
            </a:pPr>
            <a:r>
              <a:rPr lang="en-US" sz="1067" b="1">
                <a:latin typeface="Calibri" pitchFamily="34" charset="0"/>
              </a:rPr>
              <a:t>SURVIVOR</a:t>
            </a:r>
          </a:p>
          <a:p>
            <a:pPr algn="ctr">
              <a:defRPr/>
            </a:pPr>
            <a:r>
              <a:rPr lang="en-US" sz="1067" b="1">
                <a:latin typeface="Calibri" pitchFamily="34" charset="0"/>
              </a:rPr>
              <a:t>SPACE 2</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he-IL" dirty="0"/>
              <a:t>Examining classes</a:t>
            </a:r>
          </a:p>
        </p:txBody>
      </p:sp>
      <p:sp>
        <p:nvSpPr>
          <p:cNvPr id="179202" name="Rectangle 3"/>
          <p:cNvSpPr>
            <a:spLocks noGrp="1" noChangeArrowheads="1"/>
          </p:cNvSpPr>
          <p:nvPr>
            <p:ph idx="1"/>
          </p:nvPr>
        </p:nvSpPr>
        <p:spPr/>
        <p:txBody>
          <a:bodyPr/>
          <a:lstStyle/>
          <a:p>
            <a:pPr algn="l" rtl="0" eaLnBrk="1" hangingPunct="1">
              <a:lnSpc>
                <a:spcPct val="90000"/>
              </a:lnSpc>
              <a:defRPr/>
            </a:pPr>
            <a:r>
              <a:rPr lang="en-US" sz="2489"/>
              <a:t>Why and when </a:t>
            </a:r>
          </a:p>
          <a:p>
            <a:pPr algn="l" rtl="0" eaLnBrk="1" hangingPunct="1">
              <a:lnSpc>
                <a:spcPct val="90000"/>
              </a:lnSpc>
              <a:defRPr/>
            </a:pPr>
            <a:r>
              <a:rPr lang="en-US" sz="2489"/>
              <a:t>Retrieving Class objects</a:t>
            </a:r>
          </a:p>
          <a:p>
            <a:pPr algn="l" rtl="0" eaLnBrk="1" hangingPunct="1">
              <a:lnSpc>
                <a:spcPct val="90000"/>
              </a:lnSpc>
              <a:defRPr/>
            </a:pPr>
            <a:r>
              <a:rPr lang="en-US" sz="2489"/>
              <a:t>Getting class name</a:t>
            </a:r>
          </a:p>
          <a:p>
            <a:pPr algn="l" rtl="0" eaLnBrk="1" hangingPunct="1">
              <a:lnSpc>
                <a:spcPct val="90000"/>
              </a:lnSpc>
              <a:defRPr/>
            </a:pPr>
            <a:r>
              <a:rPr lang="en-US" sz="2489"/>
              <a:t>Checking if the Class reflects an Interface</a:t>
            </a:r>
          </a:p>
          <a:p>
            <a:pPr algn="l" rtl="0" eaLnBrk="1" hangingPunct="1">
              <a:lnSpc>
                <a:spcPct val="90000"/>
              </a:lnSpc>
              <a:defRPr/>
            </a:pPr>
            <a:r>
              <a:rPr lang="en-US" sz="2489"/>
              <a:t>Getting class modifiers</a:t>
            </a:r>
          </a:p>
          <a:p>
            <a:pPr algn="l" rtl="0" eaLnBrk="1" hangingPunct="1">
              <a:lnSpc>
                <a:spcPct val="90000"/>
              </a:lnSpc>
              <a:defRPr/>
            </a:pPr>
            <a:r>
              <a:rPr lang="en-US" sz="2489"/>
              <a:t>Identifying implemented Interfaces</a:t>
            </a:r>
          </a:p>
          <a:p>
            <a:pPr algn="l" rtl="0" eaLnBrk="1" hangingPunct="1">
              <a:lnSpc>
                <a:spcPct val="90000"/>
              </a:lnSpc>
              <a:defRPr/>
            </a:pPr>
            <a:r>
              <a:rPr lang="en-US" sz="2489"/>
              <a:t>Examining the class fields</a:t>
            </a:r>
          </a:p>
          <a:p>
            <a:pPr algn="l" rtl="0" eaLnBrk="1" hangingPunct="1">
              <a:lnSpc>
                <a:spcPct val="90000"/>
              </a:lnSpc>
              <a:defRPr/>
            </a:pPr>
            <a:r>
              <a:rPr lang="en-US" sz="2489"/>
              <a:t>Examining the class constructors</a:t>
            </a:r>
          </a:p>
          <a:p>
            <a:pPr algn="l" rtl="0" eaLnBrk="1" hangingPunct="1">
              <a:lnSpc>
                <a:spcPct val="90000"/>
              </a:lnSpc>
              <a:defRPr/>
            </a:pPr>
            <a:r>
              <a:rPr lang="en-US" sz="2489"/>
              <a:t>Discovering class methods</a:t>
            </a:r>
          </a:p>
          <a:p>
            <a:pPr algn="l" rtl="0" eaLnBrk="1" hangingPunct="1">
              <a:lnSpc>
                <a:spcPct val="90000"/>
              </a:lnSpc>
              <a:defRPr/>
            </a:pPr>
            <a:endParaRPr lang="en-US" sz="2489"/>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0226" name="Rectangle 3"/>
          <p:cNvSpPr>
            <a:spLocks noGrp="1" noChangeArrowheads="1"/>
          </p:cNvSpPr>
          <p:nvPr>
            <p:ph idx="1"/>
          </p:nvPr>
        </p:nvSpPr>
        <p:spPr/>
        <p:txBody>
          <a:bodyPr/>
          <a:lstStyle/>
          <a:p>
            <a:pPr algn="l" rtl="0" eaLnBrk="1" hangingPunct="1">
              <a:defRPr/>
            </a:pPr>
            <a:r>
              <a:rPr lang="en-US" sz="2489"/>
              <a:t>Required for class browsing</a:t>
            </a:r>
          </a:p>
          <a:p>
            <a:pPr lvl="2" algn="l" rtl="0" eaLnBrk="1" hangingPunct="1">
              <a:defRPr/>
            </a:pPr>
            <a:r>
              <a:rPr lang="en-US"/>
              <a:t>Need to know the class infrastructure</a:t>
            </a:r>
          </a:p>
          <a:p>
            <a:pPr lvl="2" algn="l" rtl="0" eaLnBrk="1" hangingPunct="1">
              <a:defRPr/>
            </a:pPr>
            <a:r>
              <a:rPr lang="en-US"/>
              <a:t>For example – list of class constructors</a:t>
            </a:r>
          </a:p>
          <a:p>
            <a:pPr lvl="2" algn="l" rtl="0" eaLnBrk="1" hangingPunct="1">
              <a:defRPr/>
            </a:pPr>
            <a:endParaRPr lang="en-US"/>
          </a:p>
          <a:p>
            <a:pPr algn="l" rtl="0" eaLnBrk="1" hangingPunct="1">
              <a:defRPr/>
            </a:pPr>
            <a:r>
              <a:rPr lang="en-US" sz="2489"/>
              <a:t>Is done via </a:t>
            </a:r>
            <a:r>
              <a:rPr lang="en-US" sz="2489" i="1"/>
              <a:t>java.lang.Class</a:t>
            </a:r>
            <a:r>
              <a:rPr lang="en-US"/>
              <a:t> </a:t>
            </a:r>
          </a:p>
          <a:p>
            <a:pPr lvl="2" algn="l" rtl="0" eaLnBrk="1" hangingPunct="1">
              <a:defRPr/>
            </a:pPr>
            <a:r>
              <a:rPr lang="en-US"/>
              <a:t>The JRE maintains a </a:t>
            </a:r>
            <a:r>
              <a:rPr lang="en-US" i="1"/>
              <a:t>Class</a:t>
            </a:r>
            <a:r>
              <a:rPr lang="en-US"/>
              <a:t> object to reflect classes</a:t>
            </a:r>
          </a:p>
          <a:p>
            <a:pPr lvl="2" algn="l" rtl="0" eaLnBrk="1" hangingPunct="1">
              <a:defRPr/>
            </a:pPr>
            <a:r>
              <a:rPr lang="en-US" i="1"/>
              <a:t>Class</a:t>
            </a:r>
            <a:r>
              <a:rPr lang="en-US"/>
              <a:t> instances are immutable</a:t>
            </a:r>
          </a:p>
          <a:p>
            <a:pPr lvl="2" algn="l" rtl="0" eaLnBrk="1" hangingPunct="1">
              <a:defRPr/>
            </a:pPr>
            <a:r>
              <a:rPr lang="en-US"/>
              <a:t>Also represent Interfaces</a:t>
            </a:r>
          </a:p>
          <a:p>
            <a:pPr lvl="2" algn="l" rtl="0" eaLnBrk="1" hangingPunct="1">
              <a:defRPr/>
            </a:pPr>
            <a:r>
              <a:rPr lang="en-US"/>
              <a:t>Each living object hold a reference to its </a:t>
            </a:r>
            <a:r>
              <a:rPr lang="en-US" i="1"/>
              <a:t>Class</a:t>
            </a:r>
          </a:p>
          <a:p>
            <a:pPr lvl="2" algn="l" rtl="0" eaLnBrk="1" hangingPunct="1">
              <a:defRPr/>
            </a:pPr>
            <a:endParaRPr lang="en-US"/>
          </a:p>
          <a:p>
            <a:pPr algn="l" rtl="0" eaLnBrk="1" hangingPunct="1">
              <a:defRPr/>
            </a:pP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1250" name="Rectangle 3"/>
          <p:cNvSpPr>
            <a:spLocks noGrp="1" noChangeArrowheads="1"/>
          </p:cNvSpPr>
          <p:nvPr>
            <p:ph idx="1"/>
          </p:nvPr>
        </p:nvSpPr>
        <p:spPr/>
        <p:txBody>
          <a:bodyPr/>
          <a:lstStyle/>
          <a:p>
            <a:pPr algn="l" rtl="0" eaLnBrk="1" hangingPunct="1">
              <a:defRPr/>
            </a:pPr>
            <a:r>
              <a:rPr lang="en-US" sz="2489" dirty="0"/>
              <a:t>Retrieving Class objects</a:t>
            </a:r>
          </a:p>
          <a:p>
            <a:pPr lvl="2" algn="l" rtl="0" eaLnBrk="1" hangingPunct="1">
              <a:defRPr/>
            </a:pPr>
            <a:r>
              <a:rPr lang="en-US" dirty="0"/>
              <a:t>From an instance</a:t>
            </a:r>
          </a:p>
          <a:p>
            <a:pPr lvl="2" algn="l" rtl="0" eaLnBrk="1" hangingPunct="1">
              <a:defRPr/>
            </a:pPr>
            <a:endParaRPr lang="en-US" dirty="0"/>
          </a:p>
          <a:p>
            <a:pPr lvl="2" algn="l" rtl="0" eaLnBrk="1" hangingPunct="1">
              <a:defRPr/>
            </a:pPr>
            <a:r>
              <a:rPr lang="en-US" dirty="0"/>
              <a:t>By specifying the class name as a </a:t>
            </a:r>
            <a:r>
              <a:rPr lang="en-US" i="1" dirty="0"/>
              <a:t>String</a:t>
            </a:r>
          </a:p>
          <a:p>
            <a:pPr lvl="4" algn="l" rtl="0" eaLnBrk="1" hangingPunct="1">
              <a:defRPr/>
            </a:pPr>
            <a:r>
              <a:rPr lang="en-US" dirty="0"/>
              <a:t>Checked at runtime</a:t>
            </a:r>
          </a:p>
          <a:p>
            <a:pPr lvl="4" algn="l" rtl="0" eaLnBrk="1" hangingPunct="1">
              <a:defRPr/>
            </a:pPr>
            <a:r>
              <a:rPr lang="en-US" dirty="0"/>
              <a:t>Portable </a:t>
            </a:r>
          </a:p>
          <a:p>
            <a:pPr lvl="2" algn="l" rtl="0" eaLnBrk="1" hangingPunct="1">
              <a:defRPr/>
            </a:pPr>
            <a:endParaRPr lang="en-US" dirty="0"/>
          </a:p>
          <a:p>
            <a:pPr lvl="2" algn="l" rtl="0" eaLnBrk="1" hangingPunct="1">
              <a:defRPr/>
            </a:pPr>
            <a:endParaRPr lang="en-US" dirty="0"/>
          </a:p>
          <a:p>
            <a:pPr lvl="2" algn="l" rtl="0" eaLnBrk="1" hangingPunct="1">
              <a:defRPr/>
            </a:pPr>
            <a:r>
              <a:rPr lang="en-US" dirty="0"/>
              <a:t>By specifying the class name at compile time</a:t>
            </a:r>
          </a:p>
          <a:p>
            <a:pPr lvl="2" algn="l" rtl="0" eaLnBrk="1" hangingPunct="1">
              <a:defRPr/>
            </a:pPr>
            <a:endParaRPr lang="en-US" dirty="0"/>
          </a:p>
          <a:p>
            <a:pPr lvl="2" algn="l" rtl="0" eaLnBrk="1" hangingPunct="1">
              <a:defRPr/>
            </a:pPr>
            <a:endParaRPr lang="en-US" dirty="0"/>
          </a:p>
          <a:p>
            <a:pPr lvl="2" algn="l" rtl="0" eaLnBrk="1" hangingPunct="1">
              <a:defRPr/>
            </a:pPr>
            <a:endParaRPr lang="en-US" dirty="0"/>
          </a:p>
        </p:txBody>
      </p:sp>
      <p:sp>
        <p:nvSpPr>
          <p:cNvPr id="10244" name="Rectangle 4"/>
          <p:cNvSpPr>
            <a:spLocks noChangeArrowheads="1"/>
          </p:cNvSpPr>
          <p:nvPr/>
        </p:nvSpPr>
        <p:spPr bwMode="auto">
          <a:xfrm>
            <a:off x="4859338" y="2404534"/>
            <a:ext cx="2665412" cy="575733"/>
          </a:xfrm>
          <a:prstGeom prst="rect">
            <a:avLst/>
          </a:prstGeom>
          <a:noFill/>
          <a:ln w="28575">
            <a:noFill/>
            <a:miter lim="800000"/>
            <a:headEnd/>
            <a:tailEnd/>
          </a:ln>
          <a:scene3d>
            <a:camera prst="orthographicFront"/>
            <a:lightRig rig="threePt" dir="t"/>
          </a:scene3d>
          <a:sp3d>
            <a:bevelT/>
          </a:sp3d>
        </p:spPr>
        <p:txBody>
          <a:bodyPr/>
          <a:lstStyle/>
          <a:p>
            <a:pPr marL="304804" indent="-304804" fontAlgn="auto">
              <a:spcBef>
                <a:spcPts val="0"/>
              </a:spcBef>
              <a:spcAft>
                <a:spcPts val="0"/>
              </a:spcAft>
              <a:defRPr/>
            </a:pPr>
            <a:endParaRPr lang="en-US" sz="1244" dirty="0">
              <a:latin typeface="+mn-lt"/>
              <a:cs typeface="+mn-cs"/>
            </a:endParaRPr>
          </a:p>
        </p:txBody>
      </p:sp>
      <p:sp>
        <p:nvSpPr>
          <p:cNvPr id="7" name="AutoShape 8"/>
          <p:cNvSpPr>
            <a:spLocks noChangeArrowheads="1"/>
          </p:cNvSpPr>
          <p:nvPr/>
        </p:nvSpPr>
        <p:spPr bwMode="auto">
          <a:xfrm>
            <a:off x="4139952" y="1565462"/>
            <a:ext cx="4546848" cy="672278"/>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err="1">
                <a:latin typeface="+mn-lt"/>
                <a:cs typeface="+mn-cs"/>
              </a:rPr>
              <a:t>MyObject</a:t>
            </a:r>
            <a:r>
              <a:rPr lang="en-US" sz="1400" dirty="0">
                <a:latin typeface="+mn-lt"/>
                <a:cs typeface="+mn-cs"/>
              </a:rPr>
              <a:t> </a:t>
            </a:r>
            <a:r>
              <a:rPr lang="en-US" sz="1400" dirty="0" err="1">
                <a:latin typeface="+mn-lt"/>
                <a:cs typeface="+mn-cs"/>
              </a:rPr>
              <a:t>obj</a:t>
            </a:r>
            <a:r>
              <a:rPr lang="en-US" sz="1400" dirty="0">
                <a:latin typeface="+mn-lt"/>
                <a:cs typeface="+mn-cs"/>
              </a:rPr>
              <a:t>=new </a:t>
            </a:r>
            <a:r>
              <a:rPr lang="en-US" sz="1400" dirty="0" err="1">
                <a:latin typeface="+mn-lt"/>
                <a:cs typeface="+mn-cs"/>
              </a:rPr>
              <a:t>MyObject</a:t>
            </a:r>
            <a:r>
              <a:rPr lang="en-US" sz="1400" dirty="0">
                <a:latin typeface="+mn-lt"/>
                <a:cs typeface="+mn-cs"/>
              </a:rPr>
              <a:t>();</a:t>
            </a:r>
          </a:p>
          <a:p>
            <a:pPr marL="304804" indent="-304804" fontAlgn="auto">
              <a:spcBef>
                <a:spcPts val="0"/>
              </a:spcBef>
              <a:spcAft>
                <a:spcPts val="0"/>
              </a:spcAft>
              <a:defRPr/>
            </a:pPr>
            <a:r>
              <a:rPr lang="en-US" sz="1400" dirty="0">
                <a:latin typeface="+mn-lt"/>
                <a:cs typeface="+mn-cs"/>
              </a:rPr>
              <a:t>Class class= </a:t>
            </a:r>
            <a:r>
              <a:rPr lang="en-US" sz="1400" dirty="0" err="1">
                <a:latin typeface="+mn-lt"/>
                <a:cs typeface="+mn-cs"/>
              </a:rPr>
              <a:t>obj.</a:t>
            </a:r>
            <a:r>
              <a:rPr lang="en-US" sz="1400" b="1" dirty="0" err="1">
                <a:latin typeface="+mn-lt"/>
                <a:cs typeface="+mn-cs"/>
              </a:rPr>
              <a:t>getClass</a:t>
            </a:r>
            <a:r>
              <a:rPr lang="en-US" sz="1400" b="1" dirty="0">
                <a:latin typeface="+mn-lt"/>
                <a:cs typeface="+mn-cs"/>
              </a:rPr>
              <a:t>()</a:t>
            </a:r>
            <a:r>
              <a:rPr lang="en-US" sz="1400" dirty="0">
                <a:latin typeface="+mn-lt"/>
                <a:cs typeface="+mn-cs"/>
              </a:rPr>
              <a:t>;</a:t>
            </a:r>
          </a:p>
        </p:txBody>
      </p:sp>
      <p:sp>
        <p:nvSpPr>
          <p:cNvPr id="8" name="AutoShape 8"/>
          <p:cNvSpPr>
            <a:spLocks noChangeArrowheads="1"/>
          </p:cNvSpPr>
          <p:nvPr/>
        </p:nvSpPr>
        <p:spPr bwMode="auto">
          <a:xfrm>
            <a:off x="4139952" y="3282387"/>
            <a:ext cx="4546848" cy="6773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mn-lt"/>
                <a:cs typeface="+mn-cs"/>
              </a:rPr>
              <a:t>Class </a:t>
            </a:r>
            <a:r>
              <a:rPr lang="en-US" sz="1400" dirty="0" err="1">
                <a:latin typeface="+mn-lt"/>
                <a:cs typeface="+mn-cs"/>
              </a:rPr>
              <a:t>class</a:t>
            </a:r>
            <a:r>
              <a:rPr lang="en-US" sz="1400" dirty="0">
                <a:latin typeface="+mn-lt"/>
                <a:cs typeface="+mn-cs"/>
              </a:rPr>
              <a:t>= </a:t>
            </a:r>
            <a:r>
              <a:rPr lang="en-US" sz="1400" b="1" dirty="0" err="1">
                <a:latin typeface="+mn-lt"/>
                <a:cs typeface="+mn-cs"/>
              </a:rPr>
              <a:t>Class.forName</a:t>
            </a:r>
            <a:r>
              <a:rPr lang="en-US" sz="1400" dirty="0">
                <a:latin typeface="+mn-lt"/>
                <a:cs typeface="+mn-cs"/>
              </a:rPr>
              <a:t>(“</a:t>
            </a:r>
            <a:r>
              <a:rPr lang="en-US" sz="1400" dirty="0" err="1">
                <a:latin typeface="+mn-lt"/>
                <a:cs typeface="+mn-cs"/>
              </a:rPr>
              <a:t>myPackage.MyObject</a:t>
            </a:r>
            <a:r>
              <a:rPr lang="en-US" sz="1400" dirty="0">
                <a:latin typeface="+mn-lt"/>
                <a:cs typeface="+mn-cs"/>
              </a:rPr>
              <a:t>”);</a:t>
            </a:r>
          </a:p>
          <a:p>
            <a:pPr fontAlgn="auto">
              <a:lnSpc>
                <a:spcPct val="80000"/>
              </a:lnSpc>
              <a:spcBef>
                <a:spcPts val="0"/>
              </a:spcBef>
              <a:spcAft>
                <a:spcPts val="0"/>
              </a:spcAft>
              <a:defRPr/>
            </a:pPr>
            <a:endParaRPr lang="en-US" sz="1400" dirty="0">
              <a:latin typeface="+mn-lt"/>
              <a:cs typeface="+mn-cs"/>
            </a:endParaRPr>
          </a:p>
        </p:txBody>
      </p:sp>
      <p:sp>
        <p:nvSpPr>
          <p:cNvPr id="9" name="AutoShape 8"/>
          <p:cNvSpPr>
            <a:spLocks noChangeArrowheads="1"/>
          </p:cNvSpPr>
          <p:nvPr/>
        </p:nvSpPr>
        <p:spPr bwMode="auto">
          <a:xfrm>
            <a:off x="4125000" y="4535784"/>
            <a:ext cx="4561800" cy="60960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mn-lt"/>
                <a:cs typeface="+mn-cs"/>
              </a:rPr>
              <a:t>Class </a:t>
            </a:r>
            <a:r>
              <a:rPr lang="en-US" sz="1400" dirty="0" err="1">
                <a:latin typeface="+mn-lt"/>
                <a:cs typeface="+mn-cs"/>
              </a:rPr>
              <a:t>class</a:t>
            </a:r>
            <a:r>
              <a:rPr lang="en-US" sz="1400" dirty="0">
                <a:latin typeface="+mn-lt"/>
                <a:cs typeface="+mn-cs"/>
              </a:rPr>
              <a:t>= </a:t>
            </a:r>
            <a:r>
              <a:rPr lang="en-US" sz="1400" dirty="0" err="1">
                <a:latin typeface="+mn-lt"/>
                <a:cs typeface="+mn-cs"/>
              </a:rPr>
              <a:t>myPackage.MyObject</a:t>
            </a:r>
            <a:r>
              <a:rPr lang="en-US" sz="1400" b="1" dirty="0" err="1">
                <a:latin typeface="+mn-lt"/>
                <a:cs typeface="+mn-cs"/>
              </a:rPr>
              <a:t>.class</a:t>
            </a:r>
            <a:r>
              <a:rPr lang="en-US" sz="1400" dirty="0">
                <a:latin typeface="+mn-lt"/>
                <a:cs typeface="+mn-cs"/>
              </a:rPr>
              <a:t>;</a:t>
            </a:r>
          </a:p>
        </p:txBody>
      </p:sp>
      <p:cxnSp>
        <p:nvCxnSpPr>
          <p:cNvPr id="10" name="Straight Connector 9"/>
          <p:cNvCxnSpPr/>
          <p:nvPr/>
        </p:nvCxnSpPr>
        <p:spPr>
          <a:xfrm>
            <a:off x="4139952" y="1565462"/>
            <a:ext cx="454684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139952" y="2237740"/>
            <a:ext cx="454684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39952" y="3282387"/>
            <a:ext cx="454684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5000" y="3959720"/>
            <a:ext cx="454684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25000" y="4509291"/>
            <a:ext cx="454684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39952" y="5145384"/>
            <a:ext cx="454684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2274" name="Rectangle 3"/>
          <p:cNvSpPr>
            <a:spLocks noGrp="1" noChangeArrowheads="1"/>
          </p:cNvSpPr>
          <p:nvPr>
            <p:ph idx="1"/>
          </p:nvPr>
        </p:nvSpPr>
        <p:spPr/>
        <p:txBody>
          <a:bodyPr/>
          <a:lstStyle/>
          <a:p>
            <a:pPr algn="l" rtl="0" eaLnBrk="1" hangingPunct="1">
              <a:defRPr/>
            </a:pPr>
            <a:r>
              <a:rPr lang="en-US" sz="2489"/>
              <a:t>Getting class name</a:t>
            </a:r>
          </a:p>
          <a:p>
            <a:pPr lvl="2" algn="l" rtl="0" eaLnBrk="1" hangingPunct="1">
              <a:defRPr/>
            </a:pPr>
            <a:r>
              <a:rPr lang="en-US" sz="1778"/>
              <a:t>Is done via the </a:t>
            </a:r>
            <a:r>
              <a:rPr lang="en-US" sz="1778" i="1"/>
              <a:t>getName() &amp; toString() </a:t>
            </a:r>
            <a:r>
              <a:rPr lang="en-US" sz="1778"/>
              <a:t>methods</a:t>
            </a:r>
          </a:p>
          <a:p>
            <a:pPr lvl="2" algn="l" rtl="0" eaLnBrk="1" hangingPunct="1">
              <a:defRPr/>
            </a:pPr>
            <a:r>
              <a:rPr lang="en-US" sz="1778"/>
              <a:t>If primitive is reflected – the name of the primitive is returned</a:t>
            </a:r>
          </a:p>
          <a:p>
            <a:pPr lvl="2" algn="l" rtl="0" eaLnBrk="1" hangingPunct="1">
              <a:defRPr/>
            </a:pPr>
            <a:r>
              <a:rPr lang="en-US" sz="1778"/>
              <a:t>Returns a fully qualified name of the object/class reflected</a:t>
            </a:r>
            <a:r>
              <a:rPr lang="en-US"/>
              <a:t> </a:t>
            </a:r>
          </a:p>
        </p:txBody>
      </p:sp>
      <p:sp>
        <p:nvSpPr>
          <p:cNvPr id="5" name="AutoShape 8"/>
          <p:cNvSpPr>
            <a:spLocks noChangeArrowheads="1"/>
          </p:cNvSpPr>
          <p:nvPr/>
        </p:nvSpPr>
        <p:spPr bwMode="auto">
          <a:xfrm>
            <a:off x="1331640" y="2878584"/>
            <a:ext cx="7355160" cy="3502744"/>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mn-lt"/>
                <a:cs typeface="+mn-cs"/>
              </a:rPr>
              <a:t>import </a:t>
            </a:r>
            <a:r>
              <a:rPr lang="en-US" sz="1400" dirty="0" err="1">
                <a:latin typeface="+mn-lt"/>
                <a:cs typeface="+mn-cs"/>
              </a:rPr>
              <a:t>java.lang.reflect</a:t>
            </a:r>
            <a:r>
              <a:rPr lang="en-US" sz="1400" dirty="0">
                <a:latin typeface="+mn-lt"/>
                <a:cs typeface="+mn-cs"/>
              </a:rPr>
              <a:t>.*; </a:t>
            </a:r>
          </a:p>
          <a:p>
            <a:pPr marL="304804" indent="-304804" fontAlgn="auto">
              <a:spcBef>
                <a:spcPts val="0"/>
              </a:spcBef>
              <a:spcAft>
                <a:spcPts val="0"/>
              </a:spcAft>
              <a:defRPr/>
            </a:pPr>
            <a:r>
              <a:rPr lang="en-US" sz="1400" dirty="0">
                <a:latin typeface="+mn-lt"/>
                <a:cs typeface="+mn-cs"/>
              </a:rPr>
              <a:t>Import </a:t>
            </a:r>
            <a:r>
              <a:rPr lang="en-US" sz="1400" dirty="0" err="1">
                <a:latin typeface="+mn-lt"/>
                <a:cs typeface="+mn-cs"/>
              </a:rPr>
              <a:t>java.util.Date</a:t>
            </a:r>
            <a:r>
              <a:rPr lang="en-US" sz="1400" dirty="0">
                <a:latin typeface="+mn-lt"/>
                <a:cs typeface="+mn-cs"/>
              </a:rPr>
              <a:t>;</a:t>
            </a:r>
          </a:p>
          <a:p>
            <a:pPr marL="304804" indent="-304804" fontAlgn="auto">
              <a:spcBef>
                <a:spcPts val="0"/>
              </a:spcBef>
              <a:spcAft>
                <a:spcPts val="0"/>
              </a:spcAft>
              <a:defRPr/>
            </a:pPr>
            <a:endParaRPr lang="en-US" sz="1400" dirty="0">
              <a:latin typeface="+mn-lt"/>
              <a:cs typeface="+mn-cs"/>
            </a:endParaRPr>
          </a:p>
          <a:p>
            <a:pPr marL="304804" indent="-304804" fontAlgn="auto">
              <a:spcBef>
                <a:spcPts val="0"/>
              </a:spcBef>
              <a:spcAft>
                <a:spcPts val="0"/>
              </a:spcAft>
              <a:defRPr/>
            </a:pPr>
            <a:r>
              <a:rPr lang="en-US" sz="1400" dirty="0">
                <a:latin typeface="+mn-lt"/>
                <a:cs typeface="+mn-cs"/>
              </a:rPr>
              <a:t>public class </a:t>
            </a:r>
            <a:r>
              <a:rPr lang="en-US" sz="1400" dirty="0" err="1">
                <a:latin typeface="+mn-lt"/>
                <a:cs typeface="+mn-cs"/>
              </a:rPr>
              <a:t>SampleName</a:t>
            </a:r>
            <a:r>
              <a:rPr lang="en-US" sz="1400" dirty="0">
                <a:latin typeface="+mn-lt"/>
                <a:cs typeface="+mn-cs"/>
              </a:rPr>
              <a:t> { </a:t>
            </a:r>
          </a:p>
          <a:p>
            <a:pPr marL="304804" indent="-304804" fontAlgn="auto">
              <a:spcBef>
                <a:spcPts val="0"/>
              </a:spcBef>
              <a:spcAft>
                <a:spcPts val="0"/>
              </a:spcAft>
              <a:defRPr/>
            </a:pPr>
            <a:r>
              <a:rPr lang="en-US" sz="1400" dirty="0">
                <a:latin typeface="+mn-lt"/>
                <a:cs typeface="+mn-cs"/>
              </a:rPr>
              <a:t>	public static void main(String[] </a:t>
            </a:r>
            <a:r>
              <a:rPr lang="en-US" sz="1400" dirty="0" err="1">
                <a:latin typeface="+mn-lt"/>
                <a:cs typeface="+mn-cs"/>
              </a:rPr>
              <a:t>args</a:t>
            </a:r>
            <a:r>
              <a:rPr lang="en-US" sz="1400" dirty="0">
                <a:latin typeface="+mn-lt"/>
                <a:cs typeface="+mn-cs"/>
              </a:rPr>
              <a:t>) { </a:t>
            </a:r>
          </a:p>
          <a:p>
            <a:pPr marL="304804" indent="-304804" fontAlgn="auto">
              <a:spcBef>
                <a:spcPts val="0"/>
              </a:spcBef>
              <a:spcAft>
                <a:spcPts val="0"/>
              </a:spcAft>
              <a:defRPr/>
            </a:pPr>
            <a:r>
              <a:rPr lang="en-US" sz="1400" dirty="0">
                <a:latin typeface="+mn-lt"/>
                <a:cs typeface="+mn-cs"/>
              </a:rPr>
              <a:t>		Date d = new Date(); </a:t>
            </a:r>
          </a:p>
          <a:p>
            <a:pPr marL="304804" indent="-304804" fontAlgn="auto">
              <a:spcBef>
                <a:spcPts val="0"/>
              </a:spcBef>
              <a:spcAft>
                <a:spcPts val="0"/>
              </a:spcAft>
              <a:defRPr/>
            </a:pPr>
            <a:r>
              <a:rPr lang="en-US" sz="1400" dirty="0">
                <a:latin typeface="+mn-lt"/>
                <a:cs typeface="+mn-cs"/>
              </a:rPr>
              <a:t>		</a:t>
            </a:r>
            <a:r>
              <a:rPr lang="en-US" sz="1400" dirty="0" err="1">
                <a:latin typeface="+mn-lt"/>
                <a:cs typeface="+mn-cs"/>
              </a:rPr>
              <a:t>printName</a:t>
            </a:r>
            <a:r>
              <a:rPr lang="en-US" sz="1400" dirty="0">
                <a:latin typeface="+mn-lt"/>
                <a:cs typeface="+mn-cs"/>
              </a:rPr>
              <a:t>(d);</a:t>
            </a:r>
          </a:p>
          <a:p>
            <a:pPr marL="304804" indent="-304804" fontAlgn="auto">
              <a:spcBef>
                <a:spcPts val="0"/>
              </a:spcBef>
              <a:spcAft>
                <a:spcPts val="0"/>
              </a:spcAft>
              <a:defRPr/>
            </a:pPr>
            <a:r>
              <a:rPr lang="en-US" sz="1400" dirty="0">
                <a:latin typeface="+mn-lt"/>
                <a:cs typeface="+mn-cs"/>
              </a:rPr>
              <a:t>       }</a:t>
            </a:r>
          </a:p>
          <a:p>
            <a:pPr marL="304804" indent="-304804" fontAlgn="auto">
              <a:spcBef>
                <a:spcPts val="0"/>
              </a:spcBef>
              <a:spcAft>
                <a:spcPts val="0"/>
              </a:spcAft>
              <a:defRPr/>
            </a:pPr>
            <a:r>
              <a:rPr lang="en-US" sz="1400" dirty="0">
                <a:latin typeface="+mn-lt"/>
                <a:cs typeface="+mn-cs"/>
              </a:rPr>
              <a:t>       static void </a:t>
            </a:r>
            <a:r>
              <a:rPr lang="en-US" sz="1400" dirty="0" err="1">
                <a:latin typeface="+mn-lt"/>
                <a:cs typeface="+mn-cs"/>
              </a:rPr>
              <a:t>printName</a:t>
            </a:r>
            <a:r>
              <a:rPr lang="en-US" sz="1400" dirty="0">
                <a:latin typeface="+mn-lt"/>
                <a:cs typeface="+mn-cs"/>
              </a:rPr>
              <a:t>(Object o) { </a:t>
            </a:r>
          </a:p>
          <a:p>
            <a:pPr marL="304804" indent="-304804" fontAlgn="auto">
              <a:spcBef>
                <a:spcPts val="0"/>
              </a:spcBef>
              <a:spcAft>
                <a:spcPts val="0"/>
              </a:spcAft>
              <a:defRPr/>
            </a:pPr>
            <a:r>
              <a:rPr lang="en-US" sz="1400" dirty="0">
                <a:latin typeface="+mn-lt"/>
                <a:cs typeface="+mn-cs"/>
              </a:rPr>
              <a:t>		</a:t>
            </a:r>
            <a:r>
              <a:rPr lang="en-US" sz="1400" b="1" dirty="0">
                <a:latin typeface="+mn-lt"/>
                <a:cs typeface="+mn-cs"/>
              </a:rPr>
              <a:t>Class c = </a:t>
            </a:r>
            <a:r>
              <a:rPr lang="en-US" sz="1400" b="1" dirty="0" err="1">
                <a:latin typeface="+mn-lt"/>
                <a:cs typeface="+mn-cs"/>
              </a:rPr>
              <a:t>o.getClass</a:t>
            </a:r>
            <a:r>
              <a:rPr lang="en-US" sz="1400" b="1" dirty="0">
                <a:latin typeface="+mn-lt"/>
                <a:cs typeface="+mn-cs"/>
              </a:rPr>
              <a:t>(); </a:t>
            </a:r>
          </a:p>
          <a:p>
            <a:pPr marL="304804" indent="-304804" fontAlgn="auto">
              <a:spcBef>
                <a:spcPts val="0"/>
              </a:spcBef>
              <a:spcAft>
                <a:spcPts val="0"/>
              </a:spcAft>
              <a:defRPr/>
            </a:pPr>
            <a:r>
              <a:rPr lang="en-US" sz="1400" dirty="0">
                <a:latin typeface="+mn-lt"/>
                <a:cs typeface="+mn-cs"/>
              </a:rPr>
              <a:t>		String s = </a:t>
            </a:r>
            <a:r>
              <a:rPr lang="en-US" sz="1400" b="1" dirty="0" err="1">
                <a:latin typeface="+mn-lt"/>
                <a:cs typeface="+mn-cs"/>
              </a:rPr>
              <a:t>c.getName</a:t>
            </a:r>
            <a:r>
              <a:rPr lang="en-US" sz="1400" b="1" dirty="0">
                <a:latin typeface="+mn-lt"/>
                <a:cs typeface="+mn-cs"/>
              </a:rPr>
              <a:t>();</a:t>
            </a:r>
            <a:r>
              <a:rPr lang="en-US" sz="1400" dirty="0">
                <a:latin typeface="+mn-lt"/>
                <a:cs typeface="+mn-cs"/>
              </a:rPr>
              <a:t> </a:t>
            </a:r>
          </a:p>
          <a:p>
            <a:pPr marL="304804" indent="-304804" fontAlgn="auto">
              <a:spcBef>
                <a:spcPts val="0"/>
              </a:spcBef>
              <a:spcAft>
                <a:spcPts val="0"/>
              </a:spcAft>
              <a:defRPr/>
            </a:pPr>
            <a:r>
              <a:rPr lang="en-US" sz="1400" dirty="0">
                <a:latin typeface="+mn-lt"/>
                <a:cs typeface="+mn-cs"/>
              </a:rPr>
              <a:t>		</a:t>
            </a:r>
            <a:r>
              <a:rPr lang="en-US" sz="1400" dirty="0" err="1">
                <a:latin typeface="+mn-lt"/>
                <a:cs typeface="+mn-cs"/>
              </a:rPr>
              <a:t>System.out.println</a:t>
            </a:r>
            <a:r>
              <a:rPr lang="en-US" sz="1400" dirty="0">
                <a:latin typeface="+mn-lt"/>
                <a:cs typeface="+mn-cs"/>
              </a:rPr>
              <a:t>(s); </a:t>
            </a:r>
          </a:p>
          <a:p>
            <a:pPr marL="304804" indent="-304804" fontAlgn="auto">
              <a:spcBef>
                <a:spcPts val="0"/>
              </a:spcBef>
              <a:spcAft>
                <a:spcPts val="0"/>
              </a:spcAft>
              <a:defRPr/>
            </a:pPr>
            <a:r>
              <a:rPr lang="en-US" sz="1400" dirty="0">
                <a:latin typeface="+mn-lt"/>
                <a:cs typeface="+mn-cs"/>
              </a:rPr>
              <a:t>	} </a:t>
            </a:r>
          </a:p>
          <a:p>
            <a:pPr marL="304804" indent="-304804" fontAlgn="auto">
              <a:spcBef>
                <a:spcPts val="0"/>
              </a:spcBef>
              <a:spcAft>
                <a:spcPts val="0"/>
              </a:spcAft>
              <a:defRPr/>
            </a:pPr>
            <a:r>
              <a:rPr lang="en-US" sz="1400" dirty="0">
                <a:latin typeface="+mn-lt"/>
                <a:cs typeface="+mn-cs"/>
              </a:rPr>
              <a:t>} </a:t>
            </a:r>
          </a:p>
          <a:p>
            <a:pPr marL="304804" indent="-304804" fontAlgn="auto">
              <a:spcBef>
                <a:spcPts val="0"/>
              </a:spcBef>
              <a:spcAft>
                <a:spcPts val="0"/>
              </a:spcAft>
              <a:defRPr/>
            </a:pPr>
            <a:r>
              <a:rPr lang="en-US" sz="1400" b="1" dirty="0">
                <a:latin typeface="+mn-lt"/>
                <a:cs typeface="+mn-cs"/>
              </a:rPr>
              <a:t>The sample program prints the following line:</a:t>
            </a:r>
            <a:r>
              <a:rPr lang="en-US" sz="1400" dirty="0">
                <a:latin typeface="+mn-lt"/>
                <a:cs typeface="+mn-cs"/>
              </a:rPr>
              <a:t> </a:t>
            </a:r>
            <a:r>
              <a:rPr lang="en-US" sz="1400" dirty="0" err="1">
                <a:latin typeface="+mn-lt"/>
                <a:cs typeface="+mn-cs"/>
              </a:rPr>
              <a:t>java.util.Date</a:t>
            </a:r>
            <a:r>
              <a:rPr lang="en-US" sz="1400" dirty="0">
                <a:latin typeface="+mn-lt"/>
                <a:cs typeface="+mn-cs"/>
              </a:rPr>
              <a:t> </a:t>
            </a:r>
          </a:p>
          <a:p>
            <a:pPr fontAlgn="auto">
              <a:lnSpc>
                <a:spcPct val="80000"/>
              </a:lnSpc>
              <a:spcBef>
                <a:spcPts val="0"/>
              </a:spcBef>
              <a:spcAft>
                <a:spcPts val="0"/>
              </a:spcAft>
              <a:defRPr/>
            </a:pPr>
            <a:endParaRPr lang="en-US" sz="1400" dirty="0">
              <a:latin typeface="+mn-lt"/>
              <a:cs typeface="+mn-cs"/>
            </a:endParaRPr>
          </a:p>
        </p:txBody>
      </p:sp>
      <p:cxnSp>
        <p:nvCxnSpPr>
          <p:cNvPr id="6" name="Straight Connector 5"/>
          <p:cNvCxnSpPr/>
          <p:nvPr/>
        </p:nvCxnSpPr>
        <p:spPr>
          <a:xfrm>
            <a:off x="1331640" y="6388124"/>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21296" y="2852936"/>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3298" name="Rectangle 3"/>
          <p:cNvSpPr>
            <a:spLocks noGrp="1" noChangeArrowheads="1"/>
          </p:cNvSpPr>
          <p:nvPr>
            <p:ph idx="1"/>
          </p:nvPr>
        </p:nvSpPr>
        <p:spPr/>
        <p:txBody>
          <a:bodyPr/>
          <a:lstStyle/>
          <a:p>
            <a:pPr algn="l" rtl="0" eaLnBrk="1" hangingPunct="1">
              <a:defRPr/>
            </a:pPr>
            <a:r>
              <a:rPr lang="en-US" sz="2489" dirty="0"/>
              <a:t>Checking if the Class reflects an Interface</a:t>
            </a:r>
          </a:p>
          <a:p>
            <a:pPr lvl="2" algn="l" rtl="0" eaLnBrk="1" hangingPunct="1">
              <a:defRPr/>
            </a:pPr>
            <a:r>
              <a:rPr lang="en-US" sz="1778" dirty="0"/>
              <a:t>Is done via </a:t>
            </a:r>
            <a:r>
              <a:rPr lang="en-US" sz="1778" i="1" dirty="0" err="1"/>
              <a:t>isInterface</a:t>
            </a:r>
            <a:r>
              <a:rPr lang="en-US" sz="1778" i="1" dirty="0"/>
              <a:t>() </a:t>
            </a:r>
            <a:r>
              <a:rPr lang="en-US" sz="1778" dirty="0"/>
              <a:t>method</a:t>
            </a:r>
          </a:p>
        </p:txBody>
      </p:sp>
      <p:sp>
        <p:nvSpPr>
          <p:cNvPr id="5" name="AutoShape 8"/>
          <p:cNvSpPr>
            <a:spLocks noChangeArrowheads="1"/>
          </p:cNvSpPr>
          <p:nvPr/>
        </p:nvSpPr>
        <p:spPr bwMode="auto">
          <a:xfrm>
            <a:off x="1547664" y="2636912"/>
            <a:ext cx="7139136" cy="20997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mn-lt"/>
                <a:cs typeface="+mn-cs"/>
              </a:rPr>
              <a:t>public static void </a:t>
            </a:r>
            <a:r>
              <a:rPr lang="en-US" sz="1400" dirty="0" err="1">
                <a:latin typeface="+mn-lt"/>
                <a:cs typeface="+mn-cs"/>
              </a:rPr>
              <a:t>verifyInterface</a:t>
            </a:r>
            <a:r>
              <a:rPr lang="en-US" sz="1400" dirty="0">
                <a:latin typeface="+mn-lt"/>
                <a:cs typeface="+mn-cs"/>
              </a:rPr>
              <a:t>(</a:t>
            </a:r>
            <a:r>
              <a:rPr lang="en-US" sz="1400" b="1" dirty="0">
                <a:latin typeface="+mn-lt"/>
                <a:cs typeface="+mn-cs"/>
              </a:rPr>
              <a:t>Class c</a:t>
            </a:r>
            <a:r>
              <a:rPr lang="en-US" sz="1400" dirty="0">
                <a:latin typeface="+mn-lt"/>
                <a:cs typeface="+mn-cs"/>
              </a:rPr>
              <a:t>) {</a:t>
            </a:r>
          </a:p>
          <a:p>
            <a:pPr marL="304804" indent="-304804" fontAlgn="auto">
              <a:spcBef>
                <a:spcPts val="0"/>
              </a:spcBef>
              <a:spcAft>
                <a:spcPts val="0"/>
              </a:spcAft>
              <a:defRPr/>
            </a:pPr>
            <a:r>
              <a:rPr lang="en-US" sz="1400" dirty="0">
                <a:latin typeface="+mn-lt"/>
                <a:cs typeface="+mn-cs"/>
              </a:rPr>
              <a:t>      String name = </a:t>
            </a:r>
            <a:r>
              <a:rPr lang="en-US" sz="1400" dirty="0" err="1">
                <a:latin typeface="+mn-lt"/>
                <a:cs typeface="+mn-cs"/>
              </a:rPr>
              <a:t>c.getName</a:t>
            </a:r>
            <a:r>
              <a:rPr lang="en-US" sz="1400" dirty="0">
                <a:latin typeface="+mn-lt"/>
                <a:cs typeface="+mn-cs"/>
              </a:rPr>
              <a:t>();</a:t>
            </a:r>
          </a:p>
          <a:p>
            <a:pPr marL="304804" indent="-304804" fontAlgn="auto">
              <a:spcBef>
                <a:spcPts val="0"/>
              </a:spcBef>
              <a:spcAft>
                <a:spcPts val="0"/>
              </a:spcAft>
              <a:defRPr/>
            </a:pPr>
            <a:r>
              <a:rPr lang="en-US" sz="1400" dirty="0">
                <a:latin typeface="+mn-lt"/>
                <a:cs typeface="+mn-cs"/>
              </a:rPr>
              <a:t>      if (</a:t>
            </a:r>
            <a:r>
              <a:rPr lang="en-US" sz="1400" b="1" dirty="0" err="1">
                <a:latin typeface="+mn-lt"/>
                <a:cs typeface="+mn-cs"/>
              </a:rPr>
              <a:t>c.isInterface</a:t>
            </a:r>
            <a:r>
              <a:rPr lang="en-US" sz="1400" b="1" dirty="0">
                <a:latin typeface="+mn-lt"/>
                <a:cs typeface="+mn-cs"/>
              </a:rPr>
              <a:t>()</a:t>
            </a:r>
            <a:r>
              <a:rPr lang="en-US" sz="1400" dirty="0">
                <a:latin typeface="+mn-lt"/>
                <a:cs typeface="+mn-cs"/>
              </a:rPr>
              <a:t>) {</a:t>
            </a:r>
          </a:p>
          <a:p>
            <a:pPr marL="304804" indent="-304804" fontAlgn="auto">
              <a:spcBef>
                <a:spcPts val="0"/>
              </a:spcBef>
              <a:spcAft>
                <a:spcPts val="0"/>
              </a:spcAft>
              <a:defRPr/>
            </a:pPr>
            <a:r>
              <a:rPr lang="en-US" sz="1400" dirty="0">
                <a:latin typeface="+mn-lt"/>
                <a:cs typeface="+mn-cs"/>
              </a:rPr>
              <a:t>         </a:t>
            </a:r>
            <a:r>
              <a:rPr lang="en-US" sz="1400" dirty="0" err="1">
                <a:latin typeface="+mn-lt"/>
                <a:cs typeface="+mn-cs"/>
              </a:rPr>
              <a:t>System.out.println</a:t>
            </a:r>
            <a:r>
              <a:rPr lang="en-US" sz="1400" dirty="0">
                <a:latin typeface="+mn-lt"/>
                <a:cs typeface="+mn-cs"/>
              </a:rPr>
              <a:t>(name + " is an interface.");</a:t>
            </a:r>
          </a:p>
          <a:p>
            <a:pPr marL="304804" indent="-304804" fontAlgn="auto">
              <a:spcBef>
                <a:spcPts val="0"/>
              </a:spcBef>
              <a:spcAft>
                <a:spcPts val="0"/>
              </a:spcAft>
              <a:defRPr/>
            </a:pPr>
            <a:r>
              <a:rPr lang="en-US" sz="1400" dirty="0">
                <a:latin typeface="+mn-lt"/>
                <a:cs typeface="+mn-cs"/>
              </a:rPr>
              <a:t>      } else {</a:t>
            </a:r>
          </a:p>
          <a:p>
            <a:pPr marL="304804" indent="-304804" fontAlgn="auto">
              <a:spcBef>
                <a:spcPts val="0"/>
              </a:spcBef>
              <a:spcAft>
                <a:spcPts val="0"/>
              </a:spcAft>
              <a:defRPr/>
            </a:pPr>
            <a:r>
              <a:rPr lang="en-US" sz="1400" dirty="0">
                <a:latin typeface="+mn-lt"/>
                <a:cs typeface="+mn-cs"/>
              </a:rPr>
              <a:t>         </a:t>
            </a:r>
            <a:r>
              <a:rPr lang="en-US" sz="1400" dirty="0" err="1">
                <a:latin typeface="+mn-lt"/>
                <a:cs typeface="+mn-cs"/>
              </a:rPr>
              <a:t>System.out.println</a:t>
            </a:r>
            <a:r>
              <a:rPr lang="en-US" sz="1400" dirty="0">
                <a:latin typeface="+mn-lt"/>
                <a:cs typeface="+mn-cs"/>
              </a:rPr>
              <a:t>(name + " is a class.");</a:t>
            </a:r>
          </a:p>
          <a:p>
            <a:pPr marL="304804" indent="-304804" fontAlgn="auto">
              <a:spcBef>
                <a:spcPts val="0"/>
              </a:spcBef>
              <a:spcAft>
                <a:spcPts val="0"/>
              </a:spcAft>
              <a:defRPr/>
            </a:pPr>
            <a:r>
              <a:rPr lang="en-US" sz="1400" dirty="0">
                <a:latin typeface="+mn-lt"/>
                <a:cs typeface="+mn-cs"/>
              </a:rPr>
              <a:t>      }</a:t>
            </a:r>
          </a:p>
          <a:p>
            <a:pPr marL="304804" indent="-304804" fontAlgn="auto">
              <a:spcBef>
                <a:spcPts val="0"/>
              </a:spcBef>
              <a:spcAft>
                <a:spcPts val="0"/>
              </a:spcAft>
              <a:defRPr/>
            </a:pPr>
            <a:r>
              <a:rPr lang="en-US" sz="1400" dirty="0">
                <a:latin typeface="+mn-lt"/>
                <a:cs typeface="+mn-cs"/>
              </a:rPr>
              <a:t>   }</a:t>
            </a:r>
          </a:p>
        </p:txBody>
      </p:sp>
      <p:cxnSp>
        <p:nvCxnSpPr>
          <p:cNvPr id="6" name="Straight Connector 5"/>
          <p:cNvCxnSpPr/>
          <p:nvPr/>
        </p:nvCxnSpPr>
        <p:spPr>
          <a:xfrm>
            <a:off x="1547664" y="2636912"/>
            <a:ext cx="713913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47664" y="4736645"/>
            <a:ext cx="713913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4322" name="Rectangle 3"/>
          <p:cNvSpPr>
            <a:spLocks noGrp="1" noChangeArrowheads="1"/>
          </p:cNvSpPr>
          <p:nvPr>
            <p:ph idx="1"/>
          </p:nvPr>
        </p:nvSpPr>
        <p:spPr/>
        <p:txBody>
          <a:bodyPr/>
          <a:lstStyle/>
          <a:p>
            <a:pPr algn="l" rtl="0" eaLnBrk="1" hangingPunct="1">
              <a:defRPr/>
            </a:pPr>
            <a:r>
              <a:rPr lang="en-US" sz="2489"/>
              <a:t>Identifying implemented Interfaces</a:t>
            </a:r>
          </a:p>
          <a:p>
            <a:pPr lvl="2" algn="l" rtl="0" eaLnBrk="1" hangingPunct="1">
              <a:defRPr/>
            </a:pPr>
            <a:r>
              <a:rPr lang="en-US"/>
              <a:t>Is done by the </a:t>
            </a:r>
            <a:r>
              <a:rPr lang="en-US" i="1"/>
              <a:t>getInterfaces() </a:t>
            </a:r>
            <a:r>
              <a:rPr lang="en-US"/>
              <a:t>method</a:t>
            </a:r>
          </a:p>
          <a:p>
            <a:pPr lvl="2" algn="l" rtl="0" eaLnBrk="1" hangingPunct="1">
              <a:defRPr/>
            </a:pPr>
            <a:r>
              <a:rPr lang="en-US"/>
              <a:t>Returns an array of Classes represents the Implemented interfaces</a:t>
            </a:r>
          </a:p>
        </p:txBody>
      </p:sp>
      <p:sp>
        <p:nvSpPr>
          <p:cNvPr id="5" name="AutoShape 8"/>
          <p:cNvSpPr>
            <a:spLocks noChangeArrowheads="1"/>
          </p:cNvSpPr>
          <p:nvPr/>
        </p:nvSpPr>
        <p:spPr bwMode="auto">
          <a:xfrm>
            <a:off x="1331640" y="2708920"/>
            <a:ext cx="7355160" cy="336168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solidFill>
                  <a:srgbClr val="000000"/>
                </a:solidFill>
                <a:latin typeface="Arial Unicode MS" pitchFamily="34" charset="-128"/>
                <a:cs typeface="+mn-cs"/>
              </a:rPr>
              <a:t>public static void </a:t>
            </a:r>
            <a:r>
              <a:rPr lang="en-US" sz="1400" dirty="0" err="1">
                <a:solidFill>
                  <a:srgbClr val="000000"/>
                </a:solidFill>
                <a:latin typeface="Arial Unicode MS" pitchFamily="34" charset="-128"/>
                <a:cs typeface="+mn-cs"/>
              </a:rPr>
              <a:t>printInterfaceNames</a:t>
            </a:r>
            <a:r>
              <a:rPr lang="en-US" sz="1400" dirty="0">
                <a:solidFill>
                  <a:srgbClr val="000000"/>
                </a:solidFill>
                <a:latin typeface="Arial Unicode MS" pitchFamily="34" charset="-128"/>
                <a:cs typeface="+mn-cs"/>
              </a:rPr>
              <a:t>(Object o) {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a:t>
            </a:r>
            <a:r>
              <a:rPr lang="en-US" sz="1400" b="1" dirty="0">
                <a:solidFill>
                  <a:srgbClr val="000000"/>
                </a:solidFill>
                <a:latin typeface="Arial Unicode MS" pitchFamily="34" charset="-128"/>
                <a:cs typeface="+mn-cs"/>
              </a:rPr>
              <a:t>Class c = </a:t>
            </a:r>
            <a:r>
              <a:rPr lang="en-US" sz="1400" b="1" dirty="0" err="1">
                <a:solidFill>
                  <a:srgbClr val="000000"/>
                </a:solidFill>
                <a:latin typeface="Arial Unicode MS" pitchFamily="34" charset="-128"/>
                <a:cs typeface="+mn-cs"/>
              </a:rPr>
              <a:t>o.getClass</a:t>
            </a:r>
            <a:r>
              <a:rPr lang="en-US" sz="1400" b="1" dirty="0">
                <a:solidFill>
                  <a:srgbClr val="000000"/>
                </a:solidFill>
                <a:latin typeface="Arial Unicode MS" pitchFamily="34" charset="-128"/>
                <a:cs typeface="+mn-cs"/>
              </a:rPr>
              <a:t>(); </a:t>
            </a:r>
          </a:p>
          <a:p>
            <a:pPr marL="304804" indent="-304804" fontAlgn="auto">
              <a:spcBef>
                <a:spcPts val="0"/>
              </a:spcBef>
              <a:spcAft>
                <a:spcPts val="0"/>
              </a:spcAft>
              <a:defRPr/>
            </a:pPr>
            <a:r>
              <a:rPr lang="en-US" sz="1400" b="1" dirty="0">
                <a:solidFill>
                  <a:srgbClr val="000000"/>
                </a:solidFill>
                <a:latin typeface="Arial Unicode MS" pitchFamily="34" charset="-128"/>
                <a:cs typeface="+mn-cs"/>
              </a:rPr>
              <a:t>	Class[] </a:t>
            </a:r>
            <a:r>
              <a:rPr lang="en-US" sz="1400" b="1" dirty="0" err="1">
                <a:solidFill>
                  <a:srgbClr val="000000"/>
                </a:solidFill>
                <a:latin typeface="Arial Unicode MS" pitchFamily="34" charset="-128"/>
                <a:cs typeface="+mn-cs"/>
              </a:rPr>
              <a:t>theInterfaces</a:t>
            </a:r>
            <a:r>
              <a:rPr lang="en-US" sz="1400" b="1" dirty="0">
                <a:solidFill>
                  <a:srgbClr val="000000"/>
                </a:solidFill>
                <a:latin typeface="Arial Unicode MS" pitchFamily="34" charset="-128"/>
                <a:cs typeface="+mn-cs"/>
              </a:rPr>
              <a:t> = </a:t>
            </a:r>
            <a:r>
              <a:rPr lang="en-US" sz="1400" b="1" dirty="0" err="1">
                <a:solidFill>
                  <a:srgbClr val="000000"/>
                </a:solidFill>
                <a:latin typeface="Arial Unicode MS" pitchFamily="34" charset="-128"/>
                <a:cs typeface="+mn-cs"/>
              </a:rPr>
              <a:t>c.getInterfaces</a:t>
            </a:r>
            <a:r>
              <a:rPr lang="en-US" sz="1400" b="1" dirty="0">
                <a:solidFill>
                  <a:srgbClr val="000000"/>
                </a:solidFill>
                <a:latin typeface="Arial Unicode MS" pitchFamily="34" charset="-128"/>
                <a:cs typeface="+mn-cs"/>
              </a:rPr>
              <a:t>();</a:t>
            </a:r>
          </a:p>
          <a:p>
            <a:pPr marL="304804" indent="-304804" fontAlgn="auto">
              <a:spcBef>
                <a:spcPts val="0"/>
              </a:spcBef>
              <a:spcAft>
                <a:spcPts val="0"/>
              </a:spcAft>
              <a:defRPr/>
            </a:pPr>
            <a:r>
              <a:rPr lang="en-US" sz="1400" dirty="0">
                <a:solidFill>
                  <a:srgbClr val="000000"/>
                </a:solidFill>
                <a:latin typeface="Arial Unicode MS" pitchFamily="34" charset="-128"/>
                <a:cs typeface="+mn-cs"/>
              </a:rPr>
              <a:t>	for (</a:t>
            </a:r>
            <a:r>
              <a:rPr lang="en-US" sz="1400" dirty="0" err="1">
                <a:solidFill>
                  <a:srgbClr val="000000"/>
                </a:solidFill>
                <a:latin typeface="Arial Unicode MS" pitchFamily="34" charset="-128"/>
                <a:cs typeface="+mn-cs"/>
              </a:rPr>
              <a:t>int</a:t>
            </a:r>
            <a:r>
              <a:rPr lang="en-US" sz="1400" dirty="0">
                <a:solidFill>
                  <a:srgbClr val="000000"/>
                </a:solidFill>
                <a:latin typeface="Arial Unicode MS" pitchFamily="34" charset="-128"/>
                <a:cs typeface="+mn-cs"/>
              </a:rPr>
              <a:t> </a:t>
            </a:r>
            <a:r>
              <a:rPr lang="en-US" sz="1400" dirty="0" err="1">
                <a:solidFill>
                  <a:srgbClr val="000000"/>
                </a:solidFill>
                <a:latin typeface="Arial Unicode MS" pitchFamily="34" charset="-128"/>
                <a:cs typeface="+mn-cs"/>
              </a:rPr>
              <a:t>i</a:t>
            </a:r>
            <a:r>
              <a:rPr lang="en-US" sz="1400" dirty="0">
                <a:solidFill>
                  <a:srgbClr val="000000"/>
                </a:solidFill>
                <a:latin typeface="Arial Unicode MS" pitchFamily="34" charset="-128"/>
                <a:cs typeface="+mn-cs"/>
              </a:rPr>
              <a:t> = 0; </a:t>
            </a:r>
            <a:r>
              <a:rPr lang="en-US" sz="1400" dirty="0" err="1">
                <a:solidFill>
                  <a:srgbClr val="000000"/>
                </a:solidFill>
                <a:latin typeface="Arial Unicode MS" pitchFamily="34" charset="-128"/>
                <a:cs typeface="+mn-cs"/>
              </a:rPr>
              <a:t>i</a:t>
            </a:r>
            <a:r>
              <a:rPr lang="en-US" sz="1400" dirty="0">
                <a:solidFill>
                  <a:srgbClr val="000000"/>
                </a:solidFill>
                <a:latin typeface="Arial Unicode MS" pitchFamily="34" charset="-128"/>
                <a:cs typeface="+mn-cs"/>
              </a:rPr>
              <a:t> &lt; </a:t>
            </a:r>
            <a:r>
              <a:rPr lang="en-US" sz="1400" dirty="0" err="1">
                <a:solidFill>
                  <a:srgbClr val="000000"/>
                </a:solidFill>
                <a:latin typeface="Arial Unicode MS" pitchFamily="34" charset="-128"/>
                <a:cs typeface="+mn-cs"/>
              </a:rPr>
              <a:t>theInterfaces.length</a:t>
            </a:r>
            <a:r>
              <a:rPr lang="en-US" sz="1400" dirty="0">
                <a:solidFill>
                  <a:srgbClr val="000000"/>
                </a:solidFill>
                <a:latin typeface="Arial Unicode MS" pitchFamily="34" charset="-128"/>
                <a:cs typeface="+mn-cs"/>
              </a:rPr>
              <a:t>; </a:t>
            </a:r>
            <a:r>
              <a:rPr lang="en-US" sz="1400" dirty="0" err="1">
                <a:solidFill>
                  <a:srgbClr val="000000"/>
                </a:solidFill>
                <a:latin typeface="Arial Unicode MS" pitchFamily="34" charset="-128"/>
                <a:cs typeface="+mn-cs"/>
              </a:rPr>
              <a:t>i</a:t>
            </a:r>
            <a:r>
              <a:rPr lang="en-US" sz="1400" dirty="0">
                <a:solidFill>
                  <a:srgbClr val="000000"/>
                </a:solidFill>
                <a:latin typeface="Arial Unicode MS" pitchFamily="34" charset="-128"/>
                <a:cs typeface="+mn-cs"/>
              </a:rPr>
              <a:t>++) {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String </a:t>
            </a:r>
            <a:r>
              <a:rPr lang="en-US" sz="1400" dirty="0" err="1">
                <a:solidFill>
                  <a:srgbClr val="000000"/>
                </a:solidFill>
                <a:latin typeface="Arial Unicode MS" pitchFamily="34" charset="-128"/>
                <a:cs typeface="+mn-cs"/>
              </a:rPr>
              <a:t>interfaceName</a:t>
            </a:r>
            <a:r>
              <a:rPr lang="en-US" sz="1400" dirty="0">
                <a:solidFill>
                  <a:srgbClr val="000000"/>
                </a:solidFill>
                <a:latin typeface="Arial Unicode MS" pitchFamily="34" charset="-128"/>
                <a:cs typeface="+mn-cs"/>
              </a:rPr>
              <a:t> = </a:t>
            </a:r>
            <a:r>
              <a:rPr lang="en-US" sz="1400" dirty="0" err="1">
                <a:solidFill>
                  <a:srgbClr val="000000"/>
                </a:solidFill>
                <a:latin typeface="Arial Unicode MS" pitchFamily="34" charset="-128"/>
                <a:cs typeface="+mn-cs"/>
              </a:rPr>
              <a:t>theInterfaces</a:t>
            </a:r>
            <a:r>
              <a:rPr lang="en-US" sz="1400" dirty="0">
                <a:solidFill>
                  <a:srgbClr val="000000"/>
                </a:solidFill>
                <a:latin typeface="Arial Unicode MS" pitchFamily="34" charset="-128"/>
                <a:cs typeface="+mn-cs"/>
              </a:rPr>
              <a:t>[</a:t>
            </a:r>
            <a:r>
              <a:rPr lang="en-US" sz="1400" dirty="0" err="1">
                <a:solidFill>
                  <a:srgbClr val="000000"/>
                </a:solidFill>
                <a:latin typeface="Arial Unicode MS" pitchFamily="34" charset="-128"/>
                <a:cs typeface="+mn-cs"/>
              </a:rPr>
              <a:t>i</a:t>
            </a:r>
            <a:r>
              <a:rPr lang="en-US" sz="1400" dirty="0">
                <a:solidFill>
                  <a:srgbClr val="000000"/>
                </a:solidFill>
                <a:latin typeface="Arial Unicode MS" pitchFamily="34" charset="-128"/>
                <a:cs typeface="+mn-cs"/>
              </a:rPr>
              <a:t>].</a:t>
            </a:r>
            <a:r>
              <a:rPr lang="en-US" sz="1400" dirty="0" err="1">
                <a:solidFill>
                  <a:srgbClr val="000000"/>
                </a:solidFill>
                <a:latin typeface="Arial Unicode MS" pitchFamily="34" charset="-128"/>
                <a:cs typeface="+mn-cs"/>
              </a:rPr>
              <a:t>getName</a:t>
            </a:r>
            <a:r>
              <a:rPr lang="en-US" sz="1400" dirty="0">
                <a:solidFill>
                  <a:srgbClr val="000000"/>
                </a:solidFill>
                <a:latin typeface="Arial Unicode MS" pitchFamily="34" charset="-128"/>
                <a:cs typeface="+mn-cs"/>
              </a:rPr>
              <a:t>();</a:t>
            </a:r>
          </a:p>
          <a:p>
            <a:pPr marL="304804" indent="-304804" fontAlgn="auto">
              <a:spcBef>
                <a:spcPts val="0"/>
              </a:spcBef>
              <a:spcAft>
                <a:spcPts val="0"/>
              </a:spcAft>
              <a:defRPr/>
            </a:pPr>
            <a:r>
              <a:rPr lang="en-US" sz="1400" dirty="0">
                <a:solidFill>
                  <a:srgbClr val="000000"/>
                </a:solidFill>
                <a:latin typeface="Arial Unicode MS" pitchFamily="34" charset="-128"/>
                <a:cs typeface="+mn-cs"/>
              </a:rPr>
              <a:t>		</a:t>
            </a:r>
            <a:r>
              <a:rPr lang="en-US" sz="1400" dirty="0" err="1">
                <a:solidFill>
                  <a:srgbClr val="000000"/>
                </a:solidFill>
                <a:latin typeface="Arial Unicode MS" pitchFamily="34" charset="-128"/>
                <a:cs typeface="+mn-cs"/>
              </a:rPr>
              <a:t>System.out.println</a:t>
            </a:r>
            <a:r>
              <a:rPr lang="en-US" sz="1400" dirty="0">
                <a:solidFill>
                  <a:srgbClr val="000000"/>
                </a:solidFill>
                <a:latin typeface="Arial Unicode MS" pitchFamily="34" charset="-128"/>
                <a:cs typeface="+mn-cs"/>
              </a:rPr>
              <a:t>(</a:t>
            </a:r>
            <a:r>
              <a:rPr lang="en-US" sz="1400" dirty="0" err="1">
                <a:solidFill>
                  <a:srgbClr val="000000"/>
                </a:solidFill>
                <a:latin typeface="Arial Unicode MS" pitchFamily="34" charset="-128"/>
                <a:cs typeface="+mn-cs"/>
              </a:rPr>
              <a:t>interfaceName</a:t>
            </a:r>
            <a:r>
              <a:rPr lang="en-US" sz="1400" dirty="0">
                <a:solidFill>
                  <a:srgbClr val="000000"/>
                </a:solidFill>
                <a:latin typeface="Arial Unicode MS" pitchFamily="34" charset="-128"/>
                <a:cs typeface="+mn-cs"/>
              </a:rPr>
              <a:t>);</a:t>
            </a:r>
          </a:p>
          <a:p>
            <a:pPr marL="304804" indent="-304804" fontAlgn="auto">
              <a:spcBef>
                <a:spcPts val="0"/>
              </a:spcBef>
              <a:spcAft>
                <a:spcPts val="0"/>
              </a:spcAft>
              <a:defRPr/>
            </a:pPr>
            <a:r>
              <a:rPr lang="en-US" sz="1400" dirty="0">
                <a:solidFill>
                  <a:srgbClr val="000000"/>
                </a:solidFill>
                <a:latin typeface="Arial Unicode MS" pitchFamily="34" charset="-128"/>
                <a:cs typeface="+mn-cs"/>
              </a:rPr>
              <a:t>	} </a:t>
            </a:r>
          </a:p>
          <a:p>
            <a:pPr marL="304804" indent="-304804" fontAlgn="auto">
              <a:spcBef>
                <a:spcPts val="0"/>
              </a:spcBef>
              <a:spcAft>
                <a:spcPts val="0"/>
              </a:spcAft>
              <a:defRPr/>
            </a:pPr>
            <a:r>
              <a:rPr lang="en-US" sz="1400" dirty="0">
                <a:solidFill>
                  <a:srgbClr val="000000"/>
                </a:solidFill>
                <a:latin typeface="Arial Unicode MS" pitchFamily="34" charset="-128"/>
                <a:cs typeface="+mn-cs"/>
              </a:rPr>
              <a:t>}</a:t>
            </a:r>
          </a:p>
          <a:p>
            <a:pPr marL="304804" indent="-304804" fontAlgn="auto">
              <a:spcBef>
                <a:spcPts val="0"/>
              </a:spcBef>
              <a:spcAft>
                <a:spcPts val="0"/>
              </a:spcAft>
              <a:defRPr/>
            </a:pPr>
            <a:endParaRPr lang="en-US" sz="1400" dirty="0">
              <a:solidFill>
                <a:srgbClr val="000000"/>
              </a:solidFill>
              <a:latin typeface="Arial Unicode MS" pitchFamily="34" charset="-128"/>
              <a:cs typeface="+mn-cs"/>
            </a:endParaRPr>
          </a:p>
          <a:p>
            <a:pPr marL="304804" indent="-304804" fontAlgn="auto">
              <a:spcBef>
                <a:spcPts val="0"/>
              </a:spcBef>
              <a:spcAft>
                <a:spcPts val="0"/>
              </a:spcAft>
              <a:defRPr/>
            </a:pPr>
            <a:r>
              <a:rPr lang="en-US" sz="1400" dirty="0">
                <a:solidFill>
                  <a:srgbClr val="000000"/>
                </a:solidFill>
                <a:latin typeface="Arial Unicode MS" pitchFamily="34" charset="-128"/>
                <a:cs typeface="+mn-cs"/>
              </a:rPr>
              <a:t>Calling this method with a </a:t>
            </a:r>
            <a:r>
              <a:rPr lang="en-US" sz="1400" dirty="0" err="1">
                <a:solidFill>
                  <a:srgbClr val="000000"/>
                </a:solidFill>
                <a:latin typeface="Arial Unicode MS" pitchFamily="34" charset="-128"/>
                <a:cs typeface="+mn-cs"/>
              </a:rPr>
              <a:t>RandomAccessFile</a:t>
            </a:r>
            <a:r>
              <a:rPr lang="en-US" sz="1400" dirty="0">
                <a:solidFill>
                  <a:srgbClr val="000000"/>
                </a:solidFill>
                <a:latin typeface="Arial Unicode MS" pitchFamily="34" charset="-128"/>
                <a:cs typeface="+mn-cs"/>
              </a:rPr>
              <a:t> instance will generate the </a:t>
            </a:r>
          </a:p>
          <a:p>
            <a:pPr marL="304804" indent="-304804" fontAlgn="auto">
              <a:spcBef>
                <a:spcPts val="0"/>
              </a:spcBef>
              <a:spcAft>
                <a:spcPts val="0"/>
              </a:spcAft>
              <a:defRPr/>
            </a:pPr>
            <a:r>
              <a:rPr lang="en-US" sz="1400" dirty="0">
                <a:solidFill>
                  <a:srgbClr val="000000"/>
                </a:solidFill>
                <a:latin typeface="Arial Unicode MS" pitchFamily="34" charset="-128"/>
                <a:cs typeface="+mn-cs"/>
              </a:rPr>
              <a:t>following output:</a:t>
            </a:r>
          </a:p>
          <a:p>
            <a:pPr marL="304804" indent="-304804" fontAlgn="auto">
              <a:spcBef>
                <a:spcPts val="0"/>
              </a:spcBef>
              <a:spcAft>
                <a:spcPts val="0"/>
              </a:spcAft>
              <a:defRPr/>
            </a:pPr>
            <a:r>
              <a:rPr lang="en-US" sz="1400" b="1" dirty="0" err="1">
                <a:solidFill>
                  <a:srgbClr val="000000"/>
                </a:solidFill>
                <a:latin typeface="Arial Unicode MS" pitchFamily="34" charset="-128"/>
                <a:cs typeface="+mn-cs"/>
              </a:rPr>
              <a:t>java.io.DataOutput</a:t>
            </a:r>
            <a:endParaRPr lang="en-US" sz="1400" b="1" dirty="0">
              <a:solidFill>
                <a:srgbClr val="000000"/>
              </a:solidFill>
              <a:latin typeface="Arial Unicode MS" pitchFamily="34" charset="-128"/>
              <a:cs typeface="+mn-cs"/>
            </a:endParaRPr>
          </a:p>
          <a:p>
            <a:pPr marL="304804" indent="-304804" fontAlgn="auto">
              <a:spcBef>
                <a:spcPts val="0"/>
              </a:spcBef>
              <a:spcAft>
                <a:spcPts val="0"/>
              </a:spcAft>
              <a:defRPr/>
            </a:pPr>
            <a:r>
              <a:rPr lang="en-US" sz="1400" b="1" dirty="0" err="1">
                <a:solidFill>
                  <a:srgbClr val="000000"/>
                </a:solidFill>
                <a:latin typeface="Arial Unicode MS" pitchFamily="34" charset="-128"/>
                <a:cs typeface="+mn-cs"/>
              </a:rPr>
              <a:t>java.io.DataInput</a:t>
            </a:r>
            <a:r>
              <a:rPr lang="en-US" sz="1400" dirty="0">
                <a:solidFill>
                  <a:srgbClr val="000000"/>
                </a:solidFill>
                <a:latin typeface="Arial Unicode MS" pitchFamily="34" charset="-128"/>
                <a:cs typeface="+mn-cs"/>
              </a:rPr>
              <a:t> </a:t>
            </a:r>
          </a:p>
          <a:p>
            <a:pPr marL="304804" indent="-304804" fontAlgn="auto">
              <a:spcBef>
                <a:spcPts val="0"/>
              </a:spcBef>
              <a:spcAft>
                <a:spcPts val="0"/>
              </a:spcAft>
              <a:defRPr/>
            </a:pPr>
            <a:endParaRPr lang="en-US" sz="1400" dirty="0">
              <a:solidFill>
                <a:srgbClr val="000000"/>
              </a:solidFill>
              <a:latin typeface="Arial Unicode MS" pitchFamily="34" charset="-128"/>
              <a:cs typeface="+mn-cs"/>
            </a:endParaRPr>
          </a:p>
          <a:p>
            <a:pPr marL="304804" indent="-304804" fontAlgn="auto">
              <a:spcBef>
                <a:spcPts val="0"/>
              </a:spcBef>
              <a:spcAft>
                <a:spcPts val="0"/>
              </a:spcAft>
              <a:defRPr/>
            </a:pPr>
            <a:r>
              <a:rPr lang="en-US" sz="1400" dirty="0">
                <a:solidFill>
                  <a:srgbClr val="000000"/>
                </a:solidFill>
                <a:latin typeface="Arial Unicode MS" pitchFamily="34" charset="-128"/>
                <a:cs typeface="+mn-cs"/>
              </a:rPr>
              <a:t>Note that the interface names printed are fully qualified</a:t>
            </a:r>
          </a:p>
        </p:txBody>
      </p:sp>
      <p:cxnSp>
        <p:nvCxnSpPr>
          <p:cNvPr id="6" name="Straight Connector 5"/>
          <p:cNvCxnSpPr/>
          <p:nvPr/>
        </p:nvCxnSpPr>
        <p:spPr>
          <a:xfrm>
            <a:off x="1331640" y="6093296"/>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31640" y="2730028"/>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5346" name="Rectangle 3"/>
          <p:cNvSpPr>
            <a:spLocks noGrp="1" noChangeArrowheads="1"/>
          </p:cNvSpPr>
          <p:nvPr>
            <p:ph idx="1"/>
          </p:nvPr>
        </p:nvSpPr>
        <p:spPr/>
        <p:txBody>
          <a:bodyPr/>
          <a:lstStyle/>
          <a:p>
            <a:pPr algn="l" rtl="0" eaLnBrk="1" hangingPunct="1">
              <a:defRPr/>
            </a:pPr>
            <a:r>
              <a:rPr lang="en-US" sz="2489"/>
              <a:t>Getting class modifiers</a:t>
            </a:r>
          </a:p>
          <a:p>
            <a:pPr lvl="2" algn="l" rtl="0" eaLnBrk="1" hangingPunct="1">
              <a:defRPr/>
            </a:pPr>
            <a:r>
              <a:rPr lang="en-US" sz="1778"/>
              <a:t>Is done via the </a:t>
            </a:r>
            <a:r>
              <a:rPr lang="en-US" sz="1778" i="1"/>
              <a:t>getModifiers() </a:t>
            </a:r>
            <a:r>
              <a:rPr lang="en-US" sz="1778"/>
              <a:t>method</a:t>
            </a:r>
          </a:p>
          <a:p>
            <a:pPr lvl="2" algn="l" rtl="0" eaLnBrk="1" hangingPunct="1">
              <a:defRPr/>
            </a:pPr>
            <a:r>
              <a:rPr lang="en-US" sz="1778"/>
              <a:t>The method returns an </a:t>
            </a:r>
            <a:r>
              <a:rPr lang="en-US" sz="1778" i="1"/>
              <a:t>int</a:t>
            </a:r>
            <a:r>
              <a:rPr lang="en-US" sz="1778"/>
              <a:t> value that can be examined using </a:t>
            </a:r>
            <a:r>
              <a:rPr lang="en-US" sz="1778" i="1"/>
              <a:t>java.lang.reflect.Modifiers </a:t>
            </a:r>
            <a:r>
              <a:rPr lang="en-US" sz="1778"/>
              <a:t>class</a:t>
            </a:r>
            <a:r>
              <a:rPr lang="en-US"/>
              <a:t>  </a:t>
            </a:r>
            <a:r>
              <a:rPr lang="en-US" sz="2844"/>
              <a:t> </a:t>
            </a:r>
          </a:p>
        </p:txBody>
      </p:sp>
      <p:sp>
        <p:nvSpPr>
          <p:cNvPr id="5" name="AutoShape 8"/>
          <p:cNvSpPr>
            <a:spLocks noChangeArrowheads="1"/>
          </p:cNvSpPr>
          <p:nvPr/>
        </p:nvSpPr>
        <p:spPr bwMode="auto">
          <a:xfrm>
            <a:off x="1417390" y="3014051"/>
            <a:ext cx="7283152" cy="336727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solidFill>
                  <a:srgbClr val="000000"/>
                </a:solidFill>
                <a:latin typeface="Arial Unicode MS" pitchFamily="34" charset="-128"/>
                <a:cs typeface="+mn-cs"/>
              </a:rPr>
              <a:t>public static void </a:t>
            </a:r>
            <a:r>
              <a:rPr lang="en-US" sz="1400" dirty="0" err="1">
                <a:solidFill>
                  <a:srgbClr val="000000"/>
                </a:solidFill>
                <a:latin typeface="Arial Unicode MS" pitchFamily="34" charset="-128"/>
                <a:cs typeface="+mn-cs"/>
              </a:rPr>
              <a:t>printModifiers</a:t>
            </a:r>
            <a:r>
              <a:rPr lang="en-US" sz="1400" dirty="0">
                <a:solidFill>
                  <a:srgbClr val="000000"/>
                </a:solidFill>
                <a:latin typeface="Arial Unicode MS" pitchFamily="34" charset="-128"/>
                <a:cs typeface="+mn-cs"/>
              </a:rPr>
              <a:t>(Object o) {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a:t>
            </a:r>
            <a:r>
              <a:rPr lang="en-US" sz="1400" b="1" dirty="0">
                <a:solidFill>
                  <a:srgbClr val="000000"/>
                </a:solidFill>
                <a:latin typeface="Arial Unicode MS" pitchFamily="34" charset="-128"/>
                <a:cs typeface="+mn-cs"/>
              </a:rPr>
              <a:t>Class c = </a:t>
            </a:r>
            <a:r>
              <a:rPr lang="en-US" sz="1400" b="1" dirty="0" err="1">
                <a:solidFill>
                  <a:srgbClr val="000000"/>
                </a:solidFill>
                <a:latin typeface="Arial Unicode MS" pitchFamily="34" charset="-128"/>
                <a:cs typeface="+mn-cs"/>
              </a:rPr>
              <a:t>o.getClass</a:t>
            </a:r>
            <a:r>
              <a:rPr lang="en-US" sz="1400" b="1" dirty="0">
                <a:solidFill>
                  <a:srgbClr val="000000"/>
                </a:solidFill>
                <a:latin typeface="Arial Unicode MS" pitchFamily="34" charset="-128"/>
                <a:cs typeface="+mn-cs"/>
              </a:rPr>
              <a:t>(); </a:t>
            </a:r>
          </a:p>
          <a:p>
            <a:pPr marL="304804" indent="-304804" fontAlgn="auto">
              <a:spcBef>
                <a:spcPts val="0"/>
              </a:spcBef>
              <a:spcAft>
                <a:spcPts val="0"/>
              </a:spcAft>
              <a:defRPr/>
            </a:pPr>
            <a:r>
              <a:rPr lang="en-US" sz="1400" b="1" dirty="0">
                <a:solidFill>
                  <a:srgbClr val="000000"/>
                </a:solidFill>
                <a:latin typeface="Arial Unicode MS" pitchFamily="34" charset="-128"/>
                <a:cs typeface="+mn-cs"/>
              </a:rPr>
              <a:t>		</a:t>
            </a:r>
            <a:r>
              <a:rPr lang="en-US" sz="1400" b="1" dirty="0" err="1">
                <a:solidFill>
                  <a:srgbClr val="000000"/>
                </a:solidFill>
                <a:latin typeface="Arial Unicode MS" pitchFamily="34" charset="-128"/>
                <a:cs typeface="+mn-cs"/>
              </a:rPr>
              <a:t>int</a:t>
            </a:r>
            <a:r>
              <a:rPr lang="en-US" sz="1400" b="1" dirty="0">
                <a:solidFill>
                  <a:srgbClr val="000000"/>
                </a:solidFill>
                <a:latin typeface="Arial Unicode MS" pitchFamily="34" charset="-128"/>
                <a:cs typeface="+mn-cs"/>
              </a:rPr>
              <a:t> m = </a:t>
            </a:r>
            <a:r>
              <a:rPr lang="en-US" sz="1400" b="1" dirty="0" err="1">
                <a:solidFill>
                  <a:srgbClr val="000000"/>
                </a:solidFill>
                <a:latin typeface="Arial Unicode MS" pitchFamily="34" charset="-128"/>
                <a:cs typeface="+mn-cs"/>
              </a:rPr>
              <a:t>c.getModifiers</a:t>
            </a:r>
            <a:r>
              <a:rPr lang="en-US" sz="1400" b="1" dirty="0">
                <a:solidFill>
                  <a:srgbClr val="000000"/>
                </a:solidFill>
                <a:latin typeface="Arial Unicode MS" pitchFamily="34" charset="-128"/>
                <a:cs typeface="+mn-cs"/>
              </a:rPr>
              <a:t>();</a:t>
            </a:r>
            <a:r>
              <a:rPr lang="en-US" sz="1400" dirty="0">
                <a:solidFill>
                  <a:srgbClr val="000000"/>
                </a:solidFill>
                <a:latin typeface="Arial Unicode MS" pitchFamily="34" charset="-128"/>
                <a:cs typeface="+mn-cs"/>
              </a:rPr>
              <a:t>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if (</a:t>
            </a:r>
            <a:r>
              <a:rPr lang="en-US" sz="1400" b="1" dirty="0" err="1">
                <a:solidFill>
                  <a:srgbClr val="000000"/>
                </a:solidFill>
                <a:latin typeface="Arial Unicode MS" pitchFamily="34" charset="-128"/>
                <a:cs typeface="+mn-cs"/>
              </a:rPr>
              <a:t>Modifier.isPublic</a:t>
            </a:r>
            <a:r>
              <a:rPr lang="en-US" sz="1400" b="1" dirty="0">
                <a:solidFill>
                  <a:srgbClr val="000000"/>
                </a:solidFill>
                <a:latin typeface="Arial Unicode MS" pitchFamily="34" charset="-128"/>
                <a:cs typeface="+mn-cs"/>
              </a:rPr>
              <a:t>(m)</a:t>
            </a:r>
            <a:r>
              <a:rPr lang="en-US" sz="1400" dirty="0">
                <a:solidFill>
                  <a:srgbClr val="000000"/>
                </a:solidFill>
                <a:latin typeface="Arial Unicode MS" pitchFamily="34" charset="-128"/>
                <a:cs typeface="+mn-cs"/>
              </a:rPr>
              <a:t>)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a:t>
            </a:r>
            <a:r>
              <a:rPr lang="en-US" sz="1400" dirty="0" err="1">
                <a:solidFill>
                  <a:srgbClr val="000000"/>
                </a:solidFill>
                <a:latin typeface="Arial Unicode MS" pitchFamily="34" charset="-128"/>
                <a:cs typeface="+mn-cs"/>
              </a:rPr>
              <a:t>System.out.println</a:t>
            </a:r>
            <a:r>
              <a:rPr lang="en-US" sz="1400" dirty="0">
                <a:solidFill>
                  <a:srgbClr val="000000"/>
                </a:solidFill>
                <a:latin typeface="Arial Unicode MS" pitchFamily="34" charset="-128"/>
                <a:cs typeface="+mn-cs"/>
              </a:rPr>
              <a:t>("public");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if (</a:t>
            </a:r>
            <a:r>
              <a:rPr lang="en-US" sz="1400" b="1" dirty="0" err="1">
                <a:solidFill>
                  <a:srgbClr val="000000"/>
                </a:solidFill>
                <a:latin typeface="Arial Unicode MS" pitchFamily="34" charset="-128"/>
                <a:cs typeface="+mn-cs"/>
              </a:rPr>
              <a:t>Modifier.isAbstract</a:t>
            </a:r>
            <a:r>
              <a:rPr lang="en-US" sz="1400" b="1" dirty="0">
                <a:solidFill>
                  <a:srgbClr val="000000"/>
                </a:solidFill>
                <a:latin typeface="Arial Unicode MS" pitchFamily="34" charset="-128"/>
                <a:cs typeface="+mn-cs"/>
              </a:rPr>
              <a:t>(m)</a:t>
            </a:r>
            <a:r>
              <a:rPr lang="en-US" sz="1400" dirty="0">
                <a:solidFill>
                  <a:srgbClr val="000000"/>
                </a:solidFill>
                <a:latin typeface="Arial Unicode MS" pitchFamily="34" charset="-128"/>
                <a:cs typeface="+mn-cs"/>
              </a:rPr>
              <a:t>)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a:t>
            </a:r>
            <a:r>
              <a:rPr lang="en-US" sz="1400" dirty="0" err="1">
                <a:solidFill>
                  <a:srgbClr val="000000"/>
                </a:solidFill>
                <a:latin typeface="Arial Unicode MS" pitchFamily="34" charset="-128"/>
                <a:cs typeface="+mn-cs"/>
              </a:rPr>
              <a:t>System.out.println</a:t>
            </a:r>
            <a:r>
              <a:rPr lang="en-US" sz="1400" dirty="0">
                <a:solidFill>
                  <a:srgbClr val="000000"/>
                </a:solidFill>
                <a:latin typeface="Arial Unicode MS" pitchFamily="34" charset="-128"/>
                <a:cs typeface="+mn-cs"/>
              </a:rPr>
              <a:t>("abstract");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if (</a:t>
            </a:r>
            <a:r>
              <a:rPr lang="en-US" sz="1400" b="1" dirty="0" err="1">
                <a:solidFill>
                  <a:srgbClr val="000000"/>
                </a:solidFill>
                <a:latin typeface="Arial Unicode MS" pitchFamily="34" charset="-128"/>
                <a:cs typeface="+mn-cs"/>
              </a:rPr>
              <a:t>Modifier.isFinal</a:t>
            </a:r>
            <a:r>
              <a:rPr lang="en-US" sz="1400" b="1" dirty="0">
                <a:solidFill>
                  <a:srgbClr val="000000"/>
                </a:solidFill>
                <a:latin typeface="Arial Unicode MS" pitchFamily="34" charset="-128"/>
                <a:cs typeface="+mn-cs"/>
              </a:rPr>
              <a:t>(m)</a:t>
            </a:r>
            <a:r>
              <a:rPr lang="en-US" sz="1400" dirty="0">
                <a:solidFill>
                  <a:srgbClr val="000000"/>
                </a:solidFill>
                <a:latin typeface="Arial Unicode MS" pitchFamily="34" charset="-128"/>
                <a:cs typeface="+mn-cs"/>
              </a:rPr>
              <a:t>) </a:t>
            </a:r>
          </a:p>
          <a:p>
            <a:pPr marL="304804" indent="-304804" fontAlgn="auto">
              <a:spcBef>
                <a:spcPts val="0"/>
              </a:spcBef>
              <a:spcAft>
                <a:spcPts val="0"/>
              </a:spcAft>
              <a:defRPr/>
            </a:pPr>
            <a:r>
              <a:rPr lang="en-US" sz="1400" dirty="0">
                <a:solidFill>
                  <a:srgbClr val="000000"/>
                </a:solidFill>
                <a:latin typeface="Arial Unicode MS" pitchFamily="34" charset="-128"/>
                <a:cs typeface="+mn-cs"/>
              </a:rPr>
              <a:t>			</a:t>
            </a:r>
            <a:r>
              <a:rPr lang="en-US" sz="1400" dirty="0" err="1">
                <a:solidFill>
                  <a:srgbClr val="000000"/>
                </a:solidFill>
                <a:latin typeface="Arial Unicode MS" pitchFamily="34" charset="-128"/>
                <a:cs typeface="+mn-cs"/>
              </a:rPr>
              <a:t>System.out.println</a:t>
            </a:r>
            <a:r>
              <a:rPr lang="en-US" sz="1400" dirty="0">
                <a:solidFill>
                  <a:srgbClr val="000000"/>
                </a:solidFill>
                <a:latin typeface="Arial Unicode MS" pitchFamily="34" charset="-128"/>
                <a:cs typeface="+mn-cs"/>
              </a:rPr>
              <a:t>("final");</a:t>
            </a:r>
          </a:p>
          <a:p>
            <a:pPr marL="304804" indent="-304804" fontAlgn="auto">
              <a:spcBef>
                <a:spcPts val="0"/>
              </a:spcBef>
              <a:spcAft>
                <a:spcPts val="0"/>
              </a:spcAft>
              <a:defRPr/>
            </a:pPr>
            <a:r>
              <a:rPr lang="en-US" sz="1400" dirty="0">
                <a:solidFill>
                  <a:srgbClr val="000000"/>
                </a:solidFill>
                <a:latin typeface="Arial Unicode MS" pitchFamily="34" charset="-128"/>
                <a:cs typeface="+mn-cs"/>
              </a:rPr>
              <a:t>	} </a:t>
            </a:r>
          </a:p>
          <a:p>
            <a:pPr marL="304804" indent="-304804" fontAlgn="auto">
              <a:spcBef>
                <a:spcPts val="0"/>
              </a:spcBef>
              <a:spcAft>
                <a:spcPts val="0"/>
              </a:spcAft>
              <a:defRPr/>
            </a:pPr>
            <a:endParaRPr lang="en-US" sz="1400" dirty="0">
              <a:solidFill>
                <a:srgbClr val="000000"/>
              </a:solidFill>
              <a:latin typeface="+mn-lt"/>
              <a:cs typeface="+mn-cs"/>
            </a:endParaRPr>
          </a:p>
          <a:p>
            <a:pPr marL="304804" indent="-304804" fontAlgn="auto">
              <a:spcBef>
                <a:spcPts val="0"/>
              </a:spcBef>
              <a:spcAft>
                <a:spcPts val="0"/>
              </a:spcAft>
              <a:defRPr/>
            </a:pPr>
            <a:r>
              <a:rPr lang="en-US" sz="1400" dirty="0">
                <a:solidFill>
                  <a:srgbClr val="000000"/>
                </a:solidFill>
                <a:latin typeface="+mn-lt"/>
                <a:cs typeface="+mn-cs"/>
              </a:rPr>
              <a:t>The output of the sample method with a given String object reveals</a:t>
            </a:r>
          </a:p>
          <a:p>
            <a:pPr marL="304804" indent="-304804" fontAlgn="auto">
              <a:spcBef>
                <a:spcPts val="0"/>
              </a:spcBef>
              <a:spcAft>
                <a:spcPts val="0"/>
              </a:spcAft>
              <a:defRPr/>
            </a:pPr>
            <a:r>
              <a:rPr lang="en-US" sz="1400" dirty="0">
                <a:solidFill>
                  <a:srgbClr val="000000"/>
                </a:solidFill>
                <a:latin typeface="+mn-lt"/>
                <a:cs typeface="+mn-cs"/>
              </a:rPr>
              <a:t>that the modifiers of the </a:t>
            </a:r>
            <a:r>
              <a:rPr lang="en-US" sz="1400" dirty="0">
                <a:solidFill>
                  <a:srgbClr val="000000"/>
                </a:solidFill>
                <a:latin typeface="Arial Unicode MS" pitchFamily="34" charset="-128"/>
                <a:cs typeface="+mn-cs"/>
              </a:rPr>
              <a:t>String</a:t>
            </a:r>
            <a:r>
              <a:rPr lang="en-US" sz="1400" dirty="0">
                <a:solidFill>
                  <a:srgbClr val="000000"/>
                </a:solidFill>
                <a:latin typeface="+mn-lt"/>
                <a:cs typeface="+mn-cs"/>
              </a:rPr>
              <a:t> class are </a:t>
            </a:r>
            <a:r>
              <a:rPr lang="en-US" sz="1400" dirty="0">
                <a:solidFill>
                  <a:srgbClr val="000000"/>
                </a:solidFill>
                <a:latin typeface="Arial Unicode MS" pitchFamily="34" charset="-128"/>
                <a:cs typeface="+mn-cs"/>
              </a:rPr>
              <a:t>public</a:t>
            </a:r>
            <a:r>
              <a:rPr lang="en-US" sz="1400" dirty="0">
                <a:solidFill>
                  <a:srgbClr val="000000"/>
                </a:solidFill>
                <a:latin typeface="+mn-lt"/>
                <a:cs typeface="+mn-cs"/>
              </a:rPr>
              <a:t> and </a:t>
            </a:r>
            <a:r>
              <a:rPr lang="en-US" sz="1400" dirty="0">
                <a:solidFill>
                  <a:srgbClr val="000000"/>
                </a:solidFill>
                <a:latin typeface="Arial Unicode MS" pitchFamily="34" charset="-128"/>
                <a:cs typeface="+mn-cs"/>
              </a:rPr>
              <a:t>final</a:t>
            </a:r>
            <a:r>
              <a:rPr lang="en-US" sz="1400" dirty="0">
                <a:solidFill>
                  <a:srgbClr val="000000"/>
                </a:solidFill>
                <a:latin typeface="+mn-lt"/>
                <a:cs typeface="+mn-cs"/>
              </a:rPr>
              <a:t>:</a:t>
            </a:r>
            <a:r>
              <a:rPr lang="en-US" sz="1400" dirty="0">
                <a:latin typeface="+mn-lt"/>
                <a:cs typeface="+mn-cs"/>
              </a:rPr>
              <a:t> </a:t>
            </a:r>
          </a:p>
          <a:p>
            <a:pPr marL="304804" indent="-304804" fontAlgn="auto">
              <a:spcBef>
                <a:spcPts val="0"/>
              </a:spcBef>
              <a:spcAft>
                <a:spcPts val="0"/>
              </a:spcAft>
              <a:defRPr/>
            </a:pPr>
            <a:r>
              <a:rPr lang="en-US" sz="1400" b="1" dirty="0">
                <a:latin typeface="+mn-lt"/>
                <a:cs typeface="+mn-cs"/>
              </a:rPr>
              <a:t>public </a:t>
            </a:r>
          </a:p>
          <a:p>
            <a:pPr marL="304804" indent="-304804" fontAlgn="auto">
              <a:spcBef>
                <a:spcPts val="0"/>
              </a:spcBef>
              <a:spcAft>
                <a:spcPts val="0"/>
              </a:spcAft>
              <a:defRPr/>
            </a:pPr>
            <a:r>
              <a:rPr lang="en-US" sz="1400" b="1" dirty="0">
                <a:latin typeface="+mn-lt"/>
                <a:cs typeface="+mn-cs"/>
              </a:rPr>
              <a:t>final</a:t>
            </a:r>
          </a:p>
        </p:txBody>
      </p:sp>
      <p:cxnSp>
        <p:nvCxnSpPr>
          <p:cNvPr id="6" name="Straight Connector 5"/>
          <p:cNvCxnSpPr/>
          <p:nvPr/>
        </p:nvCxnSpPr>
        <p:spPr>
          <a:xfrm>
            <a:off x="1417390" y="3014051"/>
            <a:ext cx="728315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17390" y="6381328"/>
            <a:ext cx="728315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5363" name="Rectangle 3"/>
          <p:cNvSpPr>
            <a:spLocks noGrp="1" noChangeArrowheads="1"/>
          </p:cNvSpPr>
          <p:nvPr>
            <p:ph idx="1"/>
          </p:nvPr>
        </p:nvSpPr>
        <p:spPr/>
        <p:txBody>
          <a:bodyPr rtlCol="0">
            <a:normAutofit/>
          </a:bodyPr>
          <a:lstStyle/>
          <a:p>
            <a:pPr algn="l" rtl="0" eaLnBrk="1" fontAlgn="auto" hangingPunct="1">
              <a:spcAft>
                <a:spcPts val="0"/>
              </a:spcAft>
              <a:defRPr/>
            </a:pPr>
            <a:r>
              <a:rPr lang="en-US" sz="2133" dirty="0"/>
              <a:t>Modifiers can be checked also on:</a:t>
            </a:r>
          </a:p>
          <a:p>
            <a:pPr lvl="2" algn="l" rtl="0" eaLnBrk="1" fontAlgn="auto" hangingPunct="1">
              <a:spcAft>
                <a:spcPts val="0"/>
              </a:spcAft>
              <a:defRPr/>
            </a:pPr>
            <a:r>
              <a:rPr lang="en-US" sz="1778" dirty="0"/>
              <a:t>constructors</a:t>
            </a:r>
          </a:p>
          <a:p>
            <a:pPr lvl="2" algn="l" rtl="0" eaLnBrk="1" fontAlgn="auto" hangingPunct="1">
              <a:spcAft>
                <a:spcPts val="0"/>
              </a:spcAft>
              <a:defRPr/>
            </a:pPr>
            <a:r>
              <a:rPr lang="en-US" sz="1778" dirty="0"/>
              <a:t>methods</a:t>
            </a:r>
          </a:p>
          <a:p>
            <a:pPr lvl="2" algn="l" rtl="0" eaLnBrk="1" fontAlgn="auto" hangingPunct="1">
              <a:spcAft>
                <a:spcPts val="0"/>
              </a:spcAft>
              <a:defRPr/>
            </a:pPr>
            <a:r>
              <a:rPr lang="en-US" sz="1778" dirty="0"/>
              <a:t>data members</a:t>
            </a:r>
          </a:p>
          <a:p>
            <a:pPr lvl="2" algn="l" rtl="0" eaLnBrk="1" fontAlgn="auto" hangingPunct="1">
              <a:spcAft>
                <a:spcPts val="0"/>
              </a:spcAft>
              <a:defRPr/>
            </a:pPr>
            <a:endParaRPr lang="en-US" sz="800" dirty="0"/>
          </a:p>
          <a:p>
            <a:pPr algn="l" rtl="0" eaLnBrk="1" fontAlgn="auto" hangingPunct="1">
              <a:spcAft>
                <a:spcPts val="0"/>
              </a:spcAft>
              <a:defRPr/>
            </a:pPr>
            <a:r>
              <a:rPr lang="en-US" sz="2133" dirty="0"/>
              <a:t>Use method </a:t>
            </a:r>
            <a:r>
              <a:rPr lang="en-US" sz="2133" i="1" dirty="0" err="1"/>
              <a:t>isAccessible</a:t>
            </a:r>
            <a:r>
              <a:rPr lang="en-US" sz="2133" i="1" dirty="0"/>
              <a:t>() </a:t>
            </a:r>
            <a:r>
              <a:rPr lang="en-US" sz="2133" dirty="0"/>
              <a:t>to check accessibility</a:t>
            </a:r>
          </a:p>
          <a:p>
            <a:pPr algn="l" rtl="0" eaLnBrk="1" fontAlgn="auto" hangingPunct="1">
              <a:spcAft>
                <a:spcPts val="0"/>
              </a:spcAft>
              <a:defRPr/>
            </a:pPr>
            <a:endParaRPr lang="he-IL" sz="711" dirty="0"/>
          </a:p>
          <a:p>
            <a:pPr algn="l" rtl="0" eaLnBrk="1" fontAlgn="auto" hangingPunct="1">
              <a:spcAft>
                <a:spcPts val="0"/>
              </a:spcAft>
              <a:defRPr/>
            </a:pPr>
            <a:r>
              <a:rPr lang="en-US" sz="2133" dirty="0"/>
              <a:t>The method is available for any </a:t>
            </a:r>
            <a:r>
              <a:rPr lang="en-US" sz="2133" i="1" dirty="0" err="1"/>
              <a:t>AccessibleObject</a:t>
            </a:r>
            <a:r>
              <a:rPr lang="en-US" sz="2133" dirty="0"/>
              <a:t> implementer [Constructor, Method, Field] </a:t>
            </a:r>
          </a:p>
          <a:p>
            <a:pPr algn="l" rtl="0" eaLnBrk="1" fontAlgn="auto" hangingPunct="1">
              <a:spcAft>
                <a:spcPts val="0"/>
              </a:spcAft>
              <a:defRPr/>
            </a:pPr>
            <a:endParaRPr lang="he-IL" sz="711" dirty="0"/>
          </a:p>
          <a:p>
            <a:pPr algn="l" rtl="0" eaLnBrk="1" fontAlgn="auto" hangingPunct="1">
              <a:spcAft>
                <a:spcPts val="0"/>
              </a:spcAft>
              <a:defRPr/>
            </a:pPr>
            <a:r>
              <a:rPr lang="en-US" sz="2133" i="1" dirty="0" err="1"/>
              <a:t>AccessibleObject</a:t>
            </a:r>
            <a:r>
              <a:rPr lang="en-US" sz="2133" dirty="0"/>
              <a:t> also supports setting accessibility using the </a:t>
            </a:r>
            <a:r>
              <a:rPr lang="en-US" sz="2133" i="1" dirty="0" err="1"/>
              <a:t>setAccessible</a:t>
            </a:r>
            <a:r>
              <a:rPr lang="en-US" sz="2133" i="1" dirty="0"/>
              <a:t>(boolean) </a:t>
            </a:r>
            <a:r>
              <a:rPr lang="en-US" sz="2133" dirty="0"/>
              <a:t>method </a:t>
            </a:r>
          </a:p>
          <a:p>
            <a:pPr lvl="2" algn="l" rtl="0" eaLnBrk="1" fontAlgn="auto" hangingPunct="1">
              <a:spcAft>
                <a:spcPts val="0"/>
              </a:spcAft>
              <a:defRPr/>
            </a:pPr>
            <a:r>
              <a:rPr lang="en-US" sz="1422" dirty="0"/>
              <a:t>Enables or disables access check by the VM</a:t>
            </a:r>
          </a:p>
          <a:p>
            <a:pPr lvl="2" algn="l" rtl="0" eaLnBrk="1" fontAlgn="auto" hangingPunct="1">
              <a:spcAft>
                <a:spcPts val="0"/>
              </a:spcAft>
              <a:defRPr/>
            </a:pPr>
            <a:r>
              <a:rPr lang="en-US" sz="1422" dirty="0"/>
              <a:t>May throw security exception</a:t>
            </a:r>
          </a:p>
          <a:p>
            <a:pPr lvl="2" algn="l" rtl="0" eaLnBrk="1" fontAlgn="auto" hangingPunct="1">
              <a:spcAft>
                <a:spcPts val="0"/>
              </a:spcAft>
              <a:defRPr/>
            </a:pPr>
            <a:r>
              <a:rPr lang="en-US" sz="1422" dirty="0"/>
              <a:t>For final members – after calling </a:t>
            </a:r>
            <a:r>
              <a:rPr lang="en-US" sz="1422" dirty="0" err="1"/>
              <a:t>setAccessible</a:t>
            </a:r>
            <a:r>
              <a:rPr lang="en-US" sz="1422" dirty="0"/>
              <a:t>() on non-populated final field – it can be populated via reflection</a:t>
            </a:r>
          </a:p>
          <a:p>
            <a:pPr lvl="2" algn="l" rtl="0" eaLnBrk="1" fontAlgn="auto" hangingPunct="1">
              <a:spcAft>
                <a:spcPts val="0"/>
              </a:spcAft>
              <a:defRPr/>
            </a:pP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7394" name="Rectangle 3"/>
          <p:cNvSpPr>
            <a:spLocks noGrp="1" noChangeArrowheads="1"/>
          </p:cNvSpPr>
          <p:nvPr>
            <p:ph idx="1"/>
          </p:nvPr>
        </p:nvSpPr>
        <p:spPr/>
        <p:txBody>
          <a:bodyPr/>
          <a:lstStyle/>
          <a:p>
            <a:pPr marL="0" indent="0" algn="l" rtl="0" eaLnBrk="1" hangingPunct="1">
              <a:buNone/>
              <a:defRPr/>
            </a:pPr>
            <a:r>
              <a:rPr lang="en-US" sz="2489" b="1" dirty="0"/>
              <a:t>Examining class fields</a:t>
            </a:r>
          </a:p>
          <a:p>
            <a:pPr lvl="2" algn="l" rtl="0" eaLnBrk="1" hangingPunct="1">
              <a:defRPr/>
            </a:pPr>
            <a:r>
              <a:rPr lang="en-US" sz="1778" dirty="0"/>
              <a:t>Done via </a:t>
            </a:r>
            <a:r>
              <a:rPr lang="en-US" sz="1778" i="1" dirty="0" err="1"/>
              <a:t>getFields</a:t>
            </a:r>
            <a:r>
              <a:rPr lang="en-US" sz="1778" i="1" dirty="0"/>
              <a:t>() </a:t>
            </a:r>
            <a:r>
              <a:rPr lang="en-US" sz="1778" dirty="0"/>
              <a:t>method that returns </a:t>
            </a:r>
            <a:r>
              <a:rPr lang="en-US" sz="1778" u="sng" dirty="0"/>
              <a:t>public</a:t>
            </a:r>
            <a:r>
              <a:rPr lang="en-US" sz="1778" dirty="0"/>
              <a:t>  Field array</a:t>
            </a:r>
          </a:p>
          <a:p>
            <a:pPr lvl="2" algn="l" rtl="0" eaLnBrk="1" hangingPunct="1">
              <a:defRPr/>
            </a:pPr>
            <a:r>
              <a:rPr lang="en-US" sz="1778" dirty="0"/>
              <a:t>Done via </a:t>
            </a:r>
            <a:r>
              <a:rPr lang="en-US" sz="1778" i="1" dirty="0" err="1"/>
              <a:t>getDeclaredFields</a:t>
            </a:r>
            <a:r>
              <a:rPr lang="en-US" sz="1778" i="1" dirty="0"/>
              <a:t>() </a:t>
            </a:r>
            <a:r>
              <a:rPr lang="en-US" sz="1778" dirty="0"/>
              <a:t>method that returns </a:t>
            </a:r>
            <a:r>
              <a:rPr lang="en-US" sz="1778" u="sng" dirty="0"/>
              <a:t>all</a:t>
            </a:r>
            <a:r>
              <a:rPr lang="en-US" sz="1778" dirty="0"/>
              <a:t>  Field array</a:t>
            </a:r>
          </a:p>
          <a:p>
            <a:pPr lvl="2" algn="l" rtl="0" eaLnBrk="1" hangingPunct="1">
              <a:defRPr/>
            </a:pPr>
            <a:r>
              <a:rPr lang="en-US" sz="1778" dirty="0"/>
              <a:t>Field class provides the following abilities:</a:t>
            </a:r>
          </a:p>
          <a:p>
            <a:pPr lvl="4" algn="l" rtl="0" eaLnBrk="1" hangingPunct="1">
              <a:defRPr/>
            </a:pPr>
            <a:r>
              <a:rPr lang="en-US" dirty="0"/>
              <a:t>Getting field name – </a:t>
            </a:r>
            <a:r>
              <a:rPr lang="en-US" i="1" dirty="0" err="1"/>
              <a:t>getName</a:t>
            </a:r>
            <a:r>
              <a:rPr lang="en-US" i="1" dirty="0"/>
              <a:t>()</a:t>
            </a:r>
          </a:p>
          <a:p>
            <a:pPr lvl="4" algn="l" rtl="0" eaLnBrk="1" hangingPunct="1">
              <a:defRPr/>
            </a:pPr>
            <a:r>
              <a:rPr lang="en-US" dirty="0"/>
              <a:t>Getting field type – </a:t>
            </a:r>
            <a:r>
              <a:rPr lang="en-US" i="1" dirty="0" err="1"/>
              <a:t>getType</a:t>
            </a:r>
            <a:r>
              <a:rPr lang="en-US" i="1" dirty="0"/>
              <a:t>() </a:t>
            </a:r>
            <a:r>
              <a:rPr lang="en-US" dirty="0"/>
              <a:t>which returns a </a:t>
            </a:r>
            <a:r>
              <a:rPr lang="en-US" i="1" dirty="0"/>
              <a:t>Class</a:t>
            </a:r>
          </a:p>
          <a:p>
            <a:pPr lvl="4" algn="l" rtl="0" eaLnBrk="1" hangingPunct="1">
              <a:defRPr/>
            </a:pPr>
            <a:r>
              <a:rPr lang="en-US" dirty="0"/>
              <a:t>Set&lt;type&gt; method to assign a Field with a value to an Object </a:t>
            </a:r>
          </a:p>
          <a:p>
            <a:pPr lvl="4" algn="l" rtl="0" eaLnBrk="1" hangingPunct="1">
              <a:buFont typeface="Arial" charset="0"/>
              <a:buNone/>
              <a:defRPr/>
            </a:pPr>
            <a:r>
              <a:rPr lang="en-US" sz="1244" dirty="0"/>
              <a:t>      (is done on a field with the same name of this Field instance and type specified in the method name)</a:t>
            </a:r>
          </a:p>
          <a:p>
            <a:pPr lvl="4" algn="l" rtl="0" eaLnBrk="1" hangingPunct="1">
              <a:defRPr/>
            </a:pPr>
            <a:r>
              <a:rPr lang="en-US" dirty="0"/>
              <a:t>Get modifiers – </a:t>
            </a:r>
            <a:r>
              <a:rPr lang="en-US" i="1" dirty="0" err="1"/>
              <a:t>getModifiers</a:t>
            </a:r>
            <a:r>
              <a:rPr lang="en-US" i="1" dirty="0"/>
              <a:t>() </a:t>
            </a:r>
          </a:p>
          <a:p>
            <a:pPr lvl="4" algn="l" rtl="0" eaLnBrk="1" hangingPunct="1">
              <a:defRPr/>
            </a:pPr>
            <a:r>
              <a:rPr lang="en-US" dirty="0"/>
              <a:t>Get&lt;type&gt; to read value of static members from an object </a:t>
            </a:r>
          </a:p>
          <a:p>
            <a:pPr lvl="4" algn="l" rtl="0" eaLnBrk="1" hangingPunct="1">
              <a:buFont typeface="Arial" charset="0"/>
              <a:buNone/>
              <a:defRPr/>
            </a:pPr>
            <a:r>
              <a:rPr lang="en-US" sz="1244" dirty="0"/>
              <a:t>      (is done on a field with the same name of this Field instance and type specified in the method name)</a:t>
            </a:r>
          </a:p>
          <a:p>
            <a:pPr lvl="4" algn="l" rtl="0" eaLnBrk="1" hangingPunct="1">
              <a:defRPr/>
            </a:pPr>
            <a:endParaRPr lang="en-US" dirty="0"/>
          </a:p>
          <a:p>
            <a:pPr lvl="4" algn="l" rtl="0" eaLnBrk="1" hangingPunct="1">
              <a:defRPr/>
            </a:pPr>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8418" name="Rectangle 3"/>
          <p:cNvSpPr>
            <a:spLocks noGrp="1" noChangeArrowheads="1"/>
          </p:cNvSpPr>
          <p:nvPr>
            <p:ph idx="1"/>
          </p:nvPr>
        </p:nvSpPr>
        <p:spPr/>
        <p:txBody>
          <a:bodyPr/>
          <a:lstStyle/>
          <a:p>
            <a:pPr marL="0" indent="0" algn="l" rtl="0" eaLnBrk="1" hangingPunct="1">
              <a:buNone/>
              <a:defRPr/>
            </a:pPr>
            <a:r>
              <a:rPr lang="en-US" sz="2489" b="1" dirty="0"/>
              <a:t>Examining class fields - example</a:t>
            </a:r>
          </a:p>
        </p:txBody>
      </p:sp>
      <p:sp>
        <p:nvSpPr>
          <p:cNvPr id="6" name="AutoShape 8"/>
          <p:cNvSpPr>
            <a:spLocks noChangeArrowheads="1"/>
          </p:cNvSpPr>
          <p:nvPr/>
        </p:nvSpPr>
        <p:spPr bwMode="auto">
          <a:xfrm>
            <a:off x="457200" y="2204864"/>
            <a:ext cx="8229599" cy="216746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solidFill>
                  <a:srgbClr val="000000"/>
                </a:solidFill>
                <a:latin typeface="Calibri" panose="020F0502020204030204" pitchFamily="34" charset="0"/>
              </a:rPr>
              <a:t>public static void </a:t>
            </a:r>
            <a:r>
              <a:rPr lang="en-US" sz="1400" dirty="0" err="1">
                <a:solidFill>
                  <a:srgbClr val="000000"/>
                </a:solidFill>
                <a:latin typeface="Calibri" panose="020F0502020204030204" pitchFamily="34" charset="0"/>
              </a:rPr>
              <a:t>printFieldNames</a:t>
            </a:r>
            <a:r>
              <a:rPr lang="en-US" sz="1400" dirty="0">
                <a:solidFill>
                  <a:srgbClr val="000000"/>
                </a:solidFill>
                <a:latin typeface="Calibri" panose="020F0502020204030204" pitchFamily="34" charset="0"/>
              </a:rPr>
              <a:t>(Object o)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Class c = </a:t>
            </a:r>
            <a:r>
              <a:rPr lang="en-US" sz="1400" dirty="0" err="1">
                <a:solidFill>
                  <a:srgbClr val="000000"/>
                </a:solidFill>
                <a:latin typeface="Calibri" panose="020F0502020204030204" pitchFamily="34" charset="0"/>
              </a:rPr>
              <a:t>o.getClass</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b="1" dirty="0">
                <a:solidFill>
                  <a:srgbClr val="000000"/>
                </a:solidFill>
                <a:latin typeface="Calibri" panose="020F0502020204030204" pitchFamily="34" charset="0"/>
              </a:rPr>
              <a:t>Field[] </a:t>
            </a:r>
            <a:r>
              <a:rPr lang="en-US" sz="1400" b="1" dirty="0" err="1">
                <a:solidFill>
                  <a:srgbClr val="000000"/>
                </a:solidFill>
                <a:latin typeface="Calibri" panose="020F0502020204030204" pitchFamily="34" charset="0"/>
              </a:rPr>
              <a:t>publicFields</a:t>
            </a:r>
            <a:r>
              <a:rPr lang="en-US" sz="1400" b="1" dirty="0">
                <a:solidFill>
                  <a:srgbClr val="000000"/>
                </a:solidFill>
                <a:latin typeface="Calibri" panose="020F0502020204030204" pitchFamily="34" charset="0"/>
              </a:rPr>
              <a:t> = </a:t>
            </a:r>
            <a:r>
              <a:rPr lang="en-US" sz="1400" b="1" dirty="0" err="1">
                <a:solidFill>
                  <a:srgbClr val="000000"/>
                </a:solidFill>
                <a:latin typeface="Calibri" panose="020F0502020204030204" pitchFamily="34" charset="0"/>
              </a:rPr>
              <a:t>c.getFields</a:t>
            </a:r>
            <a:r>
              <a:rPr lang="en-US" sz="1400" b="1" dirty="0">
                <a:solidFill>
                  <a:srgbClr val="000000"/>
                </a:solidFill>
                <a:latin typeface="Calibri" panose="020F0502020204030204" pitchFamily="34" charset="0"/>
              </a:rPr>
              <a:t>();</a:t>
            </a:r>
          </a:p>
          <a:p>
            <a:pPr marL="304804" indent="-304804" fontAlgn="auto">
              <a:spcBef>
                <a:spcPts val="0"/>
              </a:spcBef>
              <a:spcAft>
                <a:spcPts val="0"/>
              </a:spcAft>
              <a:defRPr/>
            </a:pPr>
            <a:r>
              <a:rPr lang="en-US" sz="1400" dirty="0">
                <a:solidFill>
                  <a:srgbClr val="000000"/>
                </a:solidFill>
                <a:latin typeface="Calibri" panose="020F0502020204030204" pitchFamily="34" charset="0"/>
              </a:rPr>
              <a:t>	for (</a:t>
            </a:r>
            <a:r>
              <a:rPr lang="en-US" sz="1400" dirty="0" err="1">
                <a:solidFill>
                  <a:srgbClr val="000000"/>
                </a:solidFill>
                <a:latin typeface="Calibri" panose="020F0502020204030204" pitchFamily="34" charset="0"/>
              </a:rPr>
              <a:t>int</a:t>
            </a: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 0;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&lt; </a:t>
            </a:r>
            <a:r>
              <a:rPr lang="en-US" sz="1400" dirty="0" err="1">
                <a:solidFill>
                  <a:srgbClr val="000000"/>
                </a:solidFill>
                <a:latin typeface="Calibri" panose="020F0502020204030204" pitchFamily="34" charset="0"/>
              </a:rPr>
              <a:t>publicFields.length</a:t>
            </a: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String </a:t>
            </a:r>
            <a:r>
              <a:rPr lang="en-US" sz="1400" dirty="0" err="1">
                <a:solidFill>
                  <a:srgbClr val="000000"/>
                </a:solidFill>
                <a:latin typeface="Calibri" panose="020F0502020204030204" pitchFamily="34" charset="0"/>
              </a:rPr>
              <a:t>fieldName</a:t>
            </a:r>
            <a:r>
              <a:rPr lang="en-US" sz="1400" dirty="0">
                <a:solidFill>
                  <a:srgbClr val="000000"/>
                </a:solidFill>
                <a:latin typeface="Calibri" panose="020F0502020204030204" pitchFamily="34" charset="0"/>
              </a:rPr>
              <a:t> = </a:t>
            </a:r>
            <a:r>
              <a:rPr lang="en-US" sz="1400" dirty="0" err="1">
                <a:solidFill>
                  <a:srgbClr val="000000"/>
                </a:solidFill>
                <a:latin typeface="Calibri" panose="020F0502020204030204" pitchFamily="34" charset="0"/>
              </a:rPr>
              <a:t>publicFields</a:t>
            </a:r>
            <a:r>
              <a:rPr lang="en-US" sz="1400" dirty="0">
                <a:solidFill>
                  <a:srgbClr val="000000"/>
                </a:solidFill>
                <a:latin typeface="Calibri" panose="020F0502020204030204" pitchFamily="34" charset="0"/>
              </a:rPr>
              <a:t>[</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a:t>
            </a:r>
            <a:r>
              <a:rPr lang="en-US" sz="1400" b="1" dirty="0" err="1">
                <a:solidFill>
                  <a:srgbClr val="000000"/>
                </a:solidFill>
                <a:latin typeface="Calibri" panose="020F0502020204030204" pitchFamily="34" charset="0"/>
              </a:rPr>
              <a:t>getName</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Class </a:t>
            </a:r>
            <a:r>
              <a:rPr lang="en-US" sz="1400" dirty="0" err="1">
                <a:solidFill>
                  <a:srgbClr val="000000"/>
                </a:solidFill>
                <a:latin typeface="Calibri" panose="020F0502020204030204" pitchFamily="34" charset="0"/>
              </a:rPr>
              <a:t>typeClass</a:t>
            </a:r>
            <a:r>
              <a:rPr lang="en-US" sz="1400" dirty="0">
                <a:solidFill>
                  <a:srgbClr val="000000"/>
                </a:solidFill>
                <a:latin typeface="Calibri" panose="020F0502020204030204" pitchFamily="34" charset="0"/>
              </a:rPr>
              <a:t> = </a:t>
            </a:r>
            <a:r>
              <a:rPr lang="en-US" sz="1400" dirty="0" err="1">
                <a:solidFill>
                  <a:srgbClr val="000000"/>
                </a:solidFill>
                <a:latin typeface="Calibri" panose="020F0502020204030204" pitchFamily="34" charset="0"/>
              </a:rPr>
              <a:t>publicFields</a:t>
            </a:r>
            <a:r>
              <a:rPr lang="en-US" sz="1400" dirty="0">
                <a:solidFill>
                  <a:srgbClr val="000000"/>
                </a:solidFill>
                <a:latin typeface="Calibri" panose="020F0502020204030204" pitchFamily="34" charset="0"/>
              </a:rPr>
              <a:t>[</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a:t>
            </a:r>
            <a:r>
              <a:rPr lang="en-US" sz="1400" b="1" dirty="0" err="1">
                <a:solidFill>
                  <a:srgbClr val="000000"/>
                </a:solidFill>
                <a:latin typeface="Calibri" panose="020F0502020204030204" pitchFamily="34" charset="0"/>
              </a:rPr>
              <a:t>getType</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String </a:t>
            </a:r>
            <a:r>
              <a:rPr lang="en-US" sz="1400" dirty="0" err="1">
                <a:solidFill>
                  <a:srgbClr val="000000"/>
                </a:solidFill>
                <a:latin typeface="Calibri" panose="020F0502020204030204" pitchFamily="34" charset="0"/>
              </a:rPr>
              <a:t>fieldType</a:t>
            </a:r>
            <a:r>
              <a:rPr lang="en-US" sz="1400" dirty="0">
                <a:solidFill>
                  <a:srgbClr val="000000"/>
                </a:solidFill>
                <a:latin typeface="Calibri" panose="020F0502020204030204" pitchFamily="34" charset="0"/>
              </a:rPr>
              <a:t> = </a:t>
            </a:r>
            <a:r>
              <a:rPr lang="en-US" sz="1400" dirty="0" err="1">
                <a:solidFill>
                  <a:srgbClr val="000000"/>
                </a:solidFill>
                <a:latin typeface="Calibri" panose="020F0502020204030204" pitchFamily="34" charset="0"/>
              </a:rPr>
              <a:t>typeClass.getName</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System.out.println</a:t>
            </a:r>
            <a:r>
              <a:rPr lang="en-US" sz="1400" dirty="0">
                <a:solidFill>
                  <a:srgbClr val="000000"/>
                </a:solidFill>
                <a:latin typeface="Calibri" panose="020F0502020204030204" pitchFamily="34" charset="0"/>
              </a:rPr>
              <a:t>("Name: " + </a:t>
            </a:r>
            <a:r>
              <a:rPr lang="en-US" sz="1400" dirty="0" err="1">
                <a:solidFill>
                  <a:srgbClr val="000000"/>
                </a:solidFill>
                <a:latin typeface="Calibri" panose="020F0502020204030204" pitchFamily="34" charset="0"/>
              </a:rPr>
              <a:t>fieldName</a:t>
            </a:r>
            <a:r>
              <a:rPr lang="en-US" sz="1400" dirty="0">
                <a:solidFill>
                  <a:srgbClr val="000000"/>
                </a:solidFill>
                <a:latin typeface="Calibri" panose="020F0502020204030204" pitchFamily="34" charset="0"/>
              </a:rPr>
              <a:t> + ", Type: " + </a:t>
            </a:r>
            <a:r>
              <a:rPr lang="en-US" sz="1400" dirty="0" err="1">
                <a:solidFill>
                  <a:srgbClr val="000000"/>
                </a:solidFill>
                <a:latin typeface="Calibri" panose="020F0502020204030204" pitchFamily="34" charset="0"/>
              </a:rPr>
              <a:t>fieldType</a:t>
            </a:r>
            <a:r>
              <a:rPr lang="en-US" sz="1400" dirty="0">
                <a:solidFill>
                  <a:srgbClr val="000000"/>
                </a:solidFill>
                <a:latin typeface="Calibri" panose="020F0502020204030204" pitchFamily="34" charset="0"/>
              </a:rPr>
              <a:t>);</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 </a:t>
            </a:r>
          </a:p>
        </p:txBody>
      </p:sp>
      <p:sp>
        <p:nvSpPr>
          <p:cNvPr id="7" name="AutoShape 8"/>
          <p:cNvSpPr>
            <a:spLocks noChangeArrowheads="1"/>
          </p:cNvSpPr>
          <p:nvPr/>
        </p:nvSpPr>
        <p:spPr bwMode="auto">
          <a:xfrm>
            <a:off x="457200" y="4502959"/>
            <a:ext cx="8229599" cy="89087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304804" indent="-304804" fontAlgn="auto">
              <a:spcBef>
                <a:spcPts val="0"/>
              </a:spcBef>
              <a:spcAft>
                <a:spcPts val="0"/>
              </a:spcAft>
              <a:defRPr/>
            </a:pPr>
            <a:r>
              <a:rPr lang="en-US" sz="1400" dirty="0">
                <a:solidFill>
                  <a:srgbClr val="000000"/>
                </a:solidFill>
                <a:latin typeface="Calibri" panose="020F0502020204030204" pitchFamily="34" charset="0"/>
              </a:rPr>
              <a:t>The output of the sample program is: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Name: sum,   Type: </a:t>
            </a:r>
            <a:r>
              <a:rPr lang="en-US" sz="1400" b="1" dirty="0" err="1">
                <a:solidFill>
                  <a:srgbClr val="000000"/>
                </a:solidFill>
                <a:latin typeface="Calibri" panose="020F0502020204030204" pitchFamily="34" charset="0"/>
              </a:rPr>
              <a:t>int</a:t>
            </a:r>
            <a:endParaRPr lang="en-US" sz="1400" b="1" dirty="0">
              <a:solidFill>
                <a:srgbClr val="000000"/>
              </a:solidFill>
              <a:latin typeface="Calibri" panose="020F0502020204030204" pitchFamily="34" charset="0"/>
            </a:endParaRPr>
          </a:p>
          <a:p>
            <a:pPr marL="304804" indent="-304804" fontAlgn="auto">
              <a:spcBef>
                <a:spcPts val="0"/>
              </a:spcBef>
              <a:spcAft>
                <a:spcPts val="0"/>
              </a:spcAft>
              <a:defRPr/>
            </a:pPr>
            <a:r>
              <a:rPr lang="en-US" sz="1400" b="1" dirty="0">
                <a:solidFill>
                  <a:srgbClr val="000000"/>
                </a:solidFill>
                <a:latin typeface="Calibri" panose="020F0502020204030204" pitchFamily="34" charset="0"/>
              </a:rPr>
              <a:t>Name : word,   Type: </a:t>
            </a:r>
            <a:r>
              <a:rPr lang="en-US" sz="1400" b="1" dirty="0" err="1">
                <a:solidFill>
                  <a:srgbClr val="000000"/>
                </a:solidFill>
                <a:latin typeface="Calibri" panose="020F0502020204030204" pitchFamily="34" charset="0"/>
              </a:rPr>
              <a:t>java.lang.String</a:t>
            </a:r>
            <a:endParaRPr lang="en-US" sz="1400" dirty="0">
              <a:latin typeface="Calibri" panose="020F0502020204030204" pitchFamily="34" charset="0"/>
            </a:endParaRPr>
          </a:p>
        </p:txBody>
      </p:sp>
      <p:cxnSp>
        <p:nvCxnSpPr>
          <p:cNvPr id="8" name="Straight Connector 7"/>
          <p:cNvCxnSpPr/>
          <p:nvPr/>
        </p:nvCxnSpPr>
        <p:spPr>
          <a:xfrm>
            <a:off x="457200" y="220486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4372331"/>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he-IL"/>
              <a:t>Topics 1</a:t>
            </a:r>
            <a:endParaRPr lang="he-IL" altLang="he-IL"/>
          </a:p>
        </p:txBody>
      </p:sp>
      <p:sp>
        <p:nvSpPr>
          <p:cNvPr id="9219" name="Content Placeholder 2"/>
          <p:cNvSpPr>
            <a:spLocks noGrp="1"/>
          </p:cNvSpPr>
          <p:nvPr>
            <p:ph idx="1"/>
          </p:nvPr>
        </p:nvSpPr>
        <p:spPr/>
        <p:txBody>
          <a:bodyPr/>
          <a:lstStyle/>
          <a:p>
            <a:r>
              <a:rPr lang="en-US" altLang="he-IL" b="1" dirty="0"/>
              <a:t>JVM</a:t>
            </a:r>
          </a:p>
          <a:p>
            <a:pPr lvl="1"/>
            <a:r>
              <a:rPr lang="en-US" altLang="he-IL" dirty="0"/>
              <a:t>Roles</a:t>
            </a:r>
          </a:p>
          <a:p>
            <a:pPr lvl="1"/>
            <a:r>
              <a:rPr lang="en-US" altLang="he-IL" dirty="0"/>
              <a:t>Modes</a:t>
            </a:r>
          </a:p>
          <a:p>
            <a:pPr lvl="1"/>
            <a:r>
              <a:rPr lang="en-US" altLang="he-IL" dirty="0"/>
              <a:t>Features</a:t>
            </a:r>
          </a:p>
          <a:p>
            <a:pPr lvl="1"/>
            <a:r>
              <a:rPr lang="en-US" altLang="he-IL" dirty="0"/>
              <a:t>Memory types</a:t>
            </a:r>
          </a:p>
          <a:p>
            <a:pPr lvl="1"/>
            <a:r>
              <a:rPr lang="en-US" altLang="he-IL" dirty="0"/>
              <a:t>Weak References</a:t>
            </a:r>
          </a:p>
          <a:p>
            <a:r>
              <a:rPr lang="en-US" altLang="he-IL" b="1" dirty="0"/>
              <a:t>GC</a:t>
            </a:r>
          </a:p>
          <a:p>
            <a:pPr lvl="1"/>
            <a:r>
              <a:rPr lang="en-US" altLang="he-IL" dirty="0"/>
              <a:t>Introduction</a:t>
            </a:r>
          </a:p>
          <a:p>
            <a:pPr lvl="1"/>
            <a:r>
              <a:rPr lang="en-US" altLang="he-IL" dirty="0"/>
              <a:t>GC types</a:t>
            </a:r>
          </a:p>
          <a:p>
            <a:pPr lvl="1"/>
            <a:r>
              <a:rPr lang="en-US" altLang="he-IL" dirty="0"/>
              <a:t>GC Algorithms</a:t>
            </a:r>
          </a:p>
          <a:p>
            <a:pPr lvl="1"/>
            <a:r>
              <a:rPr lang="en-US" altLang="he-IL" dirty="0"/>
              <a:t>Heap generations</a:t>
            </a:r>
          </a:p>
          <a:p>
            <a:pPr lvl="1"/>
            <a:r>
              <a:rPr lang="en-US" altLang="he-IL" dirty="0"/>
              <a:t>G1</a:t>
            </a:r>
          </a:p>
          <a:p>
            <a:pPr lvl="1"/>
            <a:r>
              <a:rPr lang="en-US" altLang="he-IL" dirty="0"/>
              <a:t>Tuning</a:t>
            </a:r>
          </a:p>
          <a:p>
            <a:endParaRPr lang="en-US" dirty="0"/>
          </a:p>
          <a:p>
            <a:endParaRPr lang="en-US" altLang="he-IL" dirty="0"/>
          </a:p>
        </p:txBody>
      </p:sp>
      <p:sp>
        <p:nvSpPr>
          <p:cNvPr id="6" name="Content Placeholder 5"/>
          <p:cNvSpPr>
            <a:spLocks noGrp="1"/>
          </p:cNvSpPr>
          <p:nvPr>
            <p:ph idx="10"/>
          </p:nvPr>
        </p:nvSpPr>
        <p:spPr/>
        <p:txBody>
          <a:bodyPr/>
          <a:lstStyle/>
          <a:p>
            <a:r>
              <a:rPr lang="en-US" altLang="he-IL" b="1" dirty="0"/>
              <a:t>Class-Loading</a:t>
            </a:r>
          </a:p>
          <a:p>
            <a:pPr lvl="1"/>
            <a:r>
              <a:rPr lang="en-US" altLang="he-IL" dirty="0"/>
              <a:t>Introduction</a:t>
            </a:r>
          </a:p>
          <a:p>
            <a:pPr lvl="1"/>
            <a:r>
              <a:rPr lang="en-US" altLang="he-IL" dirty="0"/>
              <a:t>Endorsed, Ext and </a:t>
            </a:r>
            <a:r>
              <a:rPr lang="en-US" altLang="he-IL" dirty="0" err="1"/>
              <a:t>Classpath</a:t>
            </a:r>
            <a:endParaRPr lang="en-US" altLang="he-IL" dirty="0"/>
          </a:p>
          <a:p>
            <a:pPr lvl="1"/>
            <a:r>
              <a:rPr lang="en-US" altLang="he-IL" dirty="0"/>
              <a:t>Build-in mechanism</a:t>
            </a:r>
          </a:p>
          <a:p>
            <a:pPr lvl="1"/>
            <a:r>
              <a:rPr lang="en-US" altLang="he-IL" dirty="0"/>
              <a:t>Custom class loading</a:t>
            </a:r>
          </a:p>
          <a:p>
            <a:pPr lvl="1"/>
            <a:r>
              <a:rPr lang="en-US" altLang="he-IL" dirty="0"/>
              <a:t>Multithreaded CL</a:t>
            </a:r>
          </a:p>
          <a:p>
            <a:pPr lvl="1"/>
            <a:r>
              <a:rPr lang="en-US" altLang="he-IL" dirty="0"/>
              <a:t>Java Mission Control (JMC)</a:t>
            </a:r>
          </a:p>
          <a:p>
            <a:r>
              <a:rPr lang="en-US" altLang="he-IL" b="1" dirty="0"/>
              <a:t>Java Concurrency</a:t>
            </a:r>
          </a:p>
          <a:p>
            <a:pPr lvl="1"/>
            <a:r>
              <a:rPr lang="en-US" altLang="he-IL" dirty="0"/>
              <a:t>Basics brief</a:t>
            </a:r>
          </a:p>
          <a:p>
            <a:pPr lvl="1"/>
            <a:r>
              <a:rPr lang="en-US" altLang="he-IL" dirty="0"/>
              <a:t>Executors</a:t>
            </a:r>
          </a:p>
          <a:p>
            <a:pPr lvl="1"/>
            <a:r>
              <a:rPr lang="en-US" altLang="he-IL" dirty="0"/>
              <a:t>Callable &amp; Future</a:t>
            </a:r>
          </a:p>
          <a:p>
            <a:pPr lvl="1"/>
            <a:r>
              <a:rPr lang="en-US" altLang="he-IL" dirty="0"/>
              <a:t>Atomic Concurrent</a:t>
            </a:r>
          </a:p>
          <a:p>
            <a:pPr lvl="1"/>
            <a:r>
              <a:rPr lang="en-US" altLang="he-IL" dirty="0"/>
              <a:t>Lock API (Lock, Criteria)</a:t>
            </a:r>
          </a:p>
          <a:p>
            <a:pPr lvl="1"/>
            <a:r>
              <a:rPr lang="en-US" altLang="he-IL" dirty="0"/>
              <a:t>Barriers</a:t>
            </a:r>
          </a:p>
          <a:p>
            <a:pPr lvl="1"/>
            <a:r>
              <a:rPr lang="en-US" altLang="he-IL" dirty="0"/>
              <a:t>Fork-Join</a:t>
            </a:r>
          </a:p>
          <a:p>
            <a:pPr lvl="1"/>
            <a:r>
              <a:rPr lang="en-US" altLang="he-IL" dirty="0"/>
              <a:t>Concurrent Collections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he-IL"/>
              <a:t>Escape Analysis</a:t>
            </a:r>
            <a:endParaRPr lang="he-IL" altLang="he-IL"/>
          </a:p>
        </p:txBody>
      </p:sp>
      <p:sp>
        <p:nvSpPr>
          <p:cNvPr id="3" name="Content Placeholder 2"/>
          <p:cNvSpPr>
            <a:spLocks noGrp="1"/>
          </p:cNvSpPr>
          <p:nvPr>
            <p:ph idx="1"/>
          </p:nvPr>
        </p:nvSpPr>
        <p:spPr/>
        <p:txBody>
          <a:bodyPr/>
          <a:lstStyle/>
          <a:p>
            <a:r>
              <a:rPr lang="en-US" dirty="0"/>
              <a:t>Escaped references </a:t>
            </a:r>
          </a:p>
          <a:p>
            <a:pPr lvl="1"/>
            <a:r>
              <a:rPr lang="en-US" dirty="0"/>
              <a:t>When a stack creates an object and hands it to an outside caller </a:t>
            </a:r>
          </a:p>
          <a:p>
            <a:pPr lvl="1"/>
            <a:endParaRPr lang="en-US" dirty="0"/>
          </a:p>
          <a:p>
            <a:r>
              <a:rPr lang="en-US" dirty="0"/>
              <a:t>Non-escaped references</a:t>
            </a:r>
          </a:p>
          <a:p>
            <a:pPr lvl="1"/>
            <a:r>
              <a:rPr lang="en-US" dirty="0"/>
              <a:t>When a stack is the only one uses an object </a:t>
            </a:r>
          </a:p>
          <a:p>
            <a:pPr lvl="1"/>
            <a:r>
              <a:rPr lang="en-US" dirty="0"/>
              <a:t>When a caller assigns an object to a stack and get rid of his reference</a:t>
            </a:r>
          </a:p>
        </p:txBody>
      </p:sp>
      <p:sp>
        <p:nvSpPr>
          <p:cNvPr id="4" name="Rectangle 5"/>
          <p:cNvSpPr>
            <a:spLocks noChangeArrowheads="1"/>
          </p:cNvSpPr>
          <p:nvPr/>
        </p:nvSpPr>
        <p:spPr bwMode="auto">
          <a:xfrm>
            <a:off x="1331640" y="3574442"/>
            <a:ext cx="7355160" cy="101600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Object method (){</a:t>
            </a:r>
          </a:p>
          <a:p>
            <a:pPr fontAlgn="auto">
              <a:spcBef>
                <a:spcPts val="0"/>
              </a:spcBef>
              <a:spcAft>
                <a:spcPts val="0"/>
              </a:spcAft>
              <a:defRPr/>
            </a:pPr>
            <a:r>
              <a:rPr lang="en-US" sz="1400" dirty="0">
                <a:latin typeface="+mn-lt"/>
                <a:cs typeface="+mn-cs"/>
              </a:rPr>
              <a:t>       Object o = new Object();</a:t>
            </a:r>
          </a:p>
          <a:p>
            <a:pPr fontAlgn="auto">
              <a:spcBef>
                <a:spcPts val="0"/>
              </a:spcBef>
              <a:spcAft>
                <a:spcPts val="0"/>
              </a:spcAft>
              <a:defRPr/>
            </a:pPr>
            <a:r>
              <a:rPr lang="en-US" sz="1400" dirty="0">
                <a:latin typeface="+mn-lt"/>
                <a:cs typeface="+mn-cs"/>
              </a:rPr>
              <a:t>       </a:t>
            </a:r>
            <a:r>
              <a:rPr lang="en-US" sz="1400" dirty="0" err="1">
                <a:latin typeface="+mn-lt"/>
                <a:cs typeface="+mn-cs"/>
              </a:rPr>
              <a:t>otherMethod</a:t>
            </a:r>
            <a:r>
              <a:rPr lang="en-US" sz="1400" dirty="0">
                <a:latin typeface="+mn-lt"/>
                <a:cs typeface="+mn-cs"/>
              </a:rPr>
              <a:t>(o)    // Object escaped…</a:t>
            </a:r>
          </a:p>
          <a:p>
            <a:pPr fontAlgn="auto">
              <a:spcBef>
                <a:spcPts val="0"/>
              </a:spcBef>
              <a:spcAft>
                <a:spcPts val="0"/>
              </a:spcAft>
              <a:defRPr/>
            </a:pPr>
            <a:r>
              <a:rPr lang="en-US" sz="1400" dirty="0">
                <a:latin typeface="+mn-lt"/>
                <a:cs typeface="+mn-cs"/>
              </a:rPr>
              <a:t>}</a:t>
            </a:r>
            <a:endParaRPr lang="en-US" sz="1400" dirty="0">
              <a:solidFill>
                <a:srgbClr val="FF3300"/>
              </a:solidFill>
              <a:latin typeface="+mn-lt"/>
              <a:cs typeface="+mn-cs"/>
            </a:endParaRPr>
          </a:p>
        </p:txBody>
      </p:sp>
      <p:sp>
        <p:nvSpPr>
          <p:cNvPr id="5" name="Rectangle 5"/>
          <p:cNvSpPr>
            <a:spLocks noChangeArrowheads="1"/>
          </p:cNvSpPr>
          <p:nvPr/>
        </p:nvSpPr>
        <p:spPr bwMode="auto">
          <a:xfrm>
            <a:off x="1331640" y="4977884"/>
            <a:ext cx="7355160" cy="104340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Object method (){</a:t>
            </a:r>
          </a:p>
          <a:p>
            <a:pPr fontAlgn="auto">
              <a:spcBef>
                <a:spcPts val="0"/>
              </a:spcBef>
              <a:spcAft>
                <a:spcPts val="0"/>
              </a:spcAft>
              <a:defRPr/>
            </a:pPr>
            <a:r>
              <a:rPr lang="en-US" sz="1400" dirty="0">
                <a:latin typeface="+mn-lt"/>
                <a:cs typeface="+mn-cs"/>
              </a:rPr>
              <a:t>       Object o = new Object();</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endParaRPr lang="en-US" sz="1400" dirty="0">
              <a:solidFill>
                <a:srgbClr val="FF3300"/>
              </a:solidFill>
              <a:latin typeface="+mn-lt"/>
              <a:cs typeface="+mn-cs"/>
            </a:endParaRPr>
          </a:p>
        </p:txBody>
      </p:sp>
      <p:cxnSp>
        <p:nvCxnSpPr>
          <p:cNvPr id="6" name="Straight Connector 5"/>
          <p:cNvCxnSpPr/>
          <p:nvPr/>
        </p:nvCxnSpPr>
        <p:spPr>
          <a:xfrm>
            <a:off x="1331640" y="3573016"/>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31640" y="4563008"/>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31640" y="5003893"/>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31640" y="6021288"/>
            <a:ext cx="735516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89442" name="Rectangle 3"/>
          <p:cNvSpPr>
            <a:spLocks noGrp="1" noChangeArrowheads="1"/>
          </p:cNvSpPr>
          <p:nvPr>
            <p:ph idx="1"/>
          </p:nvPr>
        </p:nvSpPr>
        <p:spPr/>
        <p:txBody>
          <a:bodyPr/>
          <a:lstStyle/>
          <a:p>
            <a:pPr marL="0" indent="0" algn="l" rtl="0" eaLnBrk="1" hangingPunct="1">
              <a:buNone/>
              <a:defRPr/>
            </a:pPr>
            <a:r>
              <a:rPr lang="en-US" sz="2489" b="1" dirty="0"/>
              <a:t>Discovering class constructors</a:t>
            </a:r>
            <a:r>
              <a:rPr lang="en-US" b="1" dirty="0"/>
              <a:t> </a:t>
            </a:r>
          </a:p>
          <a:p>
            <a:pPr lvl="2" algn="l" rtl="0" eaLnBrk="1" hangingPunct="1">
              <a:defRPr/>
            </a:pPr>
            <a:r>
              <a:rPr lang="en-US" dirty="0"/>
              <a:t>is done for public via </a:t>
            </a:r>
            <a:r>
              <a:rPr lang="en-US" i="1" dirty="0" err="1"/>
              <a:t>getConstructors</a:t>
            </a:r>
            <a:r>
              <a:rPr lang="en-US" i="1" dirty="0"/>
              <a:t>() </a:t>
            </a:r>
            <a:r>
              <a:rPr lang="en-US" dirty="0"/>
              <a:t>method</a:t>
            </a:r>
          </a:p>
          <a:p>
            <a:pPr lvl="2" algn="l" rtl="0" eaLnBrk="1" hangingPunct="1">
              <a:defRPr/>
            </a:pPr>
            <a:r>
              <a:rPr lang="en-US" dirty="0"/>
              <a:t>is done for all via </a:t>
            </a:r>
            <a:r>
              <a:rPr lang="en-US" i="1" dirty="0" err="1"/>
              <a:t>getDeclaredConstructors</a:t>
            </a:r>
            <a:r>
              <a:rPr lang="en-US" i="1" dirty="0"/>
              <a:t>() </a:t>
            </a:r>
            <a:r>
              <a:rPr lang="en-US" dirty="0"/>
              <a:t>method</a:t>
            </a:r>
          </a:p>
          <a:p>
            <a:pPr lvl="2" algn="l" rtl="0" eaLnBrk="1" hangingPunct="1">
              <a:defRPr/>
            </a:pPr>
            <a:r>
              <a:rPr lang="en-US" dirty="0"/>
              <a:t>returns a Constructor array</a:t>
            </a:r>
          </a:p>
          <a:p>
            <a:pPr lvl="2" algn="l" rtl="0" eaLnBrk="1" hangingPunct="1">
              <a:defRPr/>
            </a:pPr>
            <a:r>
              <a:rPr lang="en-US" dirty="0"/>
              <a:t>Constructor class supports:</a:t>
            </a:r>
          </a:p>
          <a:p>
            <a:pPr lvl="4" algn="l" rtl="0" eaLnBrk="1" hangingPunct="1">
              <a:defRPr/>
            </a:pPr>
            <a:r>
              <a:rPr lang="en-US" dirty="0"/>
              <a:t>getting constructor name</a:t>
            </a:r>
          </a:p>
          <a:p>
            <a:pPr lvl="4" algn="l" rtl="0" eaLnBrk="1" hangingPunct="1">
              <a:defRPr/>
            </a:pPr>
            <a:r>
              <a:rPr lang="en-US" dirty="0"/>
              <a:t>getting constructor parameters as </a:t>
            </a:r>
            <a:r>
              <a:rPr lang="en-US" i="1" dirty="0"/>
              <a:t>Class</a:t>
            </a:r>
            <a:r>
              <a:rPr lang="en-US" dirty="0"/>
              <a:t> array</a:t>
            </a:r>
          </a:p>
          <a:p>
            <a:pPr lvl="4" algn="l" rtl="0" eaLnBrk="1" hangingPunct="1">
              <a:defRPr/>
            </a:pPr>
            <a:r>
              <a:rPr lang="en-US" dirty="0"/>
              <a:t>creating new instance using the </a:t>
            </a:r>
            <a:r>
              <a:rPr lang="en-US" i="1" dirty="0" err="1"/>
              <a:t>newInstance</a:t>
            </a:r>
            <a:r>
              <a:rPr lang="en-US" i="1" dirty="0"/>
              <a:t>(Object </a:t>
            </a:r>
            <a:r>
              <a:rPr lang="en-US" i="1" dirty="0" err="1"/>
              <a:t>params</a:t>
            </a:r>
            <a:r>
              <a:rPr lang="en-US" i="1" dirty="0"/>
              <a:t>)</a:t>
            </a:r>
            <a:r>
              <a:rPr lang="en-US" dirty="0"/>
              <a:t> method </a:t>
            </a:r>
            <a:r>
              <a:rPr lang="en-US" sz="1244" dirty="0"/>
              <a:t>[where parameters are sent as objects and primitives are wrapped in wrapper classes]</a:t>
            </a:r>
          </a:p>
          <a:p>
            <a:pPr lvl="2" algn="l" rtl="0" eaLnBrk="1" hangingPunct="1">
              <a:defRPr/>
            </a:pPr>
            <a:endParaRPr lang="en-US" sz="1778" dirty="0"/>
          </a:p>
          <a:p>
            <a:pPr lvl="2" algn="l" rtl="0" eaLnBrk="1" hangingPunct="1">
              <a:defRPr/>
            </a:pPr>
            <a:endParaRPr lang="en-US" dirty="0"/>
          </a:p>
          <a:p>
            <a:pPr lvl="2" algn="l" rtl="0" eaLnBrk="1" hangingPunct="1">
              <a:defRPr/>
            </a:pP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90466" name="Rectangle 3"/>
          <p:cNvSpPr>
            <a:spLocks noGrp="1" noChangeArrowheads="1"/>
          </p:cNvSpPr>
          <p:nvPr>
            <p:ph idx="1"/>
          </p:nvPr>
        </p:nvSpPr>
        <p:spPr>
          <a:xfrm>
            <a:off x="434838" y="1297529"/>
            <a:ext cx="8229600" cy="4896544"/>
          </a:xfrm>
        </p:spPr>
        <p:txBody>
          <a:bodyPr/>
          <a:lstStyle/>
          <a:p>
            <a:pPr marL="0" indent="0" algn="l" rtl="0" eaLnBrk="1" hangingPunct="1">
              <a:buNone/>
              <a:defRPr/>
            </a:pPr>
            <a:r>
              <a:rPr lang="en-US" sz="2489" b="1" dirty="0"/>
              <a:t>Discovering class constructors - example</a:t>
            </a:r>
            <a:r>
              <a:rPr lang="en-US" b="1" dirty="0"/>
              <a:t> </a:t>
            </a:r>
          </a:p>
          <a:p>
            <a:pPr lvl="2" algn="l" rtl="0" eaLnBrk="1" hangingPunct="1">
              <a:defRPr/>
            </a:pPr>
            <a:endParaRPr lang="en-US" dirty="0">
              <a:latin typeface="Calibri" panose="020F0502020204030204" pitchFamily="34" charset="0"/>
            </a:endParaRPr>
          </a:p>
        </p:txBody>
      </p:sp>
      <p:sp>
        <p:nvSpPr>
          <p:cNvPr id="7" name="AutoShape 8"/>
          <p:cNvSpPr>
            <a:spLocks noChangeArrowheads="1"/>
          </p:cNvSpPr>
          <p:nvPr/>
        </p:nvSpPr>
        <p:spPr bwMode="auto">
          <a:xfrm>
            <a:off x="466948" y="1772816"/>
            <a:ext cx="8229600" cy="4680519"/>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endParaRPr lang="en-US" sz="1400" dirty="0">
              <a:solidFill>
                <a:srgbClr val="000000"/>
              </a:solidFill>
              <a:latin typeface="Calibri" panose="020F0502020204030204" pitchFamily="34" charset="0"/>
            </a:endParaRPr>
          </a:p>
          <a:p>
            <a:pPr marL="304804" indent="-304804" fontAlgn="auto">
              <a:spcBef>
                <a:spcPts val="0"/>
              </a:spcBef>
              <a:spcAft>
                <a:spcPts val="0"/>
              </a:spcAft>
              <a:defRPr/>
            </a:pPr>
            <a:r>
              <a:rPr lang="en-US" sz="1400" dirty="0">
                <a:solidFill>
                  <a:srgbClr val="000000"/>
                </a:solidFill>
                <a:latin typeface="Calibri" panose="020F0502020204030204" pitchFamily="34" charset="0"/>
              </a:rPr>
              <a:t>import </a:t>
            </a:r>
            <a:r>
              <a:rPr lang="en-US" sz="1400" dirty="0" err="1">
                <a:solidFill>
                  <a:srgbClr val="000000"/>
                </a:solidFill>
                <a:latin typeface="Calibri" panose="020F0502020204030204" pitchFamily="34" charset="0"/>
              </a:rPr>
              <a:t>java.lang.reflect</a:t>
            </a:r>
            <a:r>
              <a:rPr lang="en-US" sz="1400" dirty="0">
                <a:solidFill>
                  <a:srgbClr val="000000"/>
                </a:solidFill>
                <a:latin typeface="Calibri" panose="020F0502020204030204" pitchFamily="34" charset="0"/>
              </a:rPr>
              <a:t>.*;</a:t>
            </a:r>
          </a:p>
          <a:p>
            <a:pPr marL="304804" indent="-304804" fontAlgn="auto">
              <a:spcBef>
                <a:spcPts val="0"/>
              </a:spcBef>
              <a:spcAft>
                <a:spcPts val="0"/>
              </a:spcAft>
              <a:defRPr/>
            </a:pPr>
            <a:r>
              <a:rPr lang="en-US" sz="1400" dirty="0">
                <a:solidFill>
                  <a:srgbClr val="000000"/>
                </a:solidFill>
                <a:latin typeface="Calibri" panose="020F0502020204030204" pitchFamily="34" charset="0"/>
              </a:rPr>
              <a:t>import java.awt.*; </a:t>
            </a:r>
          </a:p>
          <a:p>
            <a:pPr marL="304804" indent="-304804" fontAlgn="auto">
              <a:spcBef>
                <a:spcPts val="0"/>
              </a:spcBef>
              <a:spcAft>
                <a:spcPts val="0"/>
              </a:spcAft>
              <a:defRPr/>
            </a:pPr>
            <a:r>
              <a:rPr lang="en-US" sz="1400" dirty="0">
                <a:solidFill>
                  <a:srgbClr val="000000"/>
                </a:solidFill>
                <a:latin typeface="Calibri" panose="020F0502020204030204" pitchFamily="34" charset="0"/>
              </a:rPr>
              <a:t>public class </a:t>
            </a:r>
            <a:r>
              <a:rPr lang="en-US" sz="1400" dirty="0" err="1">
                <a:solidFill>
                  <a:srgbClr val="000000"/>
                </a:solidFill>
                <a:latin typeface="Calibri" panose="020F0502020204030204" pitchFamily="34" charset="0"/>
              </a:rPr>
              <a:t>SampleConstructor</a:t>
            </a: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public static void main(String[] </a:t>
            </a:r>
            <a:r>
              <a:rPr lang="en-US" sz="1400" dirty="0" err="1">
                <a:solidFill>
                  <a:srgbClr val="000000"/>
                </a:solidFill>
                <a:latin typeface="Calibri" panose="020F0502020204030204" pitchFamily="34" charset="0"/>
              </a:rPr>
              <a:t>args</a:t>
            </a: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Rectangle r = new Rectangle();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showConstructors</a:t>
            </a:r>
            <a:r>
              <a:rPr lang="en-US" sz="1400" dirty="0">
                <a:solidFill>
                  <a:srgbClr val="000000"/>
                </a:solidFill>
                <a:latin typeface="Calibri" panose="020F0502020204030204" pitchFamily="34" charset="0"/>
              </a:rPr>
              <a:t>(r); </a:t>
            </a:r>
          </a:p>
          <a:p>
            <a:pPr marL="304804" indent="-304804" fontAlgn="auto">
              <a:spcBef>
                <a:spcPts val="0"/>
              </a:spcBef>
              <a:spcAft>
                <a:spcPts val="0"/>
              </a:spcAft>
              <a:defRPr/>
            </a:pP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public static void </a:t>
            </a:r>
            <a:r>
              <a:rPr lang="en-US" sz="1400" dirty="0" err="1">
                <a:solidFill>
                  <a:srgbClr val="000000"/>
                </a:solidFill>
                <a:latin typeface="Calibri" panose="020F0502020204030204" pitchFamily="34" charset="0"/>
              </a:rPr>
              <a:t>showConstructors</a:t>
            </a:r>
            <a:r>
              <a:rPr lang="en-US" sz="1400" dirty="0">
                <a:solidFill>
                  <a:srgbClr val="000000"/>
                </a:solidFill>
                <a:latin typeface="Calibri" panose="020F0502020204030204" pitchFamily="34" charset="0"/>
              </a:rPr>
              <a:t>(Object o)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Class c = </a:t>
            </a:r>
            <a:r>
              <a:rPr lang="en-US" sz="1400" dirty="0" err="1">
                <a:solidFill>
                  <a:srgbClr val="000000"/>
                </a:solidFill>
                <a:latin typeface="Calibri" panose="020F0502020204030204" pitchFamily="34" charset="0"/>
              </a:rPr>
              <a:t>o.getClass</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b="1" dirty="0">
                <a:solidFill>
                  <a:srgbClr val="000000"/>
                </a:solidFill>
                <a:latin typeface="Calibri" panose="020F0502020204030204" pitchFamily="34" charset="0"/>
              </a:rPr>
              <a:t>Constructor[] </a:t>
            </a:r>
            <a:r>
              <a:rPr lang="en-US" sz="1400" b="1" dirty="0" err="1">
                <a:solidFill>
                  <a:srgbClr val="000000"/>
                </a:solidFill>
                <a:latin typeface="Calibri" panose="020F0502020204030204" pitchFamily="34" charset="0"/>
              </a:rPr>
              <a:t>theConstructors</a:t>
            </a:r>
            <a:r>
              <a:rPr lang="en-US" sz="1400" b="1" dirty="0">
                <a:solidFill>
                  <a:srgbClr val="000000"/>
                </a:solidFill>
                <a:latin typeface="Calibri" panose="020F0502020204030204" pitchFamily="34" charset="0"/>
              </a:rPr>
              <a:t> = </a:t>
            </a:r>
            <a:r>
              <a:rPr lang="en-US" sz="1400" b="1" dirty="0" err="1">
                <a:solidFill>
                  <a:srgbClr val="000000"/>
                </a:solidFill>
                <a:latin typeface="Calibri" panose="020F0502020204030204" pitchFamily="34" charset="0"/>
              </a:rPr>
              <a:t>c.getConstructors</a:t>
            </a:r>
            <a:r>
              <a:rPr lang="en-US" sz="1400" b="1" dirty="0">
                <a:solidFill>
                  <a:srgbClr val="000000"/>
                </a:solidFill>
                <a:latin typeface="Calibri" panose="020F0502020204030204" pitchFamily="34" charset="0"/>
              </a:rPr>
              <a:t>();</a:t>
            </a:r>
          </a:p>
          <a:p>
            <a:pPr marL="304804" indent="-304804" fontAlgn="auto">
              <a:spcBef>
                <a:spcPts val="0"/>
              </a:spcBef>
              <a:spcAft>
                <a:spcPts val="0"/>
              </a:spcAft>
              <a:defRPr/>
            </a:pPr>
            <a:r>
              <a:rPr lang="en-US" sz="1400" dirty="0">
                <a:solidFill>
                  <a:srgbClr val="000000"/>
                </a:solidFill>
                <a:latin typeface="Calibri" panose="020F0502020204030204" pitchFamily="34" charset="0"/>
              </a:rPr>
              <a:t>		for (</a:t>
            </a:r>
            <a:r>
              <a:rPr lang="en-US" sz="1400" dirty="0" err="1">
                <a:solidFill>
                  <a:srgbClr val="000000"/>
                </a:solidFill>
                <a:latin typeface="Calibri" panose="020F0502020204030204" pitchFamily="34" charset="0"/>
              </a:rPr>
              <a:t>int</a:t>
            </a: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 0;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&lt; </a:t>
            </a:r>
            <a:r>
              <a:rPr lang="en-US" sz="1400" dirty="0" err="1">
                <a:solidFill>
                  <a:srgbClr val="000000"/>
                </a:solidFill>
                <a:latin typeface="Calibri" panose="020F0502020204030204" pitchFamily="34" charset="0"/>
              </a:rPr>
              <a:t>theConstructors.length</a:t>
            </a: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System.out.print</a:t>
            </a: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b="1" dirty="0">
                <a:solidFill>
                  <a:srgbClr val="000000"/>
                </a:solidFill>
                <a:latin typeface="Calibri" panose="020F0502020204030204" pitchFamily="34" charset="0"/>
              </a:rPr>
              <a:t>Class[] </a:t>
            </a:r>
            <a:r>
              <a:rPr lang="en-US" sz="1400" b="1" dirty="0" err="1">
                <a:solidFill>
                  <a:srgbClr val="000000"/>
                </a:solidFill>
                <a:latin typeface="Calibri" panose="020F0502020204030204" pitchFamily="34" charset="0"/>
              </a:rPr>
              <a:t>parameterTypes</a:t>
            </a:r>
            <a:r>
              <a:rPr lang="en-US" sz="1400" b="1" dirty="0">
                <a:solidFill>
                  <a:srgbClr val="000000"/>
                </a:solidFill>
                <a:latin typeface="Calibri" panose="020F0502020204030204" pitchFamily="34" charset="0"/>
              </a:rPr>
              <a:t> = </a:t>
            </a:r>
            <a:r>
              <a:rPr lang="en-US" sz="1400" b="1" dirty="0" err="1">
                <a:solidFill>
                  <a:srgbClr val="000000"/>
                </a:solidFill>
                <a:latin typeface="Calibri" panose="020F0502020204030204" pitchFamily="34" charset="0"/>
              </a:rPr>
              <a:t>theConstructors</a:t>
            </a:r>
            <a:r>
              <a:rPr lang="en-US" sz="1400" b="1" dirty="0">
                <a:solidFill>
                  <a:srgbClr val="000000"/>
                </a:solidFill>
                <a:latin typeface="Calibri" panose="020F0502020204030204" pitchFamily="34" charset="0"/>
              </a:rPr>
              <a:t>[</a:t>
            </a:r>
            <a:r>
              <a:rPr lang="en-US" sz="1400" b="1" dirty="0" err="1">
                <a:solidFill>
                  <a:srgbClr val="000000"/>
                </a:solidFill>
                <a:latin typeface="Calibri" panose="020F0502020204030204" pitchFamily="34" charset="0"/>
              </a:rPr>
              <a:t>i</a:t>
            </a:r>
            <a:r>
              <a:rPr lang="en-US" sz="1400" b="1" dirty="0">
                <a:solidFill>
                  <a:srgbClr val="000000"/>
                </a:solidFill>
                <a:latin typeface="Calibri" panose="020F0502020204030204" pitchFamily="34" charset="0"/>
              </a:rPr>
              <a:t>].</a:t>
            </a:r>
            <a:r>
              <a:rPr lang="en-US" sz="1400" b="1" dirty="0" err="1">
                <a:solidFill>
                  <a:srgbClr val="000000"/>
                </a:solidFill>
                <a:latin typeface="Calibri" panose="020F0502020204030204" pitchFamily="34" charset="0"/>
              </a:rPr>
              <a:t>getParameterTypes</a:t>
            </a:r>
            <a:r>
              <a:rPr lang="en-US" sz="1400" b="1"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for (</a:t>
            </a:r>
            <a:r>
              <a:rPr lang="en-US" sz="1400" dirty="0" err="1">
                <a:solidFill>
                  <a:srgbClr val="000000"/>
                </a:solidFill>
                <a:latin typeface="Calibri" panose="020F0502020204030204" pitchFamily="34" charset="0"/>
              </a:rPr>
              <a:t>int</a:t>
            </a:r>
            <a:r>
              <a:rPr lang="en-US" sz="1400" dirty="0">
                <a:solidFill>
                  <a:srgbClr val="000000"/>
                </a:solidFill>
                <a:latin typeface="Calibri" panose="020F0502020204030204" pitchFamily="34" charset="0"/>
              </a:rPr>
              <a:t> k = 0; k &lt; </a:t>
            </a:r>
            <a:r>
              <a:rPr lang="en-US" sz="1400" dirty="0" err="1">
                <a:solidFill>
                  <a:srgbClr val="000000"/>
                </a:solidFill>
                <a:latin typeface="Calibri" panose="020F0502020204030204" pitchFamily="34" charset="0"/>
              </a:rPr>
              <a:t>parameterTypes.length</a:t>
            </a:r>
            <a:r>
              <a:rPr lang="en-US" sz="1400" dirty="0">
                <a:solidFill>
                  <a:srgbClr val="000000"/>
                </a:solidFill>
                <a:latin typeface="Calibri" panose="020F0502020204030204" pitchFamily="34" charset="0"/>
              </a:rPr>
              <a:t>; k ++)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String </a:t>
            </a:r>
            <a:r>
              <a:rPr lang="en-US" sz="1400" dirty="0" err="1">
                <a:solidFill>
                  <a:srgbClr val="000000"/>
                </a:solidFill>
                <a:latin typeface="Calibri" panose="020F0502020204030204" pitchFamily="34" charset="0"/>
              </a:rPr>
              <a:t>parameterString</a:t>
            </a:r>
            <a:r>
              <a:rPr lang="en-US" sz="1400" dirty="0">
                <a:solidFill>
                  <a:srgbClr val="000000"/>
                </a:solidFill>
                <a:latin typeface="Calibri" panose="020F0502020204030204" pitchFamily="34" charset="0"/>
              </a:rPr>
              <a:t> = </a:t>
            </a:r>
            <a:r>
              <a:rPr lang="en-US" sz="1400" dirty="0" err="1">
                <a:solidFill>
                  <a:srgbClr val="000000"/>
                </a:solidFill>
                <a:latin typeface="Calibri" panose="020F0502020204030204" pitchFamily="34" charset="0"/>
              </a:rPr>
              <a:t>parameterTypes</a:t>
            </a:r>
            <a:r>
              <a:rPr lang="en-US" sz="1400" dirty="0">
                <a:solidFill>
                  <a:srgbClr val="000000"/>
                </a:solidFill>
                <a:latin typeface="Calibri" panose="020F0502020204030204" pitchFamily="34" charset="0"/>
              </a:rPr>
              <a:t>[k].</a:t>
            </a:r>
            <a:r>
              <a:rPr lang="en-US" sz="1400" dirty="0" err="1">
                <a:solidFill>
                  <a:srgbClr val="000000"/>
                </a:solidFill>
                <a:latin typeface="Calibri" panose="020F0502020204030204" pitchFamily="34" charset="0"/>
              </a:rPr>
              <a:t>getName</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System.out.print</a:t>
            </a:r>
            <a:r>
              <a:rPr lang="en-US" sz="1400" dirty="0">
                <a:solidFill>
                  <a:srgbClr val="000000"/>
                </a:solidFill>
                <a:latin typeface="Calibri" panose="020F0502020204030204" pitchFamily="34" charset="0"/>
              </a:rPr>
              <a:t>(</a:t>
            </a:r>
            <a:r>
              <a:rPr lang="en-US" sz="1400" dirty="0" err="1">
                <a:solidFill>
                  <a:srgbClr val="000000"/>
                </a:solidFill>
                <a:latin typeface="Calibri" panose="020F0502020204030204" pitchFamily="34" charset="0"/>
              </a:rPr>
              <a:t>parameterString</a:t>
            </a:r>
            <a:r>
              <a:rPr lang="en-US" sz="1400" dirty="0">
                <a:solidFill>
                  <a:srgbClr val="000000"/>
                </a:solidFill>
                <a:latin typeface="Calibri" panose="020F0502020204030204" pitchFamily="34" charset="0"/>
              </a:rPr>
              <a:t> + "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r>
              <a:rPr lang="en-US" sz="1400" dirty="0" err="1">
                <a:solidFill>
                  <a:srgbClr val="000000"/>
                </a:solidFill>
                <a:latin typeface="Calibri" panose="020F0502020204030204" pitchFamily="34" charset="0"/>
              </a:rPr>
              <a:t>System.out.println</a:t>
            </a: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a:t>
            </a:r>
          </a:p>
          <a:p>
            <a:pPr marL="304804" indent="-304804" fontAlgn="auto">
              <a:spcBef>
                <a:spcPts val="0"/>
              </a:spcBef>
              <a:spcAft>
                <a:spcPts val="0"/>
              </a:spcAft>
              <a:defRPr/>
            </a:pPr>
            <a:r>
              <a:rPr lang="en-US" sz="1400"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dirty="0">
                <a:solidFill>
                  <a:srgbClr val="000000"/>
                </a:solidFill>
                <a:latin typeface="Calibri" panose="020F0502020204030204" pitchFamily="34" charset="0"/>
              </a:rPr>
              <a:t>}</a:t>
            </a:r>
          </a:p>
        </p:txBody>
      </p:sp>
      <p:sp>
        <p:nvSpPr>
          <p:cNvPr id="8" name="AutoShape 8"/>
          <p:cNvSpPr>
            <a:spLocks noChangeArrowheads="1"/>
          </p:cNvSpPr>
          <p:nvPr/>
        </p:nvSpPr>
        <p:spPr bwMode="auto">
          <a:xfrm>
            <a:off x="5047956" y="1819671"/>
            <a:ext cx="3626218" cy="1782114"/>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marL="304804" indent="-304804" fontAlgn="auto">
              <a:spcBef>
                <a:spcPts val="0"/>
              </a:spcBef>
              <a:spcAft>
                <a:spcPts val="0"/>
              </a:spcAft>
              <a:defRPr/>
            </a:pPr>
            <a:r>
              <a:rPr lang="en-US" sz="1400" dirty="0">
                <a:solidFill>
                  <a:srgbClr val="000000"/>
                </a:solidFill>
                <a:latin typeface="Calibri" panose="020F0502020204030204" pitchFamily="34" charset="0"/>
              </a:rPr>
              <a:t>The output of the sample program is: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int</a:t>
            </a: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int</a:t>
            </a:r>
            <a:r>
              <a:rPr lang="en-US" sz="1400" b="1"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int</a:t>
            </a: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int</a:t>
            </a: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int</a:t>
            </a: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int</a:t>
            </a:r>
            <a:r>
              <a:rPr lang="en-US" sz="1400" b="1"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java.awt.Dimension</a:t>
            </a:r>
            <a:r>
              <a:rPr lang="en-US" sz="1400" b="1"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java.awt.Point</a:t>
            </a:r>
            <a:r>
              <a:rPr lang="en-US" sz="1400" b="1" dirty="0">
                <a:solidFill>
                  <a:srgbClr val="000000"/>
                </a:solidFill>
                <a:latin typeface="Calibri" panose="020F0502020204030204" pitchFamily="34" charset="0"/>
              </a:rPr>
              <a:t> )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java.awt.Point</a:t>
            </a: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java.awt.Dimension</a:t>
            </a:r>
            <a:r>
              <a:rPr lang="en-US" sz="1400" b="1" dirty="0">
                <a:solidFill>
                  <a:srgbClr val="000000"/>
                </a:solidFill>
                <a:latin typeface="Calibri" panose="020F0502020204030204" pitchFamily="34" charset="0"/>
              </a:rPr>
              <a:t> )</a:t>
            </a:r>
          </a:p>
          <a:p>
            <a:pPr marL="304804" indent="-304804" fontAlgn="auto">
              <a:spcBef>
                <a:spcPts val="0"/>
              </a:spcBef>
              <a:spcAft>
                <a:spcPts val="0"/>
              </a:spcAft>
              <a:defRPr/>
            </a:pPr>
            <a:r>
              <a:rPr lang="en-US" sz="1400" b="1" dirty="0">
                <a:solidFill>
                  <a:srgbClr val="000000"/>
                </a:solidFill>
                <a:latin typeface="Calibri" panose="020F0502020204030204" pitchFamily="34" charset="0"/>
              </a:rPr>
              <a:t>( </a:t>
            </a:r>
            <a:r>
              <a:rPr lang="en-US" sz="1400" b="1" dirty="0" err="1">
                <a:solidFill>
                  <a:srgbClr val="000000"/>
                </a:solidFill>
                <a:latin typeface="Calibri" panose="020F0502020204030204" pitchFamily="34" charset="0"/>
              </a:rPr>
              <a:t>java.awt.Rectangle</a:t>
            </a:r>
            <a:r>
              <a:rPr lang="en-US" sz="1400" b="1" dirty="0">
                <a:solidFill>
                  <a:srgbClr val="000000"/>
                </a:solidFill>
                <a:latin typeface="Calibri" panose="020F0502020204030204" pitchFamily="34" charset="0"/>
              </a:rPr>
              <a:t> )</a:t>
            </a:r>
            <a:r>
              <a:rPr lang="en-US" sz="1400" dirty="0">
                <a:latin typeface="Calibri" panose="020F0502020204030204" pitchFamily="34" charset="0"/>
              </a:rPr>
              <a:t> </a:t>
            </a:r>
          </a:p>
        </p:txBody>
      </p:sp>
      <p:cxnSp>
        <p:nvCxnSpPr>
          <p:cNvPr id="6" name="Straight Connector 5"/>
          <p:cNvCxnSpPr/>
          <p:nvPr/>
        </p:nvCxnSpPr>
        <p:spPr>
          <a:xfrm>
            <a:off x="434838" y="6453335"/>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177281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Examining classes</a:t>
            </a:r>
          </a:p>
        </p:txBody>
      </p:sp>
      <p:sp>
        <p:nvSpPr>
          <p:cNvPr id="191490" name="Rectangle 3"/>
          <p:cNvSpPr>
            <a:spLocks noGrp="1" noChangeArrowheads="1"/>
          </p:cNvSpPr>
          <p:nvPr>
            <p:ph idx="1"/>
          </p:nvPr>
        </p:nvSpPr>
        <p:spPr/>
        <p:txBody>
          <a:bodyPr/>
          <a:lstStyle/>
          <a:p>
            <a:pPr marL="0" indent="0" algn="l" rtl="0" eaLnBrk="1" hangingPunct="1">
              <a:buNone/>
              <a:defRPr/>
            </a:pPr>
            <a:r>
              <a:rPr lang="en-US" sz="2489" b="1" dirty="0"/>
              <a:t>Discovering class methods</a:t>
            </a:r>
            <a:r>
              <a:rPr lang="en-US" b="1" dirty="0"/>
              <a:t> </a:t>
            </a:r>
          </a:p>
          <a:p>
            <a:pPr lvl="2" algn="l" rtl="0" eaLnBrk="1" hangingPunct="1">
              <a:defRPr/>
            </a:pPr>
            <a:r>
              <a:rPr lang="en-US" dirty="0"/>
              <a:t>is done for public via </a:t>
            </a:r>
            <a:r>
              <a:rPr lang="en-US" i="1" dirty="0" err="1"/>
              <a:t>getMethods</a:t>
            </a:r>
            <a:r>
              <a:rPr lang="en-US" i="1" dirty="0"/>
              <a:t>() </a:t>
            </a:r>
            <a:r>
              <a:rPr lang="en-US" dirty="0"/>
              <a:t>method</a:t>
            </a:r>
          </a:p>
          <a:p>
            <a:pPr lvl="2" algn="l" rtl="0" eaLnBrk="1" hangingPunct="1">
              <a:defRPr/>
            </a:pPr>
            <a:r>
              <a:rPr lang="en-US" dirty="0"/>
              <a:t>Is done for all via </a:t>
            </a:r>
            <a:r>
              <a:rPr lang="en-US" i="1" dirty="0" err="1"/>
              <a:t>getDeclaredMethods</a:t>
            </a:r>
            <a:r>
              <a:rPr lang="en-US" i="1" dirty="0"/>
              <a:t>() </a:t>
            </a:r>
            <a:r>
              <a:rPr lang="en-US" dirty="0"/>
              <a:t>method</a:t>
            </a:r>
          </a:p>
          <a:p>
            <a:pPr lvl="2" algn="l" rtl="0" eaLnBrk="1" hangingPunct="1">
              <a:defRPr/>
            </a:pPr>
            <a:r>
              <a:rPr lang="en-US" dirty="0"/>
              <a:t>returns a Method array</a:t>
            </a:r>
          </a:p>
          <a:p>
            <a:pPr lvl="2" algn="l" rtl="0" eaLnBrk="1" hangingPunct="1">
              <a:defRPr/>
            </a:pPr>
            <a:r>
              <a:rPr lang="en-US" dirty="0"/>
              <a:t>Method class supports:</a:t>
            </a:r>
          </a:p>
          <a:p>
            <a:pPr lvl="4" algn="l" rtl="0" eaLnBrk="1" hangingPunct="1">
              <a:defRPr/>
            </a:pPr>
            <a:r>
              <a:rPr lang="en-US" dirty="0"/>
              <a:t>getting method name</a:t>
            </a:r>
          </a:p>
          <a:p>
            <a:pPr lvl="4" algn="l" rtl="0" eaLnBrk="1" hangingPunct="1">
              <a:defRPr/>
            </a:pPr>
            <a:r>
              <a:rPr lang="en-US" dirty="0"/>
              <a:t>getting method parameters as </a:t>
            </a:r>
            <a:r>
              <a:rPr lang="en-US" i="1" dirty="0"/>
              <a:t>Class</a:t>
            </a:r>
            <a:r>
              <a:rPr lang="en-US" dirty="0"/>
              <a:t> array</a:t>
            </a:r>
          </a:p>
          <a:p>
            <a:pPr lvl="4" algn="l" rtl="0" eaLnBrk="1" hangingPunct="1">
              <a:defRPr/>
            </a:pPr>
            <a:r>
              <a:rPr lang="en-US" dirty="0"/>
              <a:t>getting returned type</a:t>
            </a:r>
          </a:p>
          <a:p>
            <a:pPr lvl="4" algn="l" rtl="0" eaLnBrk="1" hangingPunct="1">
              <a:defRPr/>
            </a:pPr>
            <a:r>
              <a:rPr lang="en-US" dirty="0"/>
              <a:t>invoke – this method takes the instance to call and the </a:t>
            </a:r>
            <a:r>
              <a:rPr lang="en-US" i="1" dirty="0"/>
              <a:t>Object[] </a:t>
            </a:r>
            <a:r>
              <a:rPr lang="en-US" dirty="0"/>
              <a:t>of parameters to send. the method returns the returned value as an </a:t>
            </a:r>
            <a:r>
              <a:rPr lang="en-US" i="1" dirty="0"/>
              <a:t>Object</a:t>
            </a:r>
          </a:p>
          <a:p>
            <a:pPr lvl="2" algn="l" rtl="0" eaLnBrk="1" hangingPunct="1">
              <a:defRPr/>
            </a:pPr>
            <a:endParaRPr lang="en-US" dirty="0"/>
          </a:p>
          <a:p>
            <a:pPr lvl="2" algn="l" rtl="0" eaLnBrk="1" hangingPunct="1">
              <a:buFontTx/>
              <a:buNone/>
              <a:defRPr/>
            </a:pPr>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spTree>
    <p:extLst>
      <p:ext uri="{BB962C8B-B14F-4D97-AF65-F5344CB8AC3E}">
        <p14:creationId xmlns:p14="http://schemas.microsoft.com/office/powerpoint/2010/main" val="42239808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algn="l"/>
            <a:r>
              <a:rPr lang="en-US" altLang="he-IL" dirty="0"/>
              <a:t>Manipulating Objects</a:t>
            </a:r>
          </a:p>
        </p:txBody>
      </p:sp>
      <p:sp>
        <p:nvSpPr>
          <p:cNvPr id="318467" name="Rectangle 3"/>
          <p:cNvSpPr>
            <a:spLocks noGrp="1" noChangeArrowheads="1"/>
          </p:cNvSpPr>
          <p:nvPr>
            <p:ph idx="1"/>
          </p:nvPr>
        </p:nvSpPr>
        <p:spPr/>
        <p:txBody>
          <a:bodyPr/>
          <a:lstStyle/>
          <a:p>
            <a:r>
              <a:rPr lang="en-US" altLang="he-IL" dirty="0"/>
              <a:t>Creating objects</a:t>
            </a:r>
          </a:p>
          <a:p>
            <a:r>
              <a:rPr lang="en-US" altLang="he-IL" dirty="0"/>
              <a:t>Getting fields values</a:t>
            </a:r>
          </a:p>
          <a:p>
            <a:r>
              <a:rPr lang="en-US" altLang="he-IL" dirty="0"/>
              <a:t>Setting fields values</a:t>
            </a:r>
          </a:p>
          <a:p>
            <a:r>
              <a:rPr lang="en-US" altLang="he-IL" dirty="0"/>
              <a:t>Invoking methods</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ltLang="he-IL"/>
              <a:t>Manipulating Objects</a:t>
            </a:r>
          </a:p>
        </p:txBody>
      </p:sp>
      <p:sp>
        <p:nvSpPr>
          <p:cNvPr id="193538" name="Rectangle 3"/>
          <p:cNvSpPr>
            <a:spLocks noGrp="1" noChangeArrowheads="1"/>
          </p:cNvSpPr>
          <p:nvPr>
            <p:ph idx="1"/>
          </p:nvPr>
        </p:nvSpPr>
        <p:spPr/>
        <p:txBody>
          <a:bodyPr/>
          <a:lstStyle/>
          <a:p>
            <a:pPr marL="0" indent="0">
              <a:buNone/>
            </a:pPr>
            <a:r>
              <a:rPr lang="en-US" b="1" dirty="0"/>
              <a:t>Creating objects</a:t>
            </a:r>
          </a:p>
          <a:p>
            <a:pPr lvl="2"/>
            <a:r>
              <a:rPr lang="en-US" dirty="0"/>
              <a:t>Class supports a call to the default constructor</a:t>
            </a:r>
          </a:p>
          <a:p>
            <a:pPr lvl="2"/>
            <a:endParaRPr lang="en-US" dirty="0"/>
          </a:p>
          <a:p>
            <a:pPr lvl="2"/>
            <a:endParaRPr lang="en-US" dirty="0"/>
          </a:p>
          <a:p>
            <a:pPr lvl="2"/>
            <a:endParaRPr lang="en-US" dirty="0"/>
          </a:p>
          <a:p>
            <a:pPr lvl="2"/>
            <a:endParaRPr lang="en-US" dirty="0"/>
          </a:p>
          <a:p>
            <a:pPr lvl="2"/>
            <a:r>
              <a:rPr lang="en-US" dirty="0"/>
              <a:t>When constructor expects arguments do the following:</a:t>
            </a:r>
          </a:p>
          <a:p>
            <a:pPr lvl="4"/>
            <a:r>
              <a:rPr lang="en-US" dirty="0"/>
              <a:t>load the required constructor as a </a:t>
            </a:r>
            <a:r>
              <a:rPr lang="en-US" dirty="0" err="1"/>
              <a:t>Constractor</a:t>
            </a:r>
            <a:endParaRPr lang="en-US" dirty="0"/>
          </a:p>
          <a:p>
            <a:pPr lvl="4"/>
            <a:r>
              <a:rPr lang="en-US" dirty="0"/>
              <a:t>explore the constructor signature if needed/unknown</a:t>
            </a:r>
          </a:p>
          <a:p>
            <a:pPr lvl="4"/>
            <a:r>
              <a:rPr lang="en-US" dirty="0"/>
              <a:t>generate an object array with ordered parameters  [where primitives values are wrapped in a matching wrapper class]</a:t>
            </a:r>
          </a:p>
          <a:p>
            <a:pPr lvl="4"/>
            <a:r>
              <a:rPr lang="en-US" dirty="0"/>
              <a:t> invoke the constructor using the Constructor’s method: </a:t>
            </a:r>
            <a:r>
              <a:rPr lang="en-US" i="1" dirty="0" err="1"/>
              <a:t>newInstance</a:t>
            </a:r>
            <a:r>
              <a:rPr lang="en-US" i="1" dirty="0"/>
              <a:t>(Object</a:t>
            </a:r>
            <a:r>
              <a:rPr lang="en-US" dirty="0"/>
              <a:t>[] </a:t>
            </a:r>
            <a:r>
              <a:rPr lang="en-US" i="1" dirty="0" err="1"/>
              <a:t>initArgs</a:t>
            </a:r>
            <a:r>
              <a:rPr lang="en-US" dirty="0"/>
              <a:t>)</a:t>
            </a:r>
          </a:p>
          <a:p>
            <a:pPr lvl="2"/>
            <a:endParaRPr lang="en-US" dirty="0"/>
          </a:p>
          <a:p>
            <a:pPr lvl="2"/>
            <a:endParaRPr lang="en-US" dirty="0"/>
          </a:p>
          <a:p>
            <a:endParaRPr lang="en-US" dirty="0"/>
          </a:p>
        </p:txBody>
      </p:sp>
      <p:sp>
        <p:nvSpPr>
          <p:cNvPr id="5" name="AutoShape 8"/>
          <p:cNvSpPr>
            <a:spLocks noChangeArrowheads="1"/>
          </p:cNvSpPr>
          <p:nvPr/>
        </p:nvSpPr>
        <p:spPr bwMode="auto">
          <a:xfrm>
            <a:off x="457200" y="2348880"/>
            <a:ext cx="8229600" cy="720079"/>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err="1">
                <a:latin typeface="+mn-lt"/>
                <a:cs typeface="+mn-cs"/>
              </a:rPr>
              <a:t>myPackage.MyObject</a:t>
            </a:r>
            <a:r>
              <a:rPr lang="en-US" sz="1400" dirty="0">
                <a:latin typeface="+mn-lt"/>
                <a:cs typeface="+mn-cs"/>
              </a:rPr>
              <a:t> </a:t>
            </a:r>
            <a:r>
              <a:rPr lang="en-US" sz="1400" dirty="0" err="1">
                <a:latin typeface="+mn-lt"/>
                <a:cs typeface="+mn-cs"/>
              </a:rPr>
              <a:t>obj</a:t>
            </a:r>
            <a:r>
              <a:rPr lang="en-US" sz="1400" dirty="0">
                <a:latin typeface="+mn-lt"/>
                <a:cs typeface="+mn-cs"/>
              </a:rPr>
              <a:t>=null;</a:t>
            </a:r>
          </a:p>
          <a:p>
            <a:pPr marL="304804" indent="-304804" fontAlgn="auto">
              <a:spcBef>
                <a:spcPts val="0"/>
              </a:spcBef>
              <a:spcAft>
                <a:spcPts val="0"/>
              </a:spcAft>
              <a:defRPr/>
            </a:pPr>
            <a:r>
              <a:rPr lang="en-US" sz="1400" dirty="0" err="1">
                <a:latin typeface="+mn-lt"/>
                <a:cs typeface="+mn-cs"/>
              </a:rPr>
              <a:t>obj</a:t>
            </a:r>
            <a:r>
              <a:rPr lang="en-US" sz="1400" dirty="0">
                <a:latin typeface="+mn-lt"/>
                <a:cs typeface="+mn-cs"/>
              </a:rPr>
              <a:t>=(</a:t>
            </a:r>
            <a:r>
              <a:rPr lang="en-US" sz="1400" dirty="0" err="1">
                <a:latin typeface="+mn-lt"/>
                <a:cs typeface="+mn-cs"/>
              </a:rPr>
              <a:t>myPackage.MyObject</a:t>
            </a:r>
            <a:r>
              <a:rPr lang="en-US" sz="1400" dirty="0">
                <a:latin typeface="+mn-lt"/>
                <a:cs typeface="+mn-cs"/>
              </a:rPr>
              <a:t>)</a:t>
            </a:r>
            <a:r>
              <a:rPr lang="en-US" sz="1400" dirty="0" err="1">
                <a:latin typeface="+mn-lt"/>
                <a:cs typeface="+mn-cs"/>
              </a:rPr>
              <a:t>Class.forName</a:t>
            </a:r>
            <a:r>
              <a:rPr lang="en-US" sz="1400" dirty="0">
                <a:latin typeface="+mn-lt"/>
                <a:cs typeface="+mn-cs"/>
              </a:rPr>
              <a:t>(“</a:t>
            </a:r>
            <a:r>
              <a:rPr lang="en-US" sz="1400" dirty="0" err="1">
                <a:latin typeface="+mn-lt"/>
                <a:cs typeface="+mn-cs"/>
              </a:rPr>
              <a:t>myPackage.MyObject</a:t>
            </a:r>
            <a:r>
              <a:rPr lang="en-US" sz="1400" dirty="0">
                <a:latin typeface="+mn-lt"/>
                <a:cs typeface="+mn-cs"/>
              </a:rPr>
              <a:t>”)</a:t>
            </a:r>
            <a:r>
              <a:rPr lang="en-US" sz="1400" b="1" dirty="0">
                <a:latin typeface="+mn-lt"/>
                <a:cs typeface="+mn-cs"/>
              </a:rPr>
              <a:t>.</a:t>
            </a:r>
            <a:r>
              <a:rPr lang="en-US" sz="1400" b="1" dirty="0" err="1">
                <a:latin typeface="+mn-lt"/>
                <a:cs typeface="+mn-cs"/>
              </a:rPr>
              <a:t>newInstance</a:t>
            </a:r>
            <a:r>
              <a:rPr lang="en-US" sz="1400" b="1" dirty="0">
                <a:latin typeface="+mn-lt"/>
                <a:cs typeface="+mn-cs"/>
              </a:rPr>
              <a:t>()</a:t>
            </a:r>
            <a:r>
              <a:rPr lang="en-US" sz="1400" dirty="0">
                <a:latin typeface="+mn-lt"/>
                <a:cs typeface="+mn-cs"/>
              </a:rPr>
              <a:t>;</a:t>
            </a:r>
          </a:p>
        </p:txBody>
      </p:sp>
      <p:cxnSp>
        <p:nvCxnSpPr>
          <p:cNvPr id="7" name="Straight Connector 6"/>
          <p:cNvCxnSpPr/>
          <p:nvPr/>
        </p:nvCxnSpPr>
        <p:spPr>
          <a:xfrm>
            <a:off x="457200" y="3068959"/>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2348880"/>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Manipulating Objects</a:t>
            </a:r>
          </a:p>
        </p:txBody>
      </p:sp>
      <p:sp>
        <p:nvSpPr>
          <p:cNvPr id="194562" name="Rectangle 3"/>
          <p:cNvSpPr>
            <a:spLocks noGrp="1" noChangeArrowheads="1"/>
          </p:cNvSpPr>
          <p:nvPr>
            <p:ph idx="1"/>
          </p:nvPr>
        </p:nvSpPr>
        <p:spPr>
          <a:xfrm>
            <a:off x="395536" y="1340768"/>
            <a:ext cx="8229600" cy="4896544"/>
          </a:xfrm>
        </p:spPr>
        <p:txBody>
          <a:bodyPr/>
          <a:lstStyle/>
          <a:p>
            <a:pPr marL="0" indent="0" algn="l" rtl="0" eaLnBrk="1" hangingPunct="1">
              <a:buNone/>
              <a:defRPr/>
            </a:pPr>
            <a:r>
              <a:rPr lang="en-US" sz="2489" b="1" dirty="0"/>
              <a:t>Creating objects - example</a:t>
            </a:r>
          </a:p>
          <a:p>
            <a:pPr algn="l" rtl="0" eaLnBrk="1" hangingPunct="1">
              <a:defRPr/>
            </a:pPr>
            <a:endParaRPr lang="en-US" dirty="0"/>
          </a:p>
        </p:txBody>
      </p:sp>
      <p:sp>
        <p:nvSpPr>
          <p:cNvPr id="5" name="AutoShape 8"/>
          <p:cNvSpPr>
            <a:spLocks noChangeArrowheads="1"/>
          </p:cNvSpPr>
          <p:nvPr/>
        </p:nvSpPr>
        <p:spPr bwMode="auto">
          <a:xfrm>
            <a:off x="539552" y="1916832"/>
            <a:ext cx="8229600" cy="4392489"/>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public static void main(String[] </a:t>
            </a:r>
            <a:r>
              <a:rPr lang="en-US" sz="1400" dirty="0" err="1">
                <a:latin typeface="Calibri Light" panose="020F0302020204030204" pitchFamily="34" charset="0"/>
              </a:rPr>
              <a:t>args</a:t>
            </a:r>
            <a:r>
              <a:rPr lang="en-US" sz="1400" dirty="0">
                <a:latin typeface="Calibri Light" panose="020F0302020204030204" pitchFamily="34" charset="0"/>
              </a:rPr>
              <a:t>) {</a:t>
            </a:r>
          </a:p>
          <a:p>
            <a:pPr marL="304804" indent="-304804" fontAlgn="auto">
              <a:spcBef>
                <a:spcPts val="0"/>
              </a:spcBef>
              <a:spcAft>
                <a:spcPts val="0"/>
              </a:spcAft>
              <a:defRPr/>
            </a:pPr>
            <a:endParaRPr lang="en-US" sz="800" dirty="0">
              <a:latin typeface="Calibri Light" panose="020F0302020204030204" pitchFamily="34" charset="0"/>
            </a:endParaRPr>
          </a:p>
          <a:p>
            <a:pPr marL="304804" indent="-304804" fontAlgn="auto">
              <a:spcBef>
                <a:spcPts val="0"/>
              </a:spcBef>
              <a:spcAft>
                <a:spcPts val="0"/>
              </a:spcAft>
              <a:defRPr/>
            </a:pPr>
            <a:r>
              <a:rPr lang="en-US" sz="1400" dirty="0">
                <a:latin typeface="Calibri Light" panose="020F0302020204030204" pitchFamily="34" charset="0"/>
              </a:rPr>
              <a:t>      Rectangle </a:t>
            </a:r>
            <a:r>
              <a:rPr lang="en-US" sz="1400" dirty="0" err="1">
                <a:latin typeface="Calibri Light" panose="020F0302020204030204" pitchFamily="34" charset="0"/>
              </a:rPr>
              <a:t>rectangle</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Class </a:t>
            </a:r>
            <a:r>
              <a:rPr lang="en-US" sz="1400" dirty="0" err="1">
                <a:latin typeface="Calibri Light" panose="020F0302020204030204" pitchFamily="34" charset="0"/>
              </a:rPr>
              <a:t>rectangleDefinition</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r>
              <a:rPr lang="en-US" sz="1400" b="1" dirty="0">
                <a:latin typeface="Calibri Light" panose="020F0302020204030204" pitchFamily="34" charset="0"/>
              </a:rPr>
              <a:t>Class[] </a:t>
            </a:r>
            <a:r>
              <a:rPr lang="en-US" sz="1400" b="1" dirty="0" err="1">
                <a:latin typeface="Calibri Light" panose="020F0302020204030204" pitchFamily="34" charset="0"/>
              </a:rPr>
              <a:t>intArgsClass</a:t>
            </a:r>
            <a:r>
              <a:rPr lang="en-US" sz="1400" b="1" dirty="0">
                <a:latin typeface="Calibri Light" panose="020F0302020204030204" pitchFamily="34" charset="0"/>
              </a:rPr>
              <a:t> = new Class[] {</a:t>
            </a:r>
            <a:r>
              <a:rPr lang="en-US" sz="1400" b="1" dirty="0" err="1">
                <a:latin typeface="Calibri Light" panose="020F0302020204030204" pitchFamily="34" charset="0"/>
              </a:rPr>
              <a:t>int.class</a:t>
            </a:r>
            <a:r>
              <a:rPr lang="en-US" sz="1400" b="1" dirty="0">
                <a:latin typeface="Calibri Light" panose="020F0302020204030204" pitchFamily="34" charset="0"/>
              </a:rPr>
              <a:t>, </a:t>
            </a:r>
            <a:r>
              <a:rPr lang="en-US" sz="1400" b="1" dirty="0" err="1">
                <a:latin typeface="Calibri Light" panose="020F0302020204030204" pitchFamily="34" charset="0"/>
              </a:rPr>
              <a:t>int.class</a:t>
            </a:r>
            <a:r>
              <a:rPr lang="en-US" sz="1400" b="1"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Integer height = 12;</a:t>
            </a:r>
          </a:p>
          <a:p>
            <a:pPr marL="304804" indent="-304804" fontAlgn="auto">
              <a:spcBef>
                <a:spcPts val="0"/>
              </a:spcBef>
              <a:spcAft>
                <a:spcPts val="0"/>
              </a:spcAft>
              <a:defRPr/>
            </a:pPr>
            <a:r>
              <a:rPr lang="en-US" sz="1400" dirty="0">
                <a:latin typeface="Calibri Light" panose="020F0302020204030204" pitchFamily="34" charset="0"/>
              </a:rPr>
              <a:t>      Integer width = 34;</a:t>
            </a:r>
          </a:p>
          <a:p>
            <a:pPr marL="304804" indent="-304804" fontAlgn="auto">
              <a:spcBef>
                <a:spcPts val="0"/>
              </a:spcBef>
              <a:spcAft>
                <a:spcPts val="0"/>
              </a:spcAft>
              <a:defRPr/>
            </a:pPr>
            <a:r>
              <a:rPr lang="en-US" sz="1400" dirty="0">
                <a:latin typeface="Calibri Light" panose="020F0302020204030204" pitchFamily="34" charset="0"/>
              </a:rPr>
              <a:t>      Object[] </a:t>
            </a:r>
            <a:r>
              <a:rPr lang="en-US" sz="1400" dirty="0" err="1">
                <a:latin typeface="Calibri Light" panose="020F0302020204030204" pitchFamily="34" charset="0"/>
              </a:rPr>
              <a:t>intArgs</a:t>
            </a:r>
            <a:r>
              <a:rPr lang="en-US" sz="1400" dirty="0">
                <a:latin typeface="Calibri Light" panose="020F0302020204030204" pitchFamily="34" charset="0"/>
              </a:rPr>
              <a:t> = new Object[] {height, width};</a:t>
            </a:r>
          </a:p>
          <a:p>
            <a:pPr marL="304804" indent="-304804" fontAlgn="auto">
              <a:spcBef>
                <a:spcPts val="0"/>
              </a:spcBef>
              <a:spcAft>
                <a:spcPts val="0"/>
              </a:spcAft>
              <a:defRPr/>
            </a:pPr>
            <a:r>
              <a:rPr lang="en-US" sz="1400" dirty="0">
                <a:latin typeface="Calibri Light" panose="020F0302020204030204" pitchFamily="34" charset="0"/>
              </a:rPr>
              <a:t>      Constructor </a:t>
            </a:r>
            <a:r>
              <a:rPr lang="en-US" sz="1400" dirty="0" err="1">
                <a:latin typeface="Calibri Light" panose="020F0302020204030204" pitchFamily="34" charset="0"/>
              </a:rPr>
              <a:t>intArgsConstructor</a:t>
            </a:r>
            <a:r>
              <a:rPr lang="en-US" sz="1400" dirty="0">
                <a:latin typeface="Calibri Light" panose="020F0302020204030204" pitchFamily="34" charset="0"/>
              </a:rPr>
              <a:t>;</a:t>
            </a:r>
          </a:p>
          <a:p>
            <a:pPr marL="304804" indent="-304804" fontAlgn="auto">
              <a:spcBef>
                <a:spcPts val="0"/>
              </a:spcBef>
              <a:spcAft>
                <a:spcPts val="0"/>
              </a:spcAft>
              <a:defRPr/>
            </a:pPr>
            <a:endParaRPr lang="en-US" sz="800" dirty="0">
              <a:latin typeface="Calibri Light" panose="020F0302020204030204" pitchFamily="34" charset="0"/>
            </a:endParaRPr>
          </a:p>
          <a:p>
            <a:pPr marL="304804" indent="-304804" fontAlgn="auto">
              <a:spcBef>
                <a:spcPts val="0"/>
              </a:spcBef>
              <a:spcAft>
                <a:spcPts val="0"/>
              </a:spcAft>
              <a:defRPr/>
            </a:pPr>
            <a:r>
              <a:rPr lang="en-US" sz="1400" dirty="0">
                <a:latin typeface="Calibri Light" panose="020F0302020204030204" pitchFamily="34" charset="0"/>
              </a:rPr>
              <a:t>      try {</a:t>
            </a:r>
          </a:p>
          <a:p>
            <a:pPr marL="304804" indent="-304804" fontAlgn="auto">
              <a:spcBef>
                <a:spcPts val="0"/>
              </a:spcBef>
              <a:spcAft>
                <a:spcPts val="0"/>
              </a:spcAft>
              <a:defRPr/>
            </a:pPr>
            <a:r>
              <a:rPr lang="en-US" sz="1400" dirty="0">
                <a:latin typeface="Calibri Light" panose="020F0302020204030204" pitchFamily="34" charset="0"/>
              </a:rPr>
              <a:t>        </a:t>
            </a:r>
            <a:r>
              <a:rPr lang="en-US" sz="1400" b="1" dirty="0" err="1">
                <a:latin typeface="Calibri Light" panose="020F0302020204030204" pitchFamily="34" charset="0"/>
              </a:rPr>
              <a:t>rectangleDefinition</a:t>
            </a:r>
            <a:r>
              <a:rPr lang="en-US" sz="1400" b="1" dirty="0">
                <a:latin typeface="Calibri Light" panose="020F0302020204030204" pitchFamily="34" charset="0"/>
              </a:rPr>
              <a:t> = </a:t>
            </a:r>
            <a:r>
              <a:rPr lang="en-US" sz="1400" b="1" dirty="0" err="1">
                <a:latin typeface="Calibri Light" panose="020F0302020204030204" pitchFamily="34" charset="0"/>
              </a:rPr>
              <a:t>Class.forName</a:t>
            </a:r>
            <a:r>
              <a:rPr lang="en-US" sz="1400" b="1" dirty="0">
                <a:latin typeface="Calibri Light" panose="020F0302020204030204" pitchFamily="34" charset="0"/>
              </a:rPr>
              <a:t>("</a:t>
            </a:r>
            <a:r>
              <a:rPr lang="en-US" sz="1400" b="1" dirty="0" err="1">
                <a:latin typeface="Calibri Light" panose="020F0302020204030204" pitchFamily="34" charset="0"/>
              </a:rPr>
              <a:t>java.awt.Rectangle</a:t>
            </a:r>
            <a:r>
              <a:rPr lang="en-US" sz="1400" b="1" dirty="0">
                <a:latin typeface="Calibri Light" panose="020F0302020204030204" pitchFamily="34" charset="0"/>
              </a:rPr>
              <a:t>");</a:t>
            </a:r>
          </a:p>
          <a:p>
            <a:pPr marL="304804" indent="-304804" fontAlgn="auto">
              <a:spcBef>
                <a:spcPts val="0"/>
              </a:spcBef>
              <a:spcAft>
                <a:spcPts val="0"/>
              </a:spcAft>
              <a:defRPr/>
            </a:pPr>
            <a:r>
              <a:rPr lang="en-US" sz="1400" b="1" dirty="0">
                <a:latin typeface="Calibri Light" panose="020F0302020204030204" pitchFamily="34" charset="0"/>
              </a:rPr>
              <a:t>        </a:t>
            </a:r>
            <a:r>
              <a:rPr lang="en-US" sz="1400" b="1" dirty="0" err="1">
                <a:latin typeface="Calibri Light" panose="020F0302020204030204" pitchFamily="34" charset="0"/>
              </a:rPr>
              <a:t>intArgsConstructor</a:t>
            </a:r>
            <a:r>
              <a:rPr lang="en-US" sz="1400" b="1" dirty="0">
                <a:latin typeface="Calibri Light" panose="020F0302020204030204" pitchFamily="34" charset="0"/>
              </a:rPr>
              <a:t> = </a:t>
            </a:r>
            <a:r>
              <a:rPr lang="en-US" sz="1400" b="1" dirty="0" err="1">
                <a:latin typeface="Calibri Light" panose="020F0302020204030204" pitchFamily="34" charset="0"/>
              </a:rPr>
              <a:t>rectangleDefinition.getConstructor</a:t>
            </a:r>
            <a:r>
              <a:rPr lang="en-US" sz="1400" b="1" dirty="0">
                <a:latin typeface="Calibri Light" panose="020F0302020204030204" pitchFamily="34" charset="0"/>
              </a:rPr>
              <a:t>(</a:t>
            </a:r>
            <a:r>
              <a:rPr lang="en-US" sz="1400" b="1" dirty="0" err="1">
                <a:latin typeface="Calibri Light" panose="020F0302020204030204" pitchFamily="34" charset="0"/>
              </a:rPr>
              <a:t>intArgsClass</a:t>
            </a:r>
            <a:r>
              <a:rPr lang="en-US" sz="1400" b="1"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rectangle = (Rectangle) </a:t>
            </a:r>
            <a:r>
              <a:rPr lang="en-US" sz="1400" dirty="0" err="1">
                <a:latin typeface="Calibri Light" panose="020F0302020204030204" pitchFamily="34" charset="0"/>
              </a:rPr>
              <a:t>createObject</a:t>
            </a:r>
            <a:r>
              <a:rPr lang="en-US" sz="1400" dirty="0">
                <a:latin typeface="Calibri Light" panose="020F0302020204030204" pitchFamily="34" charset="0"/>
              </a:rPr>
              <a:t>(</a:t>
            </a:r>
            <a:r>
              <a:rPr lang="en-US" sz="1400" dirty="0" err="1">
                <a:latin typeface="Calibri Light" panose="020F0302020204030204" pitchFamily="34" charset="0"/>
              </a:rPr>
              <a:t>intArgsConstructor</a:t>
            </a:r>
            <a:r>
              <a:rPr lang="en-US" sz="1400" dirty="0">
                <a:latin typeface="Calibri Light" panose="020F0302020204030204" pitchFamily="34" charset="0"/>
              </a:rPr>
              <a:t>, </a:t>
            </a:r>
            <a:r>
              <a:rPr lang="en-US" sz="1400" dirty="0" err="1">
                <a:latin typeface="Calibri Light" panose="020F0302020204030204" pitchFamily="34" charset="0"/>
              </a:rPr>
              <a:t>intArgs</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ClassNotFoundException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NoSuchMethodException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a:t>
            </a:r>
          </a:p>
        </p:txBody>
      </p:sp>
      <p:cxnSp>
        <p:nvCxnSpPr>
          <p:cNvPr id="6" name="Straight Connector 5"/>
          <p:cNvCxnSpPr/>
          <p:nvPr/>
        </p:nvCxnSpPr>
        <p:spPr>
          <a:xfrm>
            <a:off x="539552" y="1916832"/>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9552" y="6309320"/>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Manipulating Objects</a:t>
            </a:r>
          </a:p>
        </p:txBody>
      </p:sp>
      <p:sp>
        <p:nvSpPr>
          <p:cNvPr id="195586" name="Rectangle 3"/>
          <p:cNvSpPr>
            <a:spLocks noGrp="1" noChangeArrowheads="1"/>
          </p:cNvSpPr>
          <p:nvPr>
            <p:ph idx="1"/>
          </p:nvPr>
        </p:nvSpPr>
        <p:spPr>
          <a:xfrm>
            <a:off x="425559" y="1210740"/>
            <a:ext cx="8229600" cy="4896544"/>
          </a:xfrm>
        </p:spPr>
        <p:txBody>
          <a:bodyPr/>
          <a:lstStyle/>
          <a:p>
            <a:pPr marL="0" indent="0" algn="l" rtl="0" eaLnBrk="1" hangingPunct="1">
              <a:buNone/>
              <a:defRPr/>
            </a:pPr>
            <a:r>
              <a:rPr lang="en-US" sz="2489" b="1" dirty="0"/>
              <a:t>Example – cont.</a:t>
            </a:r>
          </a:p>
          <a:p>
            <a:pPr eaLnBrk="1" hangingPunct="1">
              <a:defRPr/>
            </a:pPr>
            <a:endParaRPr lang="en-US" sz="2489" dirty="0"/>
          </a:p>
        </p:txBody>
      </p:sp>
      <p:sp>
        <p:nvSpPr>
          <p:cNvPr id="6" name="AutoShape 8"/>
          <p:cNvSpPr>
            <a:spLocks noChangeArrowheads="1"/>
          </p:cNvSpPr>
          <p:nvPr/>
        </p:nvSpPr>
        <p:spPr bwMode="auto">
          <a:xfrm>
            <a:off x="435903" y="1770224"/>
            <a:ext cx="8229600" cy="4608512"/>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public static Object </a:t>
            </a:r>
            <a:r>
              <a:rPr lang="en-US" sz="1400" dirty="0" err="1">
                <a:latin typeface="Calibri Light" panose="020F0302020204030204" pitchFamily="34" charset="0"/>
              </a:rPr>
              <a:t>createObject</a:t>
            </a:r>
            <a:r>
              <a:rPr lang="en-US" sz="1400" dirty="0">
                <a:latin typeface="Calibri Light" panose="020F0302020204030204" pitchFamily="34" charset="0"/>
              </a:rPr>
              <a:t>(Constructor </a:t>
            </a:r>
            <a:r>
              <a:rPr lang="en-US" sz="1400" dirty="0" err="1">
                <a:latin typeface="Calibri Light" panose="020F0302020204030204" pitchFamily="34" charset="0"/>
              </a:rPr>
              <a:t>constructor</a:t>
            </a:r>
            <a:r>
              <a:rPr lang="en-US" sz="1400" dirty="0">
                <a:latin typeface="Calibri Light" panose="020F0302020204030204" pitchFamily="34" charset="0"/>
              </a:rPr>
              <a:t>, Object[] arguments) {</a:t>
            </a:r>
          </a:p>
          <a:p>
            <a:pPr marL="304804" indent="-304804" fontAlgn="auto">
              <a:spcBef>
                <a:spcPts val="0"/>
              </a:spcBef>
              <a:spcAft>
                <a:spcPts val="0"/>
              </a:spcAft>
              <a:defRPr/>
            </a:pPr>
            <a:endParaRPr lang="en-US" sz="1400" dirty="0">
              <a:latin typeface="Calibri Light" panose="020F0302020204030204" pitchFamily="34" charset="0"/>
            </a:endParaRP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 ("Constructor: " + </a:t>
            </a:r>
            <a:r>
              <a:rPr lang="en-US" sz="1400" dirty="0" err="1">
                <a:latin typeface="Calibri Light" panose="020F0302020204030204" pitchFamily="34" charset="0"/>
              </a:rPr>
              <a:t>constructor.toString</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Object </a:t>
            </a:r>
            <a:r>
              <a:rPr lang="en-US" sz="1400" dirty="0" err="1">
                <a:latin typeface="Calibri Light" panose="020F0302020204030204" pitchFamily="34" charset="0"/>
              </a:rPr>
              <a:t>object</a:t>
            </a:r>
            <a:r>
              <a:rPr lang="en-US" sz="1400" dirty="0">
                <a:latin typeface="Calibri Light" panose="020F0302020204030204" pitchFamily="34" charset="0"/>
              </a:rPr>
              <a:t> = null;</a:t>
            </a:r>
          </a:p>
          <a:p>
            <a:pPr marL="304804" indent="-304804" fontAlgn="auto">
              <a:spcBef>
                <a:spcPts val="0"/>
              </a:spcBef>
              <a:spcAft>
                <a:spcPts val="0"/>
              </a:spcAft>
              <a:defRPr/>
            </a:pPr>
            <a:endParaRPr lang="en-US" sz="1400" dirty="0">
              <a:latin typeface="Calibri Light" panose="020F0302020204030204" pitchFamily="34" charset="0"/>
            </a:endParaRPr>
          </a:p>
          <a:p>
            <a:pPr marL="304804" indent="-304804" fontAlgn="auto">
              <a:spcBef>
                <a:spcPts val="0"/>
              </a:spcBef>
              <a:spcAft>
                <a:spcPts val="0"/>
              </a:spcAft>
              <a:defRPr/>
            </a:pPr>
            <a:r>
              <a:rPr lang="en-US" sz="1400" dirty="0">
                <a:latin typeface="Calibri Light" panose="020F0302020204030204" pitchFamily="34" charset="0"/>
              </a:rPr>
              <a:t>      try {</a:t>
            </a:r>
          </a:p>
          <a:p>
            <a:pPr marL="304804" indent="-304804" fontAlgn="auto">
              <a:spcBef>
                <a:spcPts val="0"/>
              </a:spcBef>
              <a:spcAft>
                <a:spcPts val="0"/>
              </a:spcAft>
              <a:defRPr/>
            </a:pPr>
            <a:r>
              <a:rPr lang="en-US" sz="1400" dirty="0">
                <a:latin typeface="Calibri Light" panose="020F0302020204030204" pitchFamily="34" charset="0"/>
              </a:rPr>
              <a:t>        object = </a:t>
            </a:r>
            <a:r>
              <a:rPr lang="en-US" sz="1400" b="1" dirty="0" err="1">
                <a:latin typeface="Calibri Light" panose="020F0302020204030204" pitchFamily="34" charset="0"/>
              </a:rPr>
              <a:t>constructor.newInstance</a:t>
            </a:r>
            <a:r>
              <a:rPr lang="en-US" sz="1400" b="1" dirty="0">
                <a:latin typeface="Calibri Light" panose="020F0302020204030204" pitchFamily="34" charset="0"/>
              </a:rPr>
              <a:t>(arguments</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 ("Object: " + </a:t>
            </a:r>
            <a:r>
              <a:rPr lang="en-US" sz="1400" dirty="0" err="1">
                <a:latin typeface="Calibri Light" panose="020F0302020204030204" pitchFamily="34" charset="0"/>
              </a:rPr>
              <a:t>object.toString</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return object;</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InstantiationException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 //class is an interface or abstract so it cannot be instantiated </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IllegalAccessException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  //constructor is private or protected</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IllegalArgumentException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 </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InvocationTargetException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  //this is a checked exception thrown by any ‘invoke’ operation</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return object;</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a:t>
            </a:r>
          </a:p>
        </p:txBody>
      </p:sp>
      <p:sp>
        <p:nvSpPr>
          <p:cNvPr id="7" name="AutoShape 8"/>
          <p:cNvSpPr>
            <a:spLocks noChangeArrowheads="1"/>
          </p:cNvSpPr>
          <p:nvPr/>
        </p:nvSpPr>
        <p:spPr bwMode="auto">
          <a:xfrm>
            <a:off x="2040567" y="5535275"/>
            <a:ext cx="6645424" cy="8740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marL="304804" indent="-304804" fontAlgn="auto">
              <a:spcBef>
                <a:spcPts val="0"/>
              </a:spcBef>
              <a:spcAft>
                <a:spcPts val="0"/>
              </a:spcAft>
              <a:defRPr/>
            </a:pPr>
            <a:r>
              <a:rPr lang="en-US" sz="1300" dirty="0">
                <a:latin typeface="Calibri Light" panose="020F0302020204030204" pitchFamily="34" charset="0"/>
              </a:rPr>
              <a:t>The sample program prints a description of the constructor and the object that it creates: </a:t>
            </a:r>
          </a:p>
          <a:p>
            <a:pPr marL="304804" indent="-304804" fontAlgn="auto">
              <a:spcBef>
                <a:spcPts val="0"/>
              </a:spcBef>
              <a:spcAft>
                <a:spcPts val="0"/>
              </a:spcAft>
              <a:defRPr/>
            </a:pPr>
            <a:r>
              <a:rPr lang="en-US" sz="1300" b="1" dirty="0">
                <a:latin typeface="Calibri Light" panose="020F0302020204030204" pitchFamily="34" charset="0"/>
              </a:rPr>
              <a:t>Constructor: public </a:t>
            </a:r>
            <a:r>
              <a:rPr lang="en-US" sz="1300" b="1" dirty="0" err="1">
                <a:latin typeface="Calibri Light" panose="020F0302020204030204" pitchFamily="34" charset="0"/>
              </a:rPr>
              <a:t>java.awt.Rectangle</a:t>
            </a:r>
            <a:r>
              <a:rPr lang="en-US" sz="1300" b="1" dirty="0">
                <a:latin typeface="Calibri Light" panose="020F0302020204030204" pitchFamily="34" charset="0"/>
              </a:rPr>
              <a:t>(</a:t>
            </a:r>
            <a:r>
              <a:rPr lang="en-US" sz="1300" b="1" dirty="0" err="1">
                <a:latin typeface="Calibri Light" panose="020F0302020204030204" pitchFamily="34" charset="0"/>
              </a:rPr>
              <a:t>int,int</a:t>
            </a:r>
            <a:r>
              <a:rPr lang="en-US" sz="1300" b="1" dirty="0">
                <a:latin typeface="Calibri Light" panose="020F0302020204030204" pitchFamily="34" charset="0"/>
              </a:rPr>
              <a:t>)</a:t>
            </a:r>
          </a:p>
          <a:p>
            <a:pPr marL="304804" indent="-304804" fontAlgn="auto">
              <a:spcBef>
                <a:spcPts val="0"/>
              </a:spcBef>
              <a:spcAft>
                <a:spcPts val="0"/>
              </a:spcAft>
              <a:defRPr/>
            </a:pPr>
            <a:r>
              <a:rPr lang="en-US" sz="1300" b="1" dirty="0">
                <a:latin typeface="Calibri Light" panose="020F0302020204030204" pitchFamily="34" charset="0"/>
              </a:rPr>
              <a:t>Object: </a:t>
            </a:r>
            <a:r>
              <a:rPr lang="en-US" sz="1300" b="1" dirty="0" err="1">
                <a:latin typeface="Calibri Light" panose="020F0302020204030204" pitchFamily="34" charset="0"/>
              </a:rPr>
              <a:t>java.awt.Rectangle</a:t>
            </a:r>
            <a:r>
              <a:rPr lang="en-US" sz="1300" b="1" dirty="0">
                <a:latin typeface="Calibri Light" panose="020F0302020204030204" pitchFamily="34" charset="0"/>
              </a:rPr>
              <a:t>[x=0,y=0,width=12,height=34]</a:t>
            </a:r>
          </a:p>
        </p:txBody>
      </p:sp>
      <p:cxnSp>
        <p:nvCxnSpPr>
          <p:cNvPr id="8" name="Straight Connector 7"/>
          <p:cNvCxnSpPr/>
          <p:nvPr/>
        </p:nvCxnSpPr>
        <p:spPr>
          <a:xfrm>
            <a:off x="425559" y="1770224"/>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35903" y="6378736"/>
            <a:ext cx="1522512" cy="1658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he-IL"/>
              <a:t>Manipulating Objects</a:t>
            </a:r>
          </a:p>
        </p:txBody>
      </p:sp>
      <p:sp>
        <p:nvSpPr>
          <p:cNvPr id="25603" name="Rectangle 3"/>
          <p:cNvSpPr>
            <a:spLocks noGrp="1" noChangeArrowheads="1"/>
          </p:cNvSpPr>
          <p:nvPr>
            <p:ph idx="1"/>
          </p:nvPr>
        </p:nvSpPr>
        <p:spPr/>
        <p:txBody>
          <a:bodyPr/>
          <a:lstStyle/>
          <a:p>
            <a:pPr marL="0" indent="0">
              <a:buNone/>
            </a:pPr>
            <a:r>
              <a:rPr lang="en-US" b="1" dirty="0"/>
              <a:t>Getting fields values</a:t>
            </a:r>
          </a:p>
          <a:p>
            <a:pPr lvl="2"/>
            <a:r>
              <a:rPr lang="en-US" dirty="0"/>
              <a:t>Allows to dynamically read fields values </a:t>
            </a:r>
          </a:p>
          <a:p>
            <a:pPr lvl="2"/>
            <a:r>
              <a:rPr lang="en-US" dirty="0"/>
              <a:t>Works also for static members</a:t>
            </a:r>
          </a:p>
          <a:p>
            <a:pPr lvl="2"/>
            <a:r>
              <a:rPr lang="en-US" dirty="0"/>
              <a:t>Done with the following steps:</a:t>
            </a:r>
          </a:p>
          <a:p>
            <a:pPr lvl="4"/>
            <a:r>
              <a:rPr lang="en-US" dirty="0"/>
              <a:t>load a Class instance</a:t>
            </a:r>
          </a:p>
          <a:p>
            <a:pPr lvl="4"/>
            <a:r>
              <a:rPr lang="en-US" dirty="0"/>
              <a:t>receive the field representation using the </a:t>
            </a:r>
            <a:r>
              <a:rPr lang="en-US" i="1" dirty="0" err="1"/>
              <a:t>getField</a:t>
            </a:r>
            <a:r>
              <a:rPr lang="en-US" i="1" dirty="0"/>
              <a:t>(String</a:t>
            </a:r>
            <a:r>
              <a:rPr lang="en-US" dirty="0"/>
              <a:t> </a:t>
            </a:r>
            <a:r>
              <a:rPr lang="en-US" i="1" dirty="0" err="1"/>
              <a:t>fieldName</a:t>
            </a:r>
            <a:r>
              <a:rPr lang="en-US" dirty="0"/>
              <a:t>) method</a:t>
            </a:r>
          </a:p>
          <a:p>
            <a:pPr lvl="4"/>
            <a:r>
              <a:rPr lang="en-US" dirty="0"/>
              <a:t>use matching get method (works also for static members)</a:t>
            </a:r>
          </a:p>
          <a:p>
            <a:pPr lvl="4"/>
            <a:r>
              <a:rPr lang="en-US" dirty="0"/>
              <a:t>for example:   </a:t>
            </a:r>
            <a:br>
              <a:rPr lang="en-US" dirty="0"/>
            </a:br>
            <a:r>
              <a:rPr lang="en-US" dirty="0"/>
              <a:t>if the Field instance represents a “size” data member </a:t>
            </a:r>
            <a:br>
              <a:rPr lang="en-US" dirty="0"/>
            </a:br>
            <a:r>
              <a:rPr lang="en-US" dirty="0"/>
              <a:t>and the “size” is of type – float</a:t>
            </a:r>
            <a:br>
              <a:rPr lang="en-US" dirty="0"/>
            </a:br>
            <a:r>
              <a:rPr lang="en-US" dirty="0"/>
              <a:t>than the method </a:t>
            </a:r>
            <a:r>
              <a:rPr lang="en-US" i="1" dirty="0" err="1"/>
              <a:t>getFloat</a:t>
            </a:r>
            <a:r>
              <a:rPr lang="en-US" i="1" dirty="0"/>
              <a:t>(Object</a:t>
            </a:r>
            <a:r>
              <a:rPr lang="en-US" dirty="0"/>
              <a:t> o) should be called    </a:t>
            </a:r>
            <a:r>
              <a:rPr lang="en-US" i="1" dirty="0" err="1"/>
              <a:t>getDouble</a:t>
            </a:r>
            <a:r>
              <a:rPr lang="en-US" i="1" dirty="0"/>
              <a:t>(Object</a:t>
            </a:r>
            <a:r>
              <a:rPr lang="en-US" dirty="0"/>
              <a:t> o) will also do the job</a:t>
            </a:r>
            <a:br>
              <a:rPr lang="en-US" dirty="0"/>
            </a:br>
            <a:r>
              <a:rPr lang="en-US" i="1" dirty="0" err="1"/>
              <a:t>getBoolean</a:t>
            </a:r>
            <a:r>
              <a:rPr lang="en-US" i="1" dirty="0"/>
              <a:t>(Object</a:t>
            </a:r>
            <a:r>
              <a:rPr lang="en-US" dirty="0"/>
              <a:t> o) will throw an </a:t>
            </a:r>
            <a:r>
              <a:rPr lang="en-US" i="1" dirty="0" err="1"/>
              <a:t>IllegalArgumentException</a:t>
            </a:r>
            <a:r>
              <a:rPr lang="en-US" dirty="0"/>
              <a:t> in this case</a:t>
            </a:r>
          </a:p>
          <a:p>
            <a:pPr lvl="4"/>
            <a:endParaRPr lang="en-US" dirty="0"/>
          </a:p>
          <a:p>
            <a:pPr lvl="4"/>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Manipulating Objects</a:t>
            </a:r>
          </a:p>
        </p:txBody>
      </p:sp>
      <p:sp>
        <p:nvSpPr>
          <p:cNvPr id="197634" name="Rectangle 3"/>
          <p:cNvSpPr>
            <a:spLocks noGrp="1" noChangeArrowheads="1"/>
          </p:cNvSpPr>
          <p:nvPr>
            <p:ph idx="1"/>
          </p:nvPr>
        </p:nvSpPr>
        <p:spPr>
          <a:xfrm>
            <a:off x="409153" y="1304764"/>
            <a:ext cx="8229600" cy="4896544"/>
          </a:xfrm>
        </p:spPr>
        <p:txBody>
          <a:bodyPr/>
          <a:lstStyle/>
          <a:p>
            <a:pPr marL="0" indent="0" algn="l" rtl="0" eaLnBrk="1" hangingPunct="1">
              <a:buNone/>
              <a:defRPr/>
            </a:pPr>
            <a:r>
              <a:rPr lang="en-US" sz="2489" b="1" dirty="0"/>
              <a:t>Getting fields values - example</a:t>
            </a:r>
          </a:p>
        </p:txBody>
      </p:sp>
      <p:sp>
        <p:nvSpPr>
          <p:cNvPr id="6" name="AutoShape 8"/>
          <p:cNvSpPr>
            <a:spLocks noChangeArrowheads="1"/>
          </p:cNvSpPr>
          <p:nvPr/>
        </p:nvSpPr>
        <p:spPr bwMode="auto">
          <a:xfrm>
            <a:off x="457200" y="1772816"/>
            <a:ext cx="8229600" cy="468723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public class </a:t>
            </a:r>
            <a:r>
              <a:rPr lang="en-US" sz="1400" dirty="0" err="1">
                <a:latin typeface="Calibri Light" panose="020F0302020204030204" pitchFamily="34" charset="0"/>
              </a:rPr>
              <a:t>SampleGet</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public static void main(String[] </a:t>
            </a:r>
            <a:r>
              <a:rPr lang="en-US" sz="1400" dirty="0" err="1">
                <a:latin typeface="Calibri Light" panose="020F0302020204030204" pitchFamily="34" charset="0"/>
              </a:rPr>
              <a:t>args</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Rectangle r = new Rectangle(100, 325);</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printHeight</a:t>
            </a:r>
            <a:r>
              <a:rPr lang="en-US" sz="1400" dirty="0">
                <a:latin typeface="Calibri Light" panose="020F0302020204030204" pitchFamily="34" charset="0"/>
              </a:rPr>
              <a:t>(r);</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public static void </a:t>
            </a:r>
            <a:r>
              <a:rPr lang="en-US" sz="1400" dirty="0" err="1">
                <a:latin typeface="Calibri Light" panose="020F0302020204030204" pitchFamily="34" charset="0"/>
              </a:rPr>
              <a:t>printHeight</a:t>
            </a:r>
            <a:r>
              <a:rPr lang="en-US" sz="1400" dirty="0">
                <a:latin typeface="Calibri Light" panose="020F0302020204030204" pitchFamily="34" charset="0"/>
              </a:rPr>
              <a:t>(Rectangle r) {</a:t>
            </a:r>
          </a:p>
          <a:p>
            <a:pPr marL="304804" indent="-304804" fontAlgn="auto">
              <a:spcBef>
                <a:spcPts val="0"/>
              </a:spcBef>
              <a:spcAft>
                <a:spcPts val="0"/>
              </a:spcAft>
              <a:defRPr/>
            </a:pPr>
            <a:r>
              <a:rPr lang="en-US" sz="1400" dirty="0">
                <a:latin typeface="Calibri Light" panose="020F0302020204030204" pitchFamily="34" charset="0"/>
              </a:rPr>
              <a:t>               Field </a:t>
            </a:r>
            <a:r>
              <a:rPr lang="en-US" sz="1400" dirty="0" err="1">
                <a:latin typeface="Calibri Light" panose="020F0302020204030204" pitchFamily="34" charset="0"/>
              </a:rPr>
              <a:t>heightField</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int</a:t>
            </a:r>
            <a:r>
              <a:rPr lang="en-US" sz="1400" dirty="0">
                <a:latin typeface="Calibri Light" panose="020F0302020204030204" pitchFamily="34" charset="0"/>
              </a:rPr>
              <a:t> </a:t>
            </a:r>
            <a:r>
              <a:rPr lang="en-US" sz="1400" dirty="0" err="1">
                <a:latin typeface="Calibri Light" panose="020F0302020204030204" pitchFamily="34" charset="0"/>
              </a:rPr>
              <a:t>heightValue</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r>
              <a:rPr lang="en-US" sz="1400" b="1" dirty="0">
                <a:latin typeface="Calibri Light" panose="020F0302020204030204" pitchFamily="34" charset="0"/>
              </a:rPr>
              <a:t>Class c = </a:t>
            </a:r>
            <a:r>
              <a:rPr lang="en-US" sz="1400" b="1" dirty="0" err="1">
                <a:latin typeface="Calibri Light" panose="020F0302020204030204" pitchFamily="34" charset="0"/>
              </a:rPr>
              <a:t>r.getClass</a:t>
            </a:r>
            <a:r>
              <a:rPr lang="en-US" sz="1400" b="1"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try {</a:t>
            </a:r>
          </a:p>
          <a:p>
            <a:pPr marL="304804" indent="-304804" fontAlgn="auto">
              <a:spcBef>
                <a:spcPts val="0"/>
              </a:spcBef>
              <a:spcAft>
                <a:spcPts val="0"/>
              </a:spcAft>
              <a:defRPr/>
            </a:pPr>
            <a:r>
              <a:rPr lang="en-US" sz="1400" dirty="0">
                <a:latin typeface="Calibri Light" panose="020F0302020204030204" pitchFamily="34" charset="0"/>
              </a:rPr>
              <a:t>                       </a:t>
            </a:r>
            <a:r>
              <a:rPr lang="en-US" sz="1400" b="1" dirty="0" err="1">
                <a:latin typeface="Calibri Light" panose="020F0302020204030204" pitchFamily="34" charset="0"/>
              </a:rPr>
              <a:t>heightField</a:t>
            </a:r>
            <a:r>
              <a:rPr lang="en-US" sz="1400" b="1" dirty="0">
                <a:latin typeface="Calibri Light" panose="020F0302020204030204" pitchFamily="34" charset="0"/>
              </a:rPr>
              <a:t> = </a:t>
            </a:r>
            <a:r>
              <a:rPr lang="en-US" sz="1400" b="1" dirty="0" err="1">
                <a:latin typeface="Calibri Light" panose="020F0302020204030204" pitchFamily="34" charset="0"/>
              </a:rPr>
              <a:t>c.getField</a:t>
            </a:r>
            <a:r>
              <a:rPr lang="en-US" sz="1400" b="1" dirty="0">
                <a:latin typeface="Calibri Light" panose="020F0302020204030204" pitchFamily="34" charset="0"/>
              </a:rPr>
              <a:t>("height");</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heightValue</a:t>
            </a:r>
            <a:r>
              <a:rPr lang="en-US" sz="1400" dirty="0">
                <a:latin typeface="Calibri Light" panose="020F0302020204030204" pitchFamily="34" charset="0"/>
              </a:rPr>
              <a:t> =  </a:t>
            </a:r>
            <a:r>
              <a:rPr lang="en-US" sz="1400" b="1" dirty="0" err="1">
                <a:latin typeface="Calibri Light" panose="020F0302020204030204" pitchFamily="34" charset="0"/>
              </a:rPr>
              <a:t>heightField.getInt</a:t>
            </a:r>
            <a:r>
              <a:rPr lang="en-US" sz="1400" b="1" dirty="0">
                <a:latin typeface="Calibri Light" panose="020F0302020204030204" pitchFamily="34" charset="0"/>
              </a:rPr>
              <a:t>(r);</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("Height: " + </a:t>
            </a:r>
            <a:r>
              <a:rPr lang="en-US" sz="1400" dirty="0" err="1">
                <a:latin typeface="Calibri Light" panose="020F0302020204030204" pitchFamily="34" charset="0"/>
              </a:rPr>
              <a:t>heightValue.toString</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NoSuchFieldException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IllegalAccessException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 catch (Exception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a:t>
            </a:r>
          </a:p>
        </p:txBody>
      </p:sp>
      <p:sp>
        <p:nvSpPr>
          <p:cNvPr id="7" name="AutoShape 8"/>
          <p:cNvSpPr>
            <a:spLocks noChangeArrowheads="1"/>
          </p:cNvSpPr>
          <p:nvPr/>
        </p:nvSpPr>
        <p:spPr bwMode="auto">
          <a:xfrm>
            <a:off x="4753533" y="5584819"/>
            <a:ext cx="3885220" cy="81749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304804" indent="-304804" fontAlgn="auto">
              <a:spcBef>
                <a:spcPts val="0"/>
              </a:spcBef>
              <a:spcAft>
                <a:spcPts val="0"/>
              </a:spcAft>
              <a:defRPr/>
            </a:pPr>
            <a:endParaRPr lang="en-US" sz="1300" dirty="0">
              <a:latin typeface="Calibri Light" panose="020F0302020204030204" pitchFamily="34" charset="0"/>
            </a:endParaRPr>
          </a:p>
          <a:p>
            <a:pPr marL="304804" indent="-304804" fontAlgn="auto">
              <a:spcBef>
                <a:spcPts val="0"/>
              </a:spcBef>
              <a:spcAft>
                <a:spcPts val="0"/>
              </a:spcAft>
              <a:defRPr/>
            </a:pPr>
            <a:r>
              <a:rPr lang="en-US" sz="1300" dirty="0">
                <a:latin typeface="Calibri Light" panose="020F0302020204030204" pitchFamily="34" charset="0"/>
              </a:rPr>
              <a:t>The output of the sample program shows the </a:t>
            </a:r>
            <a:br>
              <a:rPr lang="en-US" sz="1300" dirty="0">
                <a:latin typeface="Calibri Light" panose="020F0302020204030204" pitchFamily="34" charset="0"/>
              </a:rPr>
            </a:br>
            <a:r>
              <a:rPr lang="en-US" sz="1300" dirty="0">
                <a:latin typeface="Calibri Light" panose="020F0302020204030204" pitchFamily="34" charset="0"/>
              </a:rPr>
              <a:t>value of the height field: </a:t>
            </a:r>
          </a:p>
          <a:p>
            <a:pPr marL="304804" indent="-304804" fontAlgn="auto">
              <a:spcBef>
                <a:spcPts val="0"/>
              </a:spcBef>
              <a:spcAft>
                <a:spcPts val="0"/>
              </a:spcAft>
              <a:defRPr/>
            </a:pPr>
            <a:r>
              <a:rPr lang="en-US" sz="1300" b="1" dirty="0">
                <a:latin typeface="Calibri Light" panose="020F0302020204030204" pitchFamily="34" charset="0"/>
              </a:rPr>
              <a:t>Height: 325</a:t>
            </a:r>
          </a:p>
          <a:p>
            <a:pPr marL="304804" indent="-304804" fontAlgn="auto">
              <a:spcBef>
                <a:spcPts val="0"/>
              </a:spcBef>
              <a:spcAft>
                <a:spcPts val="0"/>
              </a:spcAft>
              <a:defRPr/>
            </a:pPr>
            <a:endParaRPr lang="en-US" sz="1300" b="1" dirty="0">
              <a:latin typeface="Calibri Light" panose="020F0302020204030204" pitchFamily="34" charset="0"/>
            </a:endParaRPr>
          </a:p>
        </p:txBody>
      </p:sp>
      <p:cxnSp>
        <p:nvCxnSpPr>
          <p:cNvPr id="8" name="Straight Connector 7"/>
          <p:cNvCxnSpPr/>
          <p:nvPr/>
        </p:nvCxnSpPr>
        <p:spPr>
          <a:xfrm>
            <a:off x="457200" y="177281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6460053"/>
            <a:ext cx="4296333"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he-IL"/>
              <a:t>Escape Analysis</a:t>
            </a:r>
            <a:endParaRPr lang="he-IL" altLang="he-IL"/>
          </a:p>
        </p:txBody>
      </p:sp>
      <p:sp>
        <p:nvSpPr>
          <p:cNvPr id="47107" name="Content Placeholder 2"/>
          <p:cNvSpPr>
            <a:spLocks noGrp="1"/>
          </p:cNvSpPr>
          <p:nvPr>
            <p:ph idx="1"/>
          </p:nvPr>
        </p:nvSpPr>
        <p:spPr/>
        <p:txBody>
          <a:bodyPr/>
          <a:lstStyle/>
          <a:p>
            <a:r>
              <a:rPr lang="en-US" altLang="he-IL"/>
              <a:t>What is ‘escape analysis’ ?</a:t>
            </a:r>
          </a:p>
          <a:p>
            <a:pPr lvl="1"/>
            <a:r>
              <a:rPr lang="en-US" altLang="he-IL"/>
              <a:t>Tracking non-escape references</a:t>
            </a:r>
          </a:p>
          <a:p>
            <a:pPr lvl="1"/>
            <a:r>
              <a:rPr lang="en-US" altLang="he-IL"/>
              <a:t>Turning the non-escape object state to be part of the stack that uses it instead of being allocated on the heap</a:t>
            </a:r>
          </a:p>
          <a:p>
            <a:endParaRPr lang="he-IL" altLang="he-IL"/>
          </a:p>
        </p:txBody>
      </p:sp>
      <p:sp>
        <p:nvSpPr>
          <p:cNvPr id="4" name="Rectangle 5"/>
          <p:cNvSpPr>
            <a:spLocks noChangeArrowheads="1"/>
          </p:cNvSpPr>
          <p:nvPr/>
        </p:nvSpPr>
        <p:spPr bwMode="auto">
          <a:xfrm>
            <a:off x="899592" y="4432837"/>
            <a:ext cx="2880000" cy="1151466"/>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Object method (){</a:t>
            </a:r>
          </a:p>
          <a:p>
            <a:pPr fontAlgn="auto">
              <a:spcBef>
                <a:spcPts val="0"/>
              </a:spcBef>
              <a:spcAft>
                <a:spcPts val="0"/>
              </a:spcAft>
              <a:defRPr/>
            </a:pPr>
            <a:r>
              <a:rPr lang="en-US" sz="1400" dirty="0">
                <a:latin typeface="+mn-lt"/>
                <a:cs typeface="+mn-cs"/>
              </a:rPr>
              <a:t>       Pixel p = new Pixel(100,30);</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endParaRPr lang="en-US" sz="1400" dirty="0">
              <a:solidFill>
                <a:srgbClr val="FF3300"/>
              </a:solidFill>
              <a:latin typeface="+mn-lt"/>
              <a:cs typeface="+mn-cs"/>
            </a:endParaRPr>
          </a:p>
        </p:txBody>
      </p:sp>
      <p:sp>
        <p:nvSpPr>
          <p:cNvPr id="5" name="Rectangle 5"/>
          <p:cNvSpPr>
            <a:spLocks noChangeArrowheads="1"/>
          </p:cNvSpPr>
          <p:nvPr/>
        </p:nvSpPr>
        <p:spPr bwMode="auto">
          <a:xfrm>
            <a:off x="5806800" y="4432837"/>
            <a:ext cx="2880000" cy="115146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Object method (){</a:t>
            </a:r>
          </a:p>
          <a:p>
            <a:pPr fontAlgn="auto">
              <a:spcBef>
                <a:spcPts val="0"/>
              </a:spcBef>
              <a:spcAft>
                <a:spcPts val="0"/>
              </a:spcAft>
              <a:defRPr/>
            </a:pPr>
            <a:r>
              <a:rPr lang="en-US" sz="1400" dirty="0">
                <a:latin typeface="+mn-lt"/>
                <a:cs typeface="+mn-cs"/>
              </a:rPr>
              <a:t>       </a:t>
            </a:r>
            <a:r>
              <a:rPr lang="en-US" sz="1400" dirty="0" err="1">
                <a:latin typeface="+mn-lt"/>
                <a:cs typeface="+mn-cs"/>
              </a:rPr>
              <a:t>int</a:t>
            </a:r>
            <a:r>
              <a:rPr lang="en-US" sz="1400" dirty="0">
                <a:latin typeface="+mn-lt"/>
                <a:cs typeface="+mn-cs"/>
              </a:rPr>
              <a:t> x=100;</a:t>
            </a:r>
          </a:p>
          <a:p>
            <a:pPr fontAlgn="auto">
              <a:spcBef>
                <a:spcPts val="0"/>
              </a:spcBef>
              <a:spcAft>
                <a:spcPts val="0"/>
              </a:spcAft>
              <a:defRPr/>
            </a:pPr>
            <a:r>
              <a:rPr lang="en-US" sz="1400" dirty="0">
                <a:latin typeface="+mn-lt"/>
                <a:cs typeface="+mn-cs"/>
              </a:rPr>
              <a:t>       </a:t>
            </a:r>
            <a:r>
              <a:rPr lang="en-US" sz="1400" dirty="0" err="1">
                <a:latin typeface="+mn-lt"/>
                <a:cs typeface="+mn-cs"/>
              </a:rPr>
              <a:t>int</a:t>
            </a:r>
            <a:r>
              <a:rPr lang="en-US" sz="1400" dirty="0">
                <a:latin typeface="+mn-lt"/>
                <a:cs typeface="+mn-cs"/>
              </a:rPr>
              <a:t> y=30;</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endParaRPr lang="en-US" sz="1400" dirty="0">
              <a:solidFill>
                <a:srgbClr val="FF3300"/>
              </a:solidFill>
              <a:latin typeface="+mn-lt"/>
              <a:cs typeface="+mn-cs"/>
            </a:endParaRPr>
          </a:p>
        </p:txBody>
      </p:sp>
      <p:cxnSp>
        <p:nvCxnSpPr>
          <p:cNvPr id="7" name="Straight Arrow Connector 6"/>
          <p:cNvCxnSpPr>
            <a:stCxn id="4" idx="3"/>
            <a:endCxn id="5" idx="1"/>
          </p:cNvCxnSpPr>
          <p:nvPr/>
        </p:nvCxnSpPr>
        <p:spPr>
          <a:xfrm>
            <a:off x="3779592" y="5008570"/>
            <a:ext cx="202720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4"/>
          <p:cNvSpPr>
            <a:spLocks noChangeArrowheads="1"/>
          </p:cNvSpPr>
          <p:nvPr/>
        </p:nvSpPr>
        <p:spPr bwMode="auto">
          <a:xfrm>
            <a:off x="3550568" y="3493475"/>
            <a:ext cx="2926432" cy="744537"/>
          </a:xfrm>
          <a:prstGeom prst="rect">
            <a:avLst/>
          </a:prstGeom>
          <a:noFill/>
          <a:ln w="28575">
            <a:solidFill>
              <a:schemeClr val="bg2"/>
            </a:solidFill>
            <a:miter lim="800000"/>
            <a:headEnd/>
            <a:tailEnd/>
          </a:ln>
        </p:spPr>
        <p:txBody>
          <a:bodyPr wrap="none" anchor="ctr"/>
          <a:lstStyle/>
          <a:p>
            <a:pPr>
              <a:defRPr/>
            </a:pPr>
            <a:r>
              <a:rPr lang="en-US" sz="1600" dirty="0">
                <a:latin typeface="Calibri" pitchFamily="34" charset="0"/>
              </a:rPr>
              <a:t>JVM tracks non-escape references</a:t>
            </a:r>
          </a:p>
          <a:p>
            <a:pPr>
              <a:defRPr/>
            </a:pPr>
            <a:r>
              <a:rPr lang="en-US" sz="1600" dirty="0">
                <a:latin typeface="Calibri" pitchFamily="34" charset="0"/>
              </a:rPr>
              <a:t>And turns the object state to be </a:t>
            </a:r>
          </a:p>
          <a:p>
            <a:pPr>
              <a:defRPr/>
            </a:pPr>
            <a:r>
              <a:rPr lang="en-US" sz="1600" dirty="0">
                <a:latin typeface="Calibri" pitchFamily="34" charset="0"/>
              </a:rPr>
              <a:t>part of the stack that uses it</a:t>
            </a:r>
          </a:p>
        </p:txBody>
      </p:sp>
      <p:cxnSp>
        <p:nvCxnSpPr>
          <p:cNvPr id="9" name="Straight Connector 8"/>
          <p:cNvCxnSpPr/>
          <p:nvPr/>
        </p:nvCxnSpPr>
        <p:spPr>
          <a:xfrm>
            <a:off x="5806800" y="4432837"/>
            <a:ext cx="28800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06800" y="5584303"/>
            <a:ext cx="28800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99592" y="4432837"/>
            <a:ext cx="28800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99592" y="5584303"/>
            <a:ext cx="28800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Manipulating Objects</a:t>
            </a:r>
          </a:p>
        </p:txBody>
      </p:sp>
      <p:sp>
        <p:nvSpPr>
          <p:cNvPr id="198658" name="Rectangle 3"/>
          <p:cNvSpPr>
            <a:spLocks noGrp="1" noChangeArrowheads="1"/>
          </p:cNvSpPr>
          <p:nvPr>
            <p:ph idx="1"/>
          </p:nvPr>
        </p:nvSpPr>
        <p:spPr/>
        <p:txBody>
          <a:bodyPr/>
          <a:lstStyle/>
          <a:p>
            <a:pPr marL="0" indent="0" algn="l" rtl="0" eaLnBrk="1" hangingPunct="1">
              <a:buNone/>
              <a:defRPr/>
            </a:pPr>
            <a:r>
              <a:rPr lang="en-US" sz="2489" dirty="0"/>
              <a:t>Setting fields values</a:t>
            </a:r>
          </a:p>
          <a:p>
            <a:pPr lvl="2" algn="l" rtl="0" eaLnBrk="1" hangingPunct="1">
              <a:defRPr/>
            </a:pPr>
            <a:r>
              <a:rPr lang="en-US" dirty="0"/>
              <a:t>Allows to dynamically update fields values </a:t>
            </a:r>
          </a:p>
          <a:p>
            <a:pPr lvl="2" algn="l" rtl="0" eaLnBrk="1" hangingPunct="1">
              <a:defRPr/>
            </a:pPr>
            <a:r>
              <a:rPr lang="en-US" dirty="0"/>
              <a:t>Done with the following steps:</a:t>
            </a:r>
          </a:p>
          <a:p>
            <a:pPr lvl="4" algn="l" rtl="0" eaLnBrk="1" hangingPunct="1">
              <a:defRPr/>
            </a:pPr>
            <a:r>
              <a:rPr lang="en-US" dirty="0"/>
              <a:t>load a Class instance</a:t>
            </a:r>
          </a:p>
          <a:p>
            <a:pPr lvl="4" algn="l" rtl="0" eaLnBrk="1" hangingPunct="1">
              <a:defRPr/>
            </a:pPr>
            <a:r>
              <a:rPr lang="en-US" dirty="0"/>
              <a:t>receive the field representation using the </a:t>
            </a:r>
            <a:r>
              <a:rPr lang="en-US" i="1" dirty="0" err="1"/>
              <a:t>getField</a:t>
            </a:r>
            <a:r>
              <a:rPr lang="en-US" i="1" dirty="0"/>
              <a:t>() </a:t>
            </a:r>
            <a:r>
              <a:rPr lang="en-US" dirty="0"/>
              <a:t>method</a:t>
            </a:r>
          </a:p>
          <a:p>
            <a:pPr lvl="4" algn="l" rtl="0" eaLnBrk="1" hangingPunct="1">
              <a:defRPr/>
            </a:pPr>
            <a:r>
              <a:rPr lang="en-US" dirty="0"/>
              <a:t>use matching set method (works also for static members)</a:t>
            </a:r>
          </a:p>
          <a:p>
            <a:pPr lvl="4" algn="l" rtl="0" eaLnBrk="1" hangingPunct="1">
              <a:defRPr/>
            </a:pPr>
            <a:r>
              <a:rPr lang="en-US" dirty="0"/>
              <a:t>for example:</a:t>
            </a:r>
          </a:p>
          <a:p>
            <a:pPr lvl="4" algn="l" rtl="0" eaLnBrk="1" hangingPunct="1">
              <a:defRPr/>
            </a:pPr>
            <a:endParaRPr lang="en-US" dirty="0"/>
          </a:p>
          <a:p>
            <a:pPr lvl="4" algn="l" rtl="0" eaLnBrk="1" hangingPunct="1">
              <a:buFontTx/>
              <a:buNone/>
              <a:defRPr/>
            </a:pPr>
            <a:r>
              <a:rPr lang="en-US" sz="1422" dirty="0"/>
              <a:t>if the Field instance represents a “size” data member </a:t>
            </a:r>
          </a:p>
          <a:p>
            <a:pPr lvl="4" algn="l" rtl="0" eaLnBrk="1" hangingPunct="1">
              <a:buFontTx/>
              <a:buNone/>
              <a:defRPr/>
            </a:pPr>
            <a:r>
              <a:rPr lang="en-US" sz="1422" dirty="0"/>
              <a:t>and the “size” is of type – </a:t>
            </a:r>
            <a:r>
              <a:rPr lang="en-US" sz="1422" i="1" dirty="0"/>
              <a:t>float</a:t>
            </a:r>
          </a:p>
          <a:p>
            <a:pPr lvl="4" algn="l" rtl="0" eaLnBrk="1" hangingPunct="1">
              <a:buFontTx/>
              <a:buNone/>
              <a:defRPr/>
            </a:pPr>
            <a:r>
              <a:rPr lang="en-US" sz="1422" dirty="0"/>
              <a:t>than the method </a:t>
            </a:r>
            <a:r>
              <a:rPr lang="en-US" sz="1422" i="1" dirty="0" err="1"/>
              <a:t>setFloat</a:t>
            </a:r>
            <a:r>
              <a:rPr lang="en-US" sz="1422" i="1" dirty="0"/>
              <a:t>(Object o, float value) </a:t>
            </a:r>
            <a:r>
              <a:rPr lang="en-US" sz="1422" dirty="0"/>
              <a:t>should be called</a:t>
            </a:r>
            <a:endParaRPr lang="en-US" sz="1422" i="1" dirty="0"/>
          </a:p>
          <a:p>
            <a:pPr lvl="4" algn="l" rtl="0" eaLnBrk="1" hangingPunct="1">
              <a:buFontTx/>
              <a:buNone/>
              <a:defRPr/>
            </a:pPr>
            <a:r>
              <a:rPr lang="en-US" sz="1422" i="1" dirty="0" err="1"/>
              <a:t>setBoolean</a:t>
            </a:r>
            <a:r>
              <a:rPr lang="en-US" sz="1422" i="1" dirty="0"/>
              <a:t>(Object o, </a:t>
            </a:r>
            <a:r>
              <a:rPr lang="en-US" sz="1422" i="1" dirty="0" err="1"/>
              <a:t>boolean</a:t>
            </a:r>
            <a:r>
              <a:rPr lang="en-US" sz="1422" i="1" dirty="0"/>
              <a:t> value) </a:t>
            </a:r>
            <a:r>
              <a:rPr lang="en-US" sz="1422" dirty="0"/>
              <a:t>will throw an </a:t>
            </a:r>
            <a:r>
              <a:rPr lang="en-US" sz="1422" i="1" dirty="0" err="1"/>
              <a:t>IllegalArgumentException</a:t>
            </a:r>
            <a:endParaRPr lang="en-US" dirty="0"/>
          </a:p>
          <a:p>
            <a:pPr lvl="2" algn="l" rtl="0" eaLnBrk="1" hangingPunct="1">
              <a:defRPr/>
            </a:pPr>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Manipulating Objects</a:t>
            </a:r>
          </a:p>
        </p:txBody>
      </p:sp>
      <p:sp>
        <p:nvSpPr>
          <p:cNvPr id="199682" name="Rectangle 3"/>
          <p:cNvSpPr>
            <a:spLocks noGrp="1" noChangeArrowheads="1"/>
          </p:cNvSpPr>
          <p:nvPr>
            <p:ph idx="1"/>
          </p:nvPr>
        </p:nvSpPr>
        <p:spPr>
          <a:xfrm>
            <a:off x="427180" y="1214410"/>
            <a:ext cx="8229600" cy="4896544"/>
          </a:xfrm>
        </p:spPr>
        <p:txBody>
          <a:bodyPr/>
          <a:lstStyle/>
          <a:p>
            <a:pPr marL="0" indent="0" algn="l" rtl="0" eaLnBrk="1" hangingPunct="1">
              <a:buNone/>
              <a:defRPr/>
            </a:pPr>
            <a:r>
              <a:rPr lang="en-US" sz="2489" b="1" dirty="0"/>
              <a:t>Setting fields values - example</a:t>
            </a:r>
          </a:p>
        </p:txBody>
      </p:sp>
      <p:sp>
        <p:nvSpPr>
          <p:cNvPr id="6" name="AutoShape 8"/>
          <p:cNvSpPr>
            <a:spLocks noChangeArrowheads="1"/>
          </p:cNvSpPr>
          <p:nvPr/>
        </p:nvSpPr>
        <p:spPr bwMode="auto">
          <a:xfrm>
            <a:off x="427180" y="1736379"/>
            <a:ext cx="8229600" cy="4492435"/>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public class </a:t>
            </a:r>
            <a:r>
              <a:rPr lang="en-US" sz="1400" dirty="0" err="1">
                <a:latin typeface="Calibri Light" panose="020F0302020204030204" pitchFamily="34" charset="0"/>
              </a:rPr>
              <a:t>SampleSet</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public static void main(String[] </a:t>
            </a:r>
            <a:r>
              <a:rPr lang="en-US" sz="1400" dirty="0" err="1">
                <a:latin typeface="Calibri Light" panose="020F0302020204030204" pitchFamily="34" charset="0"/>
              </a:rPr>
              <a:t>args</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Rectangle r = new Rectangle(100, 20);</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("original: " + </a:t>
            </a:r>
            <a:r>
              <a:rPr lang="en-US" sz="1400" dirty="0" err="1">
                <a:latin typeface="Calibri Light" panose="020F0302020204030204" pitchFamily="34" charset="0"/>
              </a:rPr>
              <a:t>r.toString</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modifyWidth</a:t>
            </a:r>
            <a:r>
              <a:rPr lang="en-US" sz="1400" dirty="0">
                <a:latin typeface="Calibri Light" panose="020F0302020204030204" pitchFamily="34" charset="0"/>
              </a:rPr>
              <a:t>(r, new Integer(300));</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("modified: " + </a:t>
            </a:r>
            <a:r>
              <a:rPr lang="en-US" sz="1400" dirty="0" err="1">
                <a:latin typeface="Calibri Light" panose="020F0302020204030204" pitchFamily="34" charset="0"/>
              </a:rPr>
              <a:t>r.toString</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public static void </a:t>
            </a:r>
            <a:r>
              <a:rPr lang="en-US" sz="1400" dirty="0" err="1">
                <a:latin typeface="Calibri Light" panose="020F0302020204030204" pitchFamily="34" charset="0"/>
              </a:rPr>
              <a:t>modifyWidth</a:t>
            </a:r>
            <a:r>
              <a:rPr lang="en-US" sz="1400" dirty="0">
                <a:latin typeface="Calibri Light" panose="020F0302020204030204" pitchFamily="34" charset="0"/>
              </a:rPr>
              <a:t>(Rectangle r, Integer </a:t>
            </a:r>
            <a:r>
              <a:rPr lang="en-US" sz="1400" dirty="0" err="1">
                <a:latin typeface="Calibri Light" panose="020F0302020204030204" pitchFamily="34" charset="0"/>
              </a:rPr>
              <a:t>widthParam</a:t>
            </a:r>
            <a:r>
              <a:rPr lang="en-US" sz="1400" dirty="0">
                <a:latin typeface="Calibri Light" panose="020F0302020204030204" pitchFamily="34" charset="0"/>
              </a:rPr>
              <a:t> ) {</a:t>
            </a:r>
          </a:p>
          <a:p>
            <a:pPr marL="304804" indent="-304804" fontAlgn="auto">
              <a:spcBef>
                <a:spcPts val="0"/>
              </a:spcBef>
              <a:spcAft>
                <a:spcPts val="0"/>
              </a:spcAft>
              <a:defRPr/>
            </a:pPr>
            <a:r>
              <a:rPr lang="en-US" sz="1400" dirty="0">
                <a:latin typeface="Calibri Light" panose="020F0302020204030204" pitchFamily="34" charset="0"/>
              </a:rPr>
              <a:t>             Field </a:t>
            </a:r>
            <a:r>
              <a:rPr lang="en-US" sz="1400" dirty="0" err="1">
                <a:latin typeface="Calibri Light" panose="020F0302020204030204" pitchFamily="34" charset="0"/>
              </a:rPr>
              <a:t>widthField</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Class c = </a:t>
            </a:r>
            <a:r>
              <a:rPr lang="en-US" sz="1400" dirty="0" err="1">
                <a:latin typeface="Calibri Light" panose="020F0302020204030204" pitchFamily="34" charset="0"/>
              </a:rPr>
              <a:t>r.getClass</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try {</a:t>
            </a:r>
          </a:p>
          <a:p>
            <a:pPr marL="304804" indent="-304804" fontAlgn="auto">
              <a:spcBef>
                <a:spcPts val="0"/>
              </a:spcBef>
              <a:spcAft>
                <a:spcPts val="0"/>
              </a:spcAft>
              <a:defRPr/>
            </a:pPr>
            <a:r>
              <a:rPr lang="en-US" sz="1400" b="1" dirty="0">
                <a:latin typeface="Calibri Light" panose="020F0302020204030204" pitchFamily="34" charset="0"/>
              </a:rPr>
              <a:t>                     </a:t>
            </a:r>
            <a:r>
              <a:rPr lang="en-US" sz="1400" b="1" dirty="0" err="1">
                <a:latin typeface="Calibri Light" panose="020F0302020204030204" pitchFamily="34" charset="0"/>
              </a:rPr>
              <a:t>widthField</a:t>
            </a:r>
            <a:r>
              <a:rPr lang="en-US" sz="1400" b="1" dirty="0">
                <a:latin typeface="Calibri Light" panose="020F0302020204030204" pitchFamily="34" charset="0"/>
              </a:rPr>
              <a:t> = </a:t>
            </a:r>
            <a:r>
              <a:rPr lang="en-US" sz="1400" b="1" dirty="0" err="1">
                <a:latin typeface="Calibri Light" panose="020F0302020204030204" pitchFamily="34" charset="0"/>
              </a:rPr>
              <a:t>c.getField</a:t>
            </a:r>
            <a:r>
              <a:rPr lang="en-US" sz="1400" b="1" dirty="0">
                <a:latin typeface="Calibri Light" panose="020F0302020204030204" pitchFamily="34" charset="0"/>
              </a:rPr>
              <a:t>("width");</a:t>
            </a:r>
          </a:p>
          <a:p>
            <a:pPr marL="304804" indent="-304804" fontAlgn="auto">
              <a:spcBef>
                <a:spcPts val="0"/>
              </a:spcBef>
              <a:spcAft>
                <a:spcPts val="0"/>
              </a:spcAft>
              <a:defRPr/>
            </a:pPr>
            <a:r>
              <a:rPr lang="en-US" sz="1400" b="1" dirty="0">
                <a:latin typeface="Calibri Light" panose="020F0302020204030204" pitchFamily="34" charset="0"/>
              </a:rPr>
              <a:t>                     </a:t>
            </a:r>
            <a:r>
              <a:rPr lang="en-US" sz="1400" b="1" dirty="0" err="1">
                <a:latin typeface="Calibri Light" panose="020F0302020204030204" pitchFamily="34" charset="0"/>
              </a:rPr>
              <a:t>widthField.setInt</a:t>
            </a:r>
            <a:r>
              <a:rPr lang="en-US" sz="1400" b="1" dirty="0">
                <a:latin typeface="Calibri Light" panose="020F0302020204030204" pitchFamily="34" charset="0"/>
              </a:rPr>
              <a:t>(r, </a:t>
            </a:r>
            <a:r>
              <a:rPr lang="en-US" sz="1400" b="1" dirty="0" err="1">
                <a:latin typeface="Calibri Light" panose="020F0302020204030204" pitchFamily="34" charset="0"/>
              </a:rPr>
              <a:t>widthParam</a:t>
            </a:r>
            <a:r>
              <a:rPr lang="en-US" sz="1400" b="1"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NoSuchFieldException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 catch (</a:t>
            </a:r>
            <a:r>
              <a:rPr lang="en-US" sz="1400" dirty="0" err="1">
                <a:latin typeface="Calibri Light" panose="020F0302020204030204" pitchFamily="34" charset="0"/>
              </a:rPr>
              <a:t>IllegalAccessException</a:t>
            </a:r>
            <a:r>
              <a:rPr lang="en-US" sz="1400" dirty="0">
                <a:latin typeface="Calibri Light" panose="020F0302020204030204" pitchFamily="34" charset="0"/>
              </a:rPr>
              <a:t> e) {</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(e);</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a:t>
            </a:r>
          </a:p>
        </p:txBody>
      </p:sp>
      <p:sp>
        <p:nvSpPr>
          <p:cNvPr id="7" name="AutoShape 8"/>
          <p:cNvSpPr>
            <a:spLocks noChangeArrowheads="1"/>
          </p:cNvSpPr>
          <p:nvPr/>
        </p:nvSpPr>
        <p:spPr bwMode="auto">
          <a:xfrm>
            <a:off x="3085432" y="5283910"/>
            <a:ext cx="5562601" cy="97612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The output of the sample program shows that  the width changed</a:t>
            </a:r>
            <a:br>
              <a:rPr lang="en-US" sz="1400" dirty="0">
                <a:latin typeface="Calibri Light" panose="020F0302020204030204" pitchFamily="34" charset="0"/>
              </a:rPr>
            </a:br>
            <a:r>
              <a:rPr lang="en-US" sz="1400" dirty="0">
                <a:latin typeface="Calibri Light" panose="020F0302020204030204" pitchFamily="34" charset="0"/>
              </a:rPr>
              <a:t> from 100 to 300: </a:t>
            </a:r>
          </a:p>
          <a:p>
            <a:pPr marL="304804" indent="-304804" fontAlgn="auto">
              <a:spcBef>
                <a:spcPts val="0"/>
              </a:spcBef>
              <a:spcAft>
                <a:spcPts val="0"/>
              </a:spcAft>
              <a:defRPr/>
            </a:pPr>
            <a:r>
              <a:rPr lang="en-US" sz="1400" b="1" dirty="0">
                <a:latin typeface="Calibri Light" panose="020F0302020204030204" pitchFamily="34" charset="0"/>
              </a:rPr>
              <a:t>original: </a:t>
            </a:r>
            <a:r>
              <a:rPr lang="en-US" sz="1400" b="1" dirty="0" err="1">
                <a:latin typeface="Calibri Light" panose="020F0302020204030204" pitchFamily="34" charset="0"/>
              </a:rPr>
              <a:t>java.awt.Rectangle</a:t>
            </a:r>
            <a:r>
              <a:rPr lang="en-US" sz="1400" b="1" dirty="0">
                <a:latin typeface="Calibri Light" panose="020F0302020204030204" pitchFamily="34" charset="0"/>
              </a:rPr>
              <a:t>[x=0,y=0,width=100,height=20]</a:t>
            </a:r>
          </a:p>
          <a:p>
            <a:pPr marL="304804" indent="-304804" fontAlgn="auto">
              <a:spcBef>
                <a:spcPts val="0"/>
              </a:spcBef>
              <a:spcAft>
                <a:spcPts val="0"/>
              </a:spcAft>
              <a:defRPr/>
            </a:pPr>
            <a:r>
              <a:rPr lang="en-US" sz="1400" b="1" dirty="0">
                <a:latin typeface="Calibri Light" panose="020F0302020204030204" pitchFamily="34" charset="0"/>
              </a:rPr>
              <a:t>modified: </a:t>
            </a:r>
            <a:r>
              <a:rPr lang="en-US" sz="1400" b="1" dirty="0" err="1">
                <a:latin typeface="Calibri Light" panose="020F0302020204030204" pitchFamily="34" charset="0"/>
              </a:rPr>
              <a:t>java.awt.Rectangle</a:t>
            </a:r>
            <a:r>
              <a:rPr lang="en-US" sz="1400" b="1" dirty="0">
                <a:latin typeface="Calibri Light" panose="020F0302020204030204" pitchFamily="34" charset="0"/>
              </a:rPr>
              <a:t>[x=0,y=0,width=300,height=20]</a:t>
            </a:r>
          </a:p>
        </p:txBody>
      </p:sp>
      <p:cxnSp>
        <p:nvCxnSpPr>
          <p:cNvPr id="8" name="Straight Connector 7"/>
          <p:cNvCxnSpPr/>
          <p:nvPr/>
        </p:nvCxnSpPr>
        <p:spPr>
          <a:xfrm>
            <a:off x="457200" y="1700808"/>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1495" y="6193243"/>
            <a:ext cx="2678409"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ltLang="he-IL"/>
              <a:t>Manipulating Objects</a:t>
            </a:r>
          </a:p>
        </p:txBody>
      </p:sp>
      <p:sp>
        <p:nvSpPr>
          <p:cNvPr id="200706" name="Rectangle 3"/>
          <p:cNvSpPr>
            <a:spLocks noGrp="1" noChangeArrowheads="1"/>
          </p:cNvSpPr>
          <p:nvPr>
            <p:ph idx="1"/>
          </p:nvPr>
        </p:nvSpPr>
        <p:spPr/>
        <p:txBody>
          <a:bodyPr/>
          <a:lstStyle/>
          <a:p>
            <a:pPr marL="0" indent="0">
              <a:buNone/>
            </a:pPr>
            <a:r>
              <a:rPr lang="en-US" b="1" dirty="0"/>
              <a:t>Invoking methods</a:t>
            </a:r>
          </a:p>
          <a:p>
            <a:pPr lvl="2"/>
            <a:r>
              <a:rPr lang="en-US" dirty="0"/>
              <a:t>Allows to dynamically invoke methods</a:t>
            </a:r>
          </a:p>
          <a:p>
            <a:pPr lvl="2"/>
            <a:r>
              <a:rPr lang="en-US" dirty="0"/>
              <a:t>In order to dynamically invoke a method do the following:</a:t>
            </a:r>
          </a:p>
          <a:p>
            <a:pPr lvl="4"/>
            <a:r>
              <a:rPr lang="en-US" dirty="0"/>
              <a:t>load a </a:t>
            </a:r>
            <a:r>
              <a:rPr lang="en-US" i="1" dirty="0"/>
              <a:t>Class</a:t>
            </a:r>
            <a:r>
              <a:rPr lang="en-US" dirty="0"/>
              <a:t> instance</a:t>
            </a:r>
          </a:p>
          <a:p>
            <a:pPr lvl="4"/>
            <a:r>
              <a:rPr lang="en-US" dirty="0"/>
              <a:t>load the required method as a Method</a:t>
            </a:r>
          </a:p>
          <a:p>
            <a:pPr lvl="4"/>
            <a:r>
              <a:rPr lang="en-US" dirty="0"/>
              <a:t>explore the method signature if needed/unknown</a:t>
            </a:r>
          </a:p>
          <a:p>
            <a:pPr lvl="4"/>
            <a:r>
              <a:rPr lang="en-US" dirty="0"/>
              <a:t>generate an object array with ordered parameters </a:t>
            </a:r>
          </a:p>
          <a:p>
            <a:pPr lvl="4"/>
            <a:r>
              <a:rPr lang="en-US" dirty="0"/>
              <a:t>    [where primitives values are wrapped in a matching wrapper class]</a:t>
            </a:r>
          </a:p>
          <a:p>
            <a:pPr lvl="4"/>
            <a:r>
              <a:rPr lang="en-US" dirty="0"/>
              <a:t> invoke the method using the Method’s method: </a:t>
            </a:r>
          </a:p>
          <a:p>
            <a:pPr lvl="4"/>
            <a:r>
              <a:rPr lang="en-US" dirty="0"/>
              <a:t>     </a:t>
            </a:r>
            <a:r>
              <a:rPr lang="en-US" i="1" dirty="0"/>
              <a:t>invoke(Object</a:t>
            </a:r>
            <a:r>
              <a:rPr lang="en-US" dirty="0"/>
              <a:t> o, </a:t>
            </a:r>
            <a:r>
              <a:rPr lang="en-US" i="1" dirty="0"/>
              <a:t>Object</a:t>
            </a:r>
            <a:r>
              <a:rPr lang="en-US" dirty="0"/>
              <a:t>[] </a:t>
            </a:r>
            <a:r>
              <a:rPr lang="en-US" dirty="0" err="1"/>
              <a:t>Args</a:t>
            </a:r>
            <a:r>
              <a:rPr lang="en-US" dirty="0"/>
              <a:t>)</a:t>
            </a:r>
          </a:p>
          <a:p>
            <a:pPr lvl="2"/>
            <a:endParaRPr 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Manipulating Objects</a:t>
            </a:r>
          </a:p>
        </p:txBody>
      </p:sp>
      <p:sp>
        <p:nvSpPr>
          <p:cNvPr id="201730" name="Rectangle 3"/>
          <p:cNvSpPr>
            <a:spLocks noGrp="1" noChangeArrowheads="1"/>
          </p:cNvSpPr>
          <p:nvPr>
            <p:ph idx="1"/>
          </p:nvPr>
        </p:nvSpPr>
        <p:spPr>
          <a:xfrm>
            <a:off x="457200" y="1328672"/>
            <a:ext cx="8229600" cy="4896544"/>
          </a:xfrm>
        </p:spPr>
        <p:txBody>
          <a:bodyPr/>
          <a:lstStyle/>
          <a:p>
            <a:pPr marL="0" indent="0">
              <a:buNone/>
            </a:pPr>
            <a:r>
              <a:rPr lang="en-US" b="1" dirty="0"/>
              <a:t>Invoking methods - example</a:t>
            </a:r>
          </a:p>
        </p:txBody>
      </p:sp>
      <p:sp>
        <p:nvSpPr>
          <p:cNvPr id="6" name="AutoShape 8"/>
          <p:cNvSpPr>
            <a:spLocks noChangeArrowheads="1"/>
          </p:cNvSpPr>
          <p:nvPr/>
        </p:nvSpPr>
        <p:spPr bwMode="auto">
          <a:xfrm>
            <a:off x="457200" y="1700808"/>
            <a:ext cx="8229600" cy="4658485"/>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711209" lvl="1" indent="-304804" fontAlgn="auto">
              <a:spcBef>
                <a:spcPts val="0"/>
              </a:spcBef>
              <a:spcAft>
                <a:spcPts val="0"/>
              </a:spcAft>
              <a:defRPr/>
            </a:pPr>
            <a:r>
              <a:rPr lang="en-US" sz="1200" dirty="0">
                <a:latin typeface="+mn-lt"/>
                <a:cs typeface="+mn-cs"/>
              </a:rPr>
              <a:t>public static void main(String[] </a:t>
            </a:r>
            <a:r>
              <a:rPr lang="en-US" sz="1200" dirty="0" err="1">
                <a:latin typeface="+mn-lt"/>
                <a:cs typeface="+mn-cs"/>
              </a:rPr>
              <a:t>args</a:t>
            </a:r>
            <a:r>
              <a:rPr lang="en-US" sz="1200" dirty="0">
                <a:latin typeface="+mn-lt"/>
                <a:cs typeface="+mn-cs"/>
              </a:rPr>
              <a:t>) {</a:t>
            </a:r>
          </a:p>
          <a:p>
            <a:pPr marL="1117614" lvl="2" indent="-304804" fontAlgn="auto">
              <a:spcBef>
                <a:spcPts val="0"/>
              </a:spcBef>
              <a:spcAft>
                <a:spcPts val="0"/>
              </a:spcAft>
              <a:defRPr/>
            </a:pPr>
            <a:r>
              <a:rPr lang="en-US" sz="1200" dirty="0">
                <a:latin typeface="+mn-lt"/>
                <a:cs typeface="+mn-cs"/>
              </a:rPr>
              <a:t>      String </a:t>
            </a:r>
            <a:r>
              <a:rPr lang="en-US" sz="1200" dirty="0" err="1">
                <a:latin typeface="+mn-lt"/>
                <a:cs typeface="+mn-cs"/>
              </a:rPr>
              <a:t>firstWord</a:t>
            </a:r>
            <a:r>
              <a:rPr lang="en-US" sz="1200" dirty="0">
                <a:latin typeface="+mn-lt"/>
                <a:cs typeface="+mn-cs"/>
              </a:rPr>
              <a:t> = "Hello ";</a:t>
            </a:r>
          </a:p>
          <a:p>
            <a:pPr marL="1117614" lvl="2" indent="-304804" fontAlgn="auto">
              <a:spcBef>
                <a:spcPts val="0"/>
              </a:spcBef>
              <a:spcAft>
                <a:spcPts val="0"/>
              </a:spcAft>
              <a:defRPr/>
            </a:pPr>
            <a:r>
              <a:rPr lang="en-US" sz="1200" dirty="0">
                <a:latin typeface="+mn-lt"/>
                <a:cs typeface="+mn-cs"/>
              </a:rPr>
              <a:t>      String </a:t>
            </a:r>
            <a:r>
              <a:rPr lang="en-US" sz="1200" dirty="0" err="1">
                <a:latin typeface="+mn-lt"/>
                <a:cs typeface="+mn-cs"/>
              </a:rPr>
              <a:t>secondWord</a:t>
            </a:r>
            <a:r>
              <a:rPr lang="en-US" sz="1200" dirty="0">
                <a:latin typeface="+mn-lt"/>
                <a:cs typeface="+mn-cs"/>
              </a:rPr>
              <a:t> = "everybody.";</a:t>
            </a:r>
          </a:p>
          <a:p>
            <a:pPr marL="1117614" lvl="2" indent="-304804" fontAlgn="auto">
              <a:spcBef>
                <a:spcPts val="0"/>
              </a:spcBef>
              <a:spcAft>
                <a:spcPts val="0"/>
              </a:spcAft>
              <a:defRPr/>
            </a:pPr>
            <a:r>
              <a:rPr lang="en-US" sz="1200" dirty="0">
                <a:latin typeface="+mn-lt"/>
                <a:cs typeface="+mn-cs"/>
              </a:rPr>
              <a:t>      String </a:t>
            </a:r>
            <a:r>
              <a:rPr lang="en-US" sz="1200" dirty="0" err="1">
                <a:latin typeface="+mn-lt"/>
                <a:cs typeface="+mn-cs"/>
              </a:rPr>
              <a:t>bothWords</a:t>
            </a:r>
            <a:r>
              <a:rPr lang="en-US" sz="1200" dirty="0">
                <a:latin typeface="+mn-lt"/>
                <a:cs typeface="+mn-cs"/>
              </a:rPr>
              <a:t> = append(</a:t>
            </a:r>
            <a:r>
              <a:rPr lang="en-US" sz="1200" dirty="0" err="1">
                <a:latin typeface="+mn-lt"/>
                <a:cs typeface="+mn-cs"/>
              </a:rPr>
              <a:t>firstWord</a:t>
            </a:r>
            <a:r>
              <a:rPr lang="en-US" sz="1200" dirty="0">
                <a:latin typeface="+mn-lt"/>
                <a:cs typeface="+mn-cs"/>
              </a:rPr>
              <a:t>, </a:t>
            </a:r>
            <a:r>
              <a:rPr lang="en-US" sz="1200" dirty="0" err="1">
                <a:latin typeface="+mn-lt"/>
                <a:cs typeface="+mn-cs"/>
              </a:rPr>
              <a:t>secondWord</a:t>
            </a:r>
            <a:r>
              <a:rPr lang="en-US" sz="1200" dirty="0">
                <a:latin typeface="+mn-lt"/>
                <a:cs typeface="+mn-cs"/>
              </a:rPr>
              <a:t>);</a:t>
            </a:r>
          </a:p>
          <a:p>
            <a:pPr marL="1117614" lvl="2" indent="-304804" fontAlgn="auto">
              <a:spcBef>
                <a:spcPts val="0"/>
              </a:spcBef>
              <a:spcAft>
                <a:spcPts val="0"/>
              </a:spcAft>
              <a:defRPr/>
            </a:pPr>
            <a:r>
              <a:rPr lang="en-US" sz="1200" dirty="0">
                <a:latin typeface="+mn-lt"/>
                <a:cs typeface="+mn-cs"/>
              </a:rPr>
              <a:t>      </a:t>
            </a:r>
            <a:r>
              <a:rPr lang="en-US" sz="1200" dirty="0" err="1">
                <a:latin typeface="+mn-lt"/>
                <a:cs typeface="+mn-cs"/>
              </a:rPr>
              <a:t>System.out.println</a:t>
            </a:r>
            <a:r>
              <a:rPr lang="en-US" sz="1200" dirty="0">
                <a:latin typeface="+mn-lt"/>
                <a:cs typeface="+mn-cs"/>
              </a:rPr>
              <a:t>(</a:t>
            </a:r>
            <a:r>
              <a:rPr lang="en-US" sz="1200" dirty="0" err="1">
                <a:latin typeface="+mn-lt"/>
                <a:cs typeface="+mn-cs"/>
              </a:rPr>
              <a:t>bothWords</a:t>
            </a:r>
            <a:r>
              <a:rPr lang="en-US" sz="1200" dirty="0">
                <a:latin typeface="+mn-lt"/>
                <a:cs typeface="+mn-cs"/>
              </a:rPr>
              <a:t>);</a:t>
            </a:r>
          </a:p>
          <a:p>
            <a:pPr marL="711209" lvl="1" indent="-304804" fontAlgn="auto">
              <a:spcBef>
                <a:spcPts val="0"/>
              </a:spcBef>
              <a:spcAft>
                <a:spcPts val="0"/>
              </a:spcAft>
              <a:defRPr/>
            </a:pPr>
            <a:r>
              <a:rPr lang="en-US" sz="1200" dirty="0">
                <a:latin typeface="+mn-lt"/>
                <a:cs typeface="+mn-cs"/>
              </a:rPr>
              <a:t>   }</a:t>
            </a:r>
          </a:p>
          <a:p>
            <a:pPr marL="711209" lvl="1" indent="-304804" fontAlgn="auto">
              <a:spcBef>
                <a:spcPts val="0"/>
              </a:spcBef>
              <a:spcAft>
                <a:spcPts val="0"/>
              </a:spcAft>
              <a:defRPr/>
            </a:pPr>
            <a:r>
              <a:rPr lang="en-US" sz="1200" dirty="0">
                <a:latin typeface="+mn-lt"/>
                <a:cs typeface="+mn-cs"/>
              </a:rPr>
              <a:t>   public static String append(String </a:t>
            </a:r>
            <a:r>
              <a:rPr lang="en-US" sz="1200" dirty="0" err="1">
                <a:latin typeface="+mn-lt"/>
                <a:cs typeface="+mn-cs"/>
              </a:rPr>
              <a:t>firstWord</a:t>
            </a:r>
            <a:r>
              <a:rPr lang="en-US" sz="1200" dirty="0">
                <a:latin typeface="+mn-lt"/>
                <a:cs typeface="+mn-cs"/>
              </a:rPr>
              <a:t>, String </a:t>
            </a:r>
            <a:r>
              <a:rPr lang="en-US" sz="1200" dirty="0" err="1">
                <a:latin typeface="+mn-lt"/>
                <a:cs typeface="+mn-cs"/>
              </a:rPr>
              <a:t>secondWord</a:t>
            </a:r>
            <a:r>
              <a:rPr lang="en-US" sz="1200" dirty="0">
                <a:latin typeface="+mn-lt"/>
                <a:cs typeface="+mn-cs"/>
              </a:rPr>
              <a:t>) {</a:t>
            </a:r>
          </a:p>
          <a:p>
            <a:pPr marL="1117614" lvl="2" indent="-304804" fontAlgn="auto">
              <a:spcBef>
                <a:spcPts val="0"/>
              </a:spcBef>
              <a:spcAft>
                <a:spcPts val="0"/>
              </a:spcAft>
              <a:defRPr/>
            </a:pPr>
            <a:r>
              <a:rPr lang="en-US" sz="1200" dirty="0">
                <a:latin typeface="+mn-lt"/>
                <a:cs typeface="+mn-cs"/>
              </a:rPr>
              <a:t>      String result = null;</a:t>
            </a:r>
          </a:p>
          <a:p>
            <a:pPr marL="1117614" lvl="2" indent="-304804" fontAlgn="auto">
              <a:spcBef>
                <a:spcPts val="0"/>
              </a:spcBef>
              <a:spcAft>
                <a:spcPts val="0"/>
              </a:spcAft>
              <a:defRPr/>
            </a:pPr>
            <a:r>
              <a:rPr lang="en-US" sz="1200" dirty="0">
                <a:latin typeface="+mn-lt"/>
                <a:cs typeface="+mn-cs"/>
              </a:rPr>
              <a:t>      Class c = </a:t>
            </a:r>
            <a:r>
              <a:rPr lang="en-US" sz="1200" dirty="0" err="1">
                <a:latin typeface="+mn-lt"/>
                <a:cs typeface="+mn-cs"/>
              </a:rPr>
              <a:t>String.class</a:t>
            </a:r>
            <a:r>
              <a:rPr lang="en-US" sz="1200" dirty="0">
                <a:latin typeface="+mn-lt"/>
                <a:cs typeface="+mn-cs"/>
              </a:rPr>
              <a:t>;</a:t>
            </a:r>
          </a:p>
          <a:p>
            <a:pPr marL="1117614" lvl="2" indent="-304804" fontAlgn="auto">
              <a:spcBef>
                <a:spcPts val="0"/>
              </a:spcBef>
              <a:spcAft>
                <a:spcPts val="0"/>
              </a:spcAft>
              <a:defRPr/>
            </a:pPr>
            <a:r>
              <a:rPr lang="en-US" sz="1200" dirty="0">
                <a:latin typeface="+mn-lt"/>
                <a:cs typeface="+mn-cs"/>
              </a:rPr>
              <a:t>      Class[] </a:t>
            </a:r>
            <a:r>
              <a:rPr lang="en-US" sz="1200" dirty="0" err="1">
                <a:latin typeface="+mn-lt"/>
                <a:cs typeface="+mn-cs"/>
              </a:rPr>
              <a:t>parameterTypes</a:t>
            </a:r>
            <a:r>
              <a:rPr lang="en-US" sz="1200" dirty="0">
                <a:latin typeface="+mn-lt"/>
                <a:cs typeface="+mn-cs"/>
              </a:rPr>
              <a:t> = new Class[] {</a:t>
            </a:r>
            <a:r>
              <a:rPr lang="en-US" sz="1200" dirty="0" err="1">
                <a:latin typeface="+mn-lt"/>
                <a:cs typeface="+mn-cs"/>
              </a:rPr>
              <a:t>String.class</a:t>
            </a:r>
            <a:r>
              <a:rPr lang="en-US" sz="1200" dirty="0">
                <a:latin typeface="+mn-lt"/>
                <a:cs typeface="+mn-cs"/>
              </a:rPr>
              <a:t>};</a:t>
            </a:r>
          </a:p>
          <a:p>
            <a:pPr marL="1117614" lvl="2" indent="-304804" fontAlgn="auto">
              <a:spcBef>
                <a:spcPts val="0"/>
              </a:spcBef>
              <a:spcAft>
                <a:spcPts val="0"/>
              </a:spcAft>
              <a:defRPr/>
            </a:pPr>
            <a:r>
              <a:rPr lang="en-US" sz="1200" dirty="0">
                <a:latin typeface="+mn-lt"/>
                <a:cs typeface="+mn-cs"/>
              </a:rPr>
              <a:t>      Method </a:t>
            </a:r>
            <a:r>
              <a:rPr lang="en-US" sz="1200" dirty="0" err="1">
                <a:latin typeface="+mn-lt"/>
                <a:cs typeface="+mn-cs"/>
              </a:rPr>
              <a:t>concatMethod</a:t>
            </a:r>
            <a:r>
              <a:rPr lang="en-US" sz="1200" dirty="0">
                <a:latin typeface="+mn-lt"/>
                <a:cs typeface="+mn-cs"/>
              </a:rPr>
              <a:t>;</a:t>
            </a:r>
          </a:p>
          <a:p>
            <a:pPr marL="1117614" lvl="2" indent="-304804" fontAlgn="auto">
              <a:spcBef>
                <a:spcPts val="0"/>
              </a:spcBef>
              <a:spcAft>
                <a:spcPts val="0"/>
              </a:spcAft>
              <a:defRPr/>
            </a:pPr>
            <a:r>
              <a:rPr lang="en-US" sz="1200" dirty="0">
                <a:latin typeface="+mn-lt"/>
                <a:cs typeface="+mn-cs"/>
              </a:rPr>
              <a:t>      Object[] arguments = new Object[] {</a:t>
            </a:r>
            <a:r>
              <a:rPr lang="en-US" sz="1200" dirty="0" err="1">
                <a:latin typeface="+mn-lt"/>
                <a:cs typeface="+mn-cs"/>
              </a:rPr>
              <a:t>secondWord</a:t>
            </a:r>
            <a:r>
              <a:rPr lang="en-US" sz="1200" dirty="0">
                <a:latin typeface="+mn-lt"/>
                <a:cs typeface="+mn-cs"/>
              </a:rPr>
              <a:t>};</a:t>
            </a:r>
          </a:p>
          <a:p>
            <a:pPr marL="1117614" lvl="2" indent="-304804" fontAlgn="auto">
              <a:spcBef>
                <a:spcPts val="0"/>
              </a:spcBef>
              <a:spcAft>
                <a:spcPts val="0"/>
              </a:spcAft>
              <a:defRPr/>
            </a:pPr>
            <a:r>
              <a:rPr lang="en-US" sz="1200" dirty="0">
                <a:latin typeface="+mn-lt"/>
                <a:cs typeface="+mn-cs"/>
              </a:rPr>
              <a:t>      try {</a:t>
            </a:r>
          </a:p>
          <a:p>
            <a:pPr marL="1524019" lvl="3" indent="-304804" fontAlgn="auto">
              <a:spcBef>
                <a:spcPts val="0"/>
              </a:spcBef>
              <a:spcAft>
                <a:spcPts val="0"/>
              </a:spcAft>
              <a:defRPr/>
            </a:pPr>
            <a:r>
              <a:rPr lang="en-US" sz="1200" dirty="0">
                <a:latin typeface="+mn-lt"/>
                <a:cs typeface="+mn-cs"/>
              </a:rPr>
              <a:t>        </a:t>
            </a:r>
            <a:r>
              <a:rPr lang="en-US" sz="1200" b="1" dirty="0" err="1">
                <a:latin typeface="+mn-lt"/>
                <a:cs typeface="+mn-cs"/>
              </a:rPr>
              <a:t>concatMethod</a:t>
            </a:r>
            <a:r>
              <a:rPr lang="en-US" sz="1200" b="1" dirty="0">
                <a:latin typeface="+mn-lt"/>
                <a:cs typeface="+mn-cs"/>
              </a:rPr>
              <a:t> = </a:t>
            </a:r>
            <a:r>
              <a:rPr lang="en-US" sz="1200" b="1" dirty="0" err="1">
                <a:latin typeface="+mn-lt"/>
                <a:cs typeface="+mn-cs"/>
              </a:rPr>
              <a:t>c.getMethod</a:t>
            </a:r>
            <a:r>
              <a:rPr lang="en-US" sz="1200" b="1" dirty="0">
                <a:latin typeface="+mn-lt"/>
                <a:cs typeface="+mn-cs"/>
              </a:rPr>
              <a:t>("</a:t>
            </a:r>
            <a:r>
              <a:rPr lang="en-US" sz="1200" b="1" dirty="0" err="1">
                <a:latin typeface="+mn-lt"/>
                <a:cs typeface="+mn-cs"/>
              </a:rPr>
              <a:t>concat</a:t>
            </a:r>
            <a:r>
              <a:rPr lang="en-US" sz="1200" b="1" dirty="0">
                <a:latin typeface="+mn-lt"/>
                <a:cs typeface="+mn-cs"/>
              </a:rPr>
              <a:t>", </a:t>
            </a:r>
            <a:r>
              <a:rPr lang="en-US" sz="1200" b="1" dirty="0" err="1">
                <a:latin typeface="+mn-lt"/>
                <a:cs typeface="+mn-cs"/>
              </a:rPr>
              <a:t>parameterTypes</a:t>
            </a:r>
            <a:r>
              <a:rPr lang="en-US" sz="1200" b="1" dirty="0">
                <a:latin typeface="+mn-lt"/>
                <a:cs typeface="+mn-cs"/>
              </a:rPr>
              <a:t>);</a:t>
            </a:r>
          </a:p>
          <a:p>
            <a:pPr marL="1524019" lvl="3" indent="-304804" fontAlgn="auto">
              <a:spcBef>
                <a:spcPts val="0"/>
              </a:spcBef>
              <a:spcAft>
                <a:spcPts val="0"/>
              </a:spcAft>
              <a:defRPr/>
            </a:pPr>
            <a:r>
              <a:rPr lang="en-US" sz="1200" b="1" dirty="0">
                <a:latin typeface="+mn-lt"/>
                <a:cs typeface="+mn-cs"/>
              </a:rPr>
              <a:t>        result = (String) </a:t>
            </a:r>
            <a:r>
              <a:rPr lang="en-US" sz="1200" b="1" dirty="0" err="1">
                <a:latin typeface="+mn-lt"/>
                <a:cs typeface="+mn-cs"/>
              </a:rPr>
              <a:t>concatMethod.invoke</a:t>
            </a:r>
            <a:r>
              <a:rPr lang="en-US" sz="1200" b="1" dirty="0">
                <a:latin typeface="+mn-lt"/>
                <a:cs typeface="+mn-cs"/>
              </a:rPr>
              <a:t>(</a:t>
            </a:r>
            <a:r>
              <a:rPr lang="en-US" sz="1200" b="1" dirty="0" err="1">
                <a:latin typeface="+mn-lt"/>
                <a:cs typeface="+mn-cs"/>
              </a:rPr>
              <a:t>firstWord</a:t>
            </a:r>
            <a:r>
              <a:rPr lang="en-US" sz="1200" b="1" dirty="0">
                <a:latin typeface="+mn-lt"/>
                <a:cs typeface="+mn-cs"/>
              </a:rPr>
              <a:t>, arguments);</a:t>
            </a:r>
          </a:p>
          <a:p>
            <a:pPr marL="1117614" lvl="2" indent="-304804" fontAlgn="auto">
              <a:spcBef>
                <a:spcPts val="0"/>
              </a:spcBef>
              <a:spcAft>
                <a:spcPts val="0"/>
              </a:spcAft>
              <a:defRPr/>
            </a:pPr>
            <a:r>
              <a:rPr lang="en-US" sz="1200" dirty="0">
                <a:latin typeface="+mn-lt"/>
                <a:cs typeface="+mn-cs"/>
              </a:rPr>
              <a:t>      } catch (</a:t>
            </a:r>
            <a:r>
              <a:rPr lang="en-US" sz="1200" dirty="0" err="1">
                <a:latin typeface="+mn-lt"/>
                <a:cs typeface="+mn-cs"/>
              </a:rPr>
              <a:t>NoSuchMethodException</a:t>
            </a:r>
            <a:r>
              <a:rPr lang="en-US" sz="1200" dirty="0">
                <a:latin typeface="+mn-lt"/>
                <a:cs typeface="+mn-cs"/>
              </a:rPr>
              <a:t> e) {</a:t>
            </a:r>
          </a:p>
          <a:p>
            <a:pPr marL="1117614" lvl="2" indent="-304804" fontAlgn="auto">
              <a:spcBef>
                <a:spcPts val="0"/>
              </a:spcBef>
              <a:spcAft>
                <a:spcPts val="0"/>
              </a:spcAft>
              <a:defRPr/>
            </a:pPr>
            <a:r>
              <a:rPr lang="en-US" sz="1200" dirty="0">
                <a:latin typeface="+mn-lt"/>
                <a:cs typeface="+mn-cs"/>
              </a:rPr>
              <a:t>         	           </a:t>
            </a:r>
            <a:r>
              <a:rPr lang="en-US" sz="1200" dirty="0" err="1">
                <a:latin typeface="+mn-lt"/>
                <a:cs typeface="+mn-cs"/>
              </a:rPr>
              <a:t>System.out.println</a:t>
            </a:r>
            <a:r>
              <a:rPr lang="en-US" sz="1200" dirty="0">
                <a:latin typeface="+mn-lt"/>
                <a:cs typeface="+mn-cs"/>
              </a:rPr>
              <a:t>(e);</a:t>
            </a:r>
          </a:p>
          <a:p>
            <a:pPr marL="1117614" lvl="2" indent="-304804" fontAlgn="auto">
              <a:spcBef>
                <a:spcPts val="0"/>
              </a:spcBef>
              <a:spcAft>
                <a:spcPts val="0"/>
              </a:spcAft>
              <a:defRPr/>
            </a:pPr>
            <a:r>
              <a:rPr lang="en-US" sz="1200" dirty="0">
                <a:latin typeface="+mn-lt"/>
                <a:cs typeface="+mn-cs"/>
              </a:rPr>
              <a:t>      } catch (</a:t>
            </a:r>
            <a:r>
              <a:rPr lang="en-US" sz="1200" dirty="0" err="1">
                <a:latin typeface="+mn-lt"/>
                <a:cs typeface="+mn-cs"/>
              </a:rPr>
              <a:t>IllegalAccessException</a:t>
            </a:r>
            <a:r>
              <a:rPr lang="en-US" sz="1200" dirty="0">
                <a:latin typeface="+mn-lt"/>
                <a:cs typeface="+mn-cs"/>
              </a:rPr>
              <a:t> e) {</a:t>
            </a:r>
          </a:p>
          <a:p>
            <a:pPr marL="1117614" lvl="2" indent="-304804" fontAlgn="auto">
              <a:spcBef>
                <a:spcPts val="0"/>
              </a:spcBef>
              <a:spcAft>
                <a:spcPts val="0"/>
              </a:spcAft>
              <a:defRPr/>
            </a:pPr>
            <a:r>
              <a:rPr lang="en-US" sz="1200" dirty="0">
                <a:latin typeface="+mn-lt"/>
                <a:cs typeface="+mn-cs"/>
              </a:rPr>
              <a:t>                     </a:t>
            </a:r>
            <a:r>
              <a:rPr lang="en-US" sz="1200" dirty="0" err="1">
                <a:latin typeface="+mn-lt"/>
                <a:cs typeface="+mn-cs"/>
              </a:rPr>
              <a:t>System.out.println</a:t>
            </a:r>
            <a:r>
              <a:rPr lang="en-US" sz="1200" dirty="0">
                <a:latin typeface="+mn-lt"/>
                <a:cs typeface="+mn-cs"/>
              </a:rPr>
              <a:t>(e);</a:t>
            </a:r>
          </a:p>
          <a:p>
            <a:pPr marL="1117614" lvl="2" indent="-304804" fontAlgn="auto">
              <a:spcBef>
                <a:spcPts val="0"/>
              </a:spcBef>
              <a:spcAft>
                <a:spcPts val="0"/>
              </a:spcAft>
              <a:defRPr/>
            </a:pPr>
            <a:r>
              <a:rPr lang="en-US" sz="1200" dirty="0">
                <a:latin typeface="+mn-lt"/>
                <a:cs typeface="+mn-cs"/>
              </a:rPr>
              <a:t>      } catch (</a:t>
            </a:r>
            <a:r>
              <a:rPr lang="en-US" sz="1200" dirty="0" err="1">
                <a:latin typeface="+mn-lt"/>
                <a:cs typeface="+mn-cs"/>
              </a:rPr>
              <a:t>InvocationTargetException</a:t>
            </a:r>
            <a:r>
              <a:rPr lang="en-US" sz="1200" dirty="0">
                <a:latin typeface="+mn-lt"/>
                <a:cs typeface="+mn-cs"/>
              </a:rPr>
              <a:t> e) {</a:t>
            </a:r>
          </a:p>
          <a:p>
            <a:pPr marL="1117614" lvl="2" indent="-304804" fontAlgn="auto">
              <a:spcBef>
                <a:spcPts val="0"/>
              </a:spcBef>
              <a:spcAft>
                <a:spcPts val="0"/>
              </a:spcAft>
              <a:defRPr/>
            </a:pPr>
            <a:r>
              <a:rPr lang="en-US" sz="1200" dirty="0">
                <a:latin typeface="+mn-lt"/>
                <a:cs typeface="+mn-cs"/>
              </a:rPr>
              <a:t>                     </a:t>
            </a:r>
            <a:r>
              <a:rPr lang="en-US" sz="1200" dirty="0" err="1">
                <a:latin typeface="+mn-lt"/>
                <a:cs typeface="+mn-cs"/>
              </a:rPr>
              <a:t>System.out.println</a:t>
            </a:r>
            <a:r>
              <a:rPr lang="en-US" sz="1200" dirty="0">
                <a:latin typeface="+mn-lt"/>
                <a:cs typeface="+mn-cs"/>
              </a:rPr>
              <a:t>(e);</a:t>
            </a:r>
          </a:p>
          <a:p>
            <a:pPr marL="1117614" lvl="2" indent="-304804" fontAlgn="auto">
              <a:spcBef>
                <a:spcPts val="0"/>
              </a:spcBef>
              <a:spcAft>
                <a:spcPts val="0"/>
              </a:spcAft>
              <a:defRPr/>
            </a:pPr>
            <a:r>
              <a:rPr lang="en-US" sz="1200" dirty="0">
                <a:latin typeface="+mn-lt"/>
                <a:cs typeface="+mn-cs"/>
              </a:rPr>
              <a:t>      }</a:t>
            </a:r>
          </a:p>
          <a:p>
            <a:pPr marL="1117614" lvl="2" indent="-304804" fontAlgn="auto">
              <a:spcBef>
                <a:spcPts val="0"/>
              </a:spcBef>
              <a:spcAft>
                <a:spcPts val="0"/>
              </a:spcAft>
              <a:defRPr/>
            </a:pPr>
            <a:r>
              <a:rPr lang="en-US" sz="1200" dirty="0">
                <a:latin typeface="+mn-lt"/>
                <a:cs typeface="+mn-cs"/>
              </a:rPr>
              <a:t>      return result;</a:t>
            </a:r>
          </a:p>
          <a:p>
            <a:pPr marL="1117614" lvl="2" indent="-304804" fontAlgn="auto">
              <a:spcBef>
                <a:spcPts val="0"/>
              </a:spcBef>
              <a:spcAft>
                <a:spcPts val="0"/>
              </a:spcAft>
              <a:defRPr/>
            </a:pPr>
            <a:r>
              <a:rPr lang="en-US" sz="1200" dirty="0">
                <a:latin typeface="+mn-lt"/>
                <a:cs typeface="+mn-cs"/>
              </a:rPr>
              <a:t>   }</a:t>
            </a:r>
          </a:p>
          <a:p>
            <a:pPr marL="711209" lvl="1" indent="-304804" fontAlgn="auto">
              <a:spcBef>
                <a:spcPts val="0"/>
              </a:spcBef>
              <a:spcAft>
                <a:spcPts val="0"/>
              </a:spcAft>
              <a:defRPr/>
            </a:pPr>
            <a:r>
              <a:rPr lang="en-US" sz="1200" dirty="0">
                <a:latin typeface="+mn-lt"/>
                <a:cs typeface="+mn-cs"/>
              </a:rPr>
              <a:t>}</a:t>
            </a:r>
          </a:p>
        </p:txBody>
      </p:sp>
      <p:sp>
        <p:nvSpPr>
          <p:cNvPr id="7" name="AutoShape 8"/>
          <p:cNvSpPr>
            <a:spLocks noChangeArrowheads="1"/>
          </p:cNvSpPr>
          <p:nvPr/>
        </p:nvSpPr>
        <p:spPr bwMode="auto">
          <a:xfrm>
            <a:off x="4669971" y="5703995"/>
            <a:ext cx="4016829" cy="67733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The output of the preceding program is: </a:t>
            </a:r>
          </a:p>
          <a:p>
            <a:pPr marL="304804" indent="-304804" fontAlgn="auto">
              <a:spcBef>
                <a:spcPts val="0"/>
              </a:spcBef>
              <a:spcAft>
                <a:spcPts val="0"/>
              </a:spcAft>
              <a:defRPr/>
            </a:pPr>
            <a:r>
              <a:rPr lang="en-US" sz="1400" b="1" dirty="0">
                <a:latin typeface="Calibri Light" panose="020F0302020204030204" pitchFamily="34" charset="0"/>
              </a:rPr>
              <a:t>Hello everybody.</a:t>
            </a:r>
          </a:p>
        </p:txBody>
      </p:sp>
      <p:cxnSp>
        <p:nvCxnSpPr>
          <p:cNvPr id="8" name="Straight Connector 7"/>
          <p:cNvCxnSpPr/>
          <p:nvPr/>
        </p:nvCxnSpPr>
        <p:spPr>
          <a:xfrm>
            <a:off x="457200" y="1700808"/>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6381328"/>
            <a:ext cx="4212771"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he-IL" dirty="0"/>
              <a:t>Working with Arrays</a:t>
            </a:r>
          </a:p>
        </p:txBody>
      </p:sp>
      <p:sp>
        <p:nvSpPr>
          <p:cNvPr id="338947" name="Rectangle 3"/>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rtl="0" eaLnBrk="1" hangingPunct="1"/>
            <a:r>
              <a:rPr lang="en-US" altLang="he-IL" i="1"/>
              <a:t>java.lang.reflect.Array</a:t>
            </a:r>
          </a:p>
          <a:p>
            <a:pPr algn="l" rtl="0" eaLnBrk="1" hangingPunct="1"/>
            <a:r>
              <a:rPr lang="en-US" altLang="he-IL"/>
              <a:t>Identifying arrays</a:t>
            </a:r>
          </a:p>
          <a:p>
            <a:pPr algn="l" rtl="0" eaLnBrk="1" hangingPunct="1"/>
            <a:r>
              <a:rPr lang="en-US" altLang="he-IL"/>
              <a:t>Retrieving components types</a:t>
            </a:r>
          </a:p>
          <a:p>
            <a:pPr algn="l" rtl="0" eaLnBrk="1" hangingPunct="1"/>
            <a:r>
              <a:rPr lang="en-US" altLang="he-IL"/>
              <a:t>Creating arrays</a:t>
            </a:r>
          </a:p>
          <a:p>
            <a:pPr algn="l" rtl="0" eaLnBrk="1" hangingPunct="1"/>
            <a:r>
              <a:rPr lang="en-US" altLang="he-IL"/>
              <a:t>Setting and getting arrays elements</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ltLang="he-IL"/>
              <a:t>java.lang.reflect.Array</a:t>
            </a:r>
          </a:p>
        </p:txBody>
      </p:sp>
      <p:sp>
        <p:nvSpPr>
          <p:cNvPr id="203778" name="Rectangle 3"/>
          <p:cNvSpPr>
            <a:spLocks noGrp="1" noChangeArrowheads="1"/>
          </p:cNvSpPr>
          <p:nvPr>
            <p:ph idx="1"/>
          </p:nvPr>
        </p:nvSpPr>
        <p:spPr/>
        <p:txBody>
          <a:bodyPr/>
          <a:lstStyle/>
          <a:p>
            <a:pPr marL="0" indent="0">
              <a:buNone/>
            </a:pPr>
            <a:r>
              <a:rPr lang="en-US" b="1" dirty="0"/>
              <a:t>provides static methods to do the following:</a:t>
            </a:r>
          </a:p>
          <a:p>
            <a:endParaRPr lang="en-US" dirty="0"/>
          </a:p>
          <a:p>
            <a:pPr lvl="2"/>
            <a:r>
              <a:rPr lang="en-US" dirty="0"/>
              <a:t>dynamically instantiate an arrays </a:t>
            </a:r>
          </a:p>
          <a:p>
            <a:pPr lvl="2"/>
            <a:r>
              <a:rPr lang="en-US" dirty="0"/>
              <a:t>get and set values according to array index</a:t>
            </a:r>
          </a:p>
          <a:p>
            <a:pPr lvl="2"/>
            <a:r>
              <a:rPr lang="en-US" dirty="0"/>
              <a:t>get array length</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e-IL"/>
              <a:t>Working with Arrays</a:t>
            </a:r>
          </a:p>
        </p:txBody>
      </p:sp>
      <p:sp>
        <p:nvSpPr>
          <p:cNvPr id="343043" name="Rectangle 3"/>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rtl="0" eaLnBrk="1" hangingPunct="1"/>
            <a:r>
              <a:rPr lang="en-US" altLang="he-IL" dirty="0"/>
              <a:t>Identifying arrays</a:t>
            </a:r>
          </a:p>
          <a:p>
            <a:pPr lvl="2" algn="l" rtl="0" eaLnBrk="1" hangingPunct="1"/>
            <a:r>
              <a:rPr lang="en-US" altLang="he-IL" dirty="0"/>
              <a:t>useful if we want to know if an object is an actual instance of an array</a:t>
            </a:r>
          </a:p>
          <a:p>
            <a:pPr lvl="2" algn="l" rtl="0" eaLnBrk="1" hangingPunct="1"/>
            <a:r>
              <a:rPr lang="en-US" altLang="he-IL" dirty="0"/>
              <a:t>Use the </a:t>
            </a:r>
            <a:r>
              <a:rPr lang="en-US" altLang="he-IL" i="1" dirty="0"/>
              <a:t>Class</a:t>
            </a:r>
            <a:r>
              <a:rPr lang="en-US" altLang="he-IL" dirty="0"/>
              <a:t> method – </a:t>
            </a:r>
            <a:r>
              <a:rPr lang="en-US" altLang="he-IL" i="1" dirty="0" err="1"/>
              <a:t>isArray</a:t>
            </a:r>
            <a:r>
              <a:rPr lang="en-US" altLang="he-IL" i="1" dirty="0"/>
              <a:t>()</a:t>
            </a:r>
          </a:p>
          <a:p>
            <a:pPr algn="l" rtl="0" eaLnBrk="1" hangingPunct="1"/>
            <a:r>
              <a:rPr lang="en-US" altLang="he-IL" dirty="0"/>
              <a:t>Retrieving array type</a:t>
            </a:r>
          </a:p>
          <a:p>
            <a:pPr lvl="2" algn="l" rtl="0" eaLnBrk="1" hangingPunct="1"/>
            <a:r>
              <a:rPr lang="en-US" altLang="he-IL" dirty="0"/>
              <a:t>Allows to dynamically reflect an array element type</a:t>
            </a:r>
          </a:p>
          <a:p>
            <a:pPr lvl="2" algn="l" rtl="0" eaLnBrk="1" hangingPunct="1"/>
            <a:r>
              <a:rPr lang="en-US" altLang="he-IL" dirty="0"/>
              <a:t>done via </a:t>
            </a:r>
            <a:r>
              <a:rPr lang="en-US" altLang="he-IL" i="1" dirty="0" err="1"/>
              <a:t>getComponentType</a:t>
            </a:r>
            <a:r>
              <a:rPr lang="en-US" altLang="he-IL" i="1" dirty="0"/>
              <a:t>() </a:t>
            </a:r>
            <a:r>
              <a:rPr lang="en-US" altLang="he-IL" dirty="0"/>
              <a:t>method</a:t>
            </a:r>
          </a:p>
          <a:p>
            <a:pPr lvl="2" algn="l" rtl="0" eaLnBrk="1" hangingPunct="1"/>
            <a:r>
              <a:rPr lang="en-US" altLang="he-IL" dirty="0"/>
              <a:t>returns a reflection (</a:t>
            </a:r>
            <a:r>
              <a:rPr lang="en-US" altLang="he-IL" i="1" dirty="0"/>
              <a:t>Class</a:t>
            </a:r>
            <a:r>
              <a:rPr lang="en-US" altLang="he-IL" dirty="0"/>
              <a:t>) of an array elements type</a:t>
            </a:r>
          </a:p>
          <a:p>
            <a:pPr lvl="2" algn="l" rtl="0" eaLnBrk="1" hangingPunct="1">
              <a:buFont typeface="Arial" panose="020B0604020202020204" pitchFamily="34" charset="0"/>
              <a:buNone/>
            </a:pPr>
            <a:r>
              <a:rPr lang="en-US" altLang="he-IL" dirty="0"/>
              <a:t>	or null if not an array</a:t>
            </a:r>
          </a:p>
          <a:p>
            <a:pPr lvl="2" algn="l" rtl="0" eaLnBrk="1" hangingPunct="1"/>
            <a:endParaRPr lang="en-US" altLang="he-IL" i="1"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en-US" altLang="he-IL"/>
              <a:t>Working with Arrays</a:t>
            </a:r>
          </a:p>
        </p:txBody>
      </p:sp>
      <p:sp>
        <p:nvSpPr>
          <p:cNvPr id="205826" name="Rectangle 3"/>
          <p:cNvSpPr>
            <a:spLocks noGrp="1" noChangeArrowheads="1"/>
          </p:cNvSpPr>
          <p:nvPr>
            <p:ph idx="1"/>
          </p:nvPr>
        </p:nvSpPr>
        <p:spPr>
          <a:xfrm>
            <a:off x="449086" y="1340768"/>
            <a:ext cx="8229600" cy="4896544"/>
          </a:xfrm>
        </p:spPr>
        <p:txBody>
          <a:bodyPr/>
          <a:lstStyle/>
          <a:p>
            <a:pPr marL="0" indent="0">
              <a:buNone/>
            </a:pPr>
            <a:r>
              <a:rPr lang="en-US" b="1" dirty="0"/>
              <a:t>Getting array name and type:</a:t>
            </a:r>
          </a:p>
        </p:txBody>
      </p:sp>
      <p:sp>
        <p:nvSpPr>
          <p:cNvPr id="5" name="AutoShape 8"/>
          <p:cNvSpPr>
            <a:spLocks noChangeArrowheads="1"/>
          </p:cNvSpPr>
          <p:nvPr/>
        </p:nvSpPr>
        <p:spPr bwMode="auto">
          <a:xfrm>
            <a:off x="457200" y="1772816"/>
            <a:ext cx="8229600" cy="4653136"/>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lvl="1" fontAlgn="auto">
              <a:spcBef>
                <a:spcPts val="0"/>
              </a:spcBef>
              <a:spcAft>
                <a:spcPts val="0"/>
              </a:spcAft>
              <a:defRPr/>
            </a:pPr>
            <a:r>
              <a:rPr lang="en-US" sz="1400" b="1" dirty="0">
                <a:latin typeface="Calibri Light" panose="020F0302020204030204" pitchFamily="34" charset="0"/>
              </a:rPr>
              <a:t>public static void main(String [] </a:t>
            </a:r>
            <a:r>
              <a:rPr lang="en-US" sz="1400" b="1" dirty="0" err="1">
                <a:latin typeface="Calibri Light" panose="020F0302020204030204" pitchFamily="34" charset="0"/>
              </a:rPr>
              <a:t>args</a:t>
            </a:r>
            <a:r>
              <a:rPr lang="en-US" sz="1400" b="1" dirty="0">
                <a:latin typeface="Calibri Light" panose="020F0302020204030204" pitchFamily="34" charset="0"/>
              </a:rPr>
              <a:t>){</a:t>
            </a:r>
          </a:p>
          <a:p>
            <a:pPr lvl="2" fontAlgn="auto">
              <a:spcBef>
                <a:spcPts val="0"/>
              </a:spcBef>
              <a:spcAft>
                <a:spcPts val="0"/>
              </a:spcAft>
              <a:defRPr/>
            </a:pPr>
            <a:r>
              <a:rPr lang="en-US" sz="1400" dirty="0">
                <a:latin typeface="Calibri Light" panose="020F0302020204030204" pitchFamily="34" charset="0"/>
              </a:rPr>
              <a:t>String [] strings={"</a:t>
            </a:r>
            <a:r>
              <a:rPr lang="en-US" sz="1400" dirty="0" err="1">
                <a:latin typeface="Calibri Light" panose="020F0302020204030204" pitchFamily="34" charset="0"/>
              </a:rPr>
              <a:t>hello","world</a:t>
            </a:r>
            <a:r>
              <a:rPr lang="en-US" sz="1400" dirty="0">
                <a:latin typeface="Calibri Light" panose="020F0302020204030204" pitchFamily="34" charset="0"/>
              </a:rPr>
              <a:t>"};</a:t>
            </a:r>
          </a:p>
          <a:p>
            <a:pPr lvl="2" fontAlgn="auto">
              <a:spcBef>
                <a:spcPts val="0"/>
              </a:spcBef>
              <a:spcAft>
                <a:spcPts val="0"/>
              </a:spcAft>
              <a:defRPr/>
            </a:pPr>
            <a:r>
              <a:rPr lang="en-US" sz="1400" dirty="0">
                <a:latin typeface="Calibri Light" panose="020F0302020204030204" pitchFamily="34" charset="0"/>
              </a:rPr>
              <a:t>Object [] objects={"</a:t>
            </a:r>
            <a:r>
              <a:rPr lang="en-US" sz="1400" dirty="0" err="1">
                <a:latin typeface="Calibri Light" panose="020F0302020204030204" pitchFamily="34" charset="0"/>
              </a:rPr>
              <a:t>hello","world</a:t>
            </a:r>
            <a:r>
              <a:rPr lang="en-US" sz="1400" dirty="0">
                <a:latin typeface="Calibri Light" panose="020F0302020204030204" pitchFamily="34" charset="0"/>
              </a:rPr>
              <a:t>"};</a:t>
            </a:r>
          </a:p>
          <a:p>
            <a:pPr lvl="2" fontAlgn="auto">
              <a:spcBef>
                <a:spcPts val="0"/>
              </a:spcBef>
              <a:spcAft>
                <a:spcPts val="0"/>
              </a:spcAft>
              <a:defRPr/>
            </a:pPr>
            <a:r>
              <a:rPr lang="en-US" sz="1400" dirty="0" err="1">
                <a:latin typeface="Calibri Light" panose="020F0302020204030204" pitchFamily="34" charset="0"/>
              </a:rPr>
              <a:t>int</a:t>
            </a:r>
            <a:r>
              <a:rPr lang="en-US" sz="1400" dirty="0">
                <a:latin typeface="Calibri Light" panose="020F0302020204030204" pitchFamily="34" charset="0"/>
              </a:rPr>
              <a:t> [] numbers ={1,2,3,4,5};</a:t>
            </a:r>
          </a:p>
          <a:p>
            <a:pPr lvl="2" fontAlgn="auto">
              <a:spcBef>
                <a:spcPts val="0"/>
              </a:spcBef>
              <a:spcAft>
                <a:spcPts val="0"/>
              </a:spcAft>
              <a:defRPr/>
            </a:pPr>
            <a:r>
              <a:rPr lang="en-US" sz="1400" dirty="0">
                <a:latin typeface="Calibri Light" panose="020F0302020204030204" pitchFamily="34" charset="0"/>
              </a:rPr>
              <a:t>long [] longs ={1,2,3,4,5};</a:t>
            </a:r>
          </a:p>
          <a:p>
            <a:pPr lvl="2" fontAlgn="auto">
              <a:spcBef>
                <a:spcPts val="0"/>
              </a:spcBef>
              <a:spcAft>
                <a:spcPts val="0"/>
              </a:spcAft>
              <a:defRPr/>
            </a:pPr>
            <a:r>
              <a:rPr lang="en-US" sz="1400" dirty="0">
                <a:latin typeface="Calibri Light" panose="020F0302020204030204" pitchFamily="34" charset="0"/>
              </a:rPr>
              <a:t>double [] doubles={1.1,2.2,3.3};</a:t>
            </a:r>
          </a:p>
          <a:p>
            <a:pPr lvl="2" fontAlgn="auto">
              <a:spcBef>
                <a:spcPts val="0"/>
              </a:spcBef>
              <a:spcAft>
                <a:spcPts val="0"/>
              </a:spcAft>
              <a:defRPr/>
            </a:pPr>
            <a:r>
              <a:rPr lang="en-US" sz="1400" i="1" dirty="0" err="1">
                <a:latin typeface="Calibri Light" panose="020F0302020204030204" pitchFamily="34" charset="0"/>
              </a:rPr>
              <a:t>printArrayType</a:t>
            </a:r>
            <a:r>
              <a:rPr lang="en-US" sz="1400" i="1" dirty="0">
                <a:latin typeface="Calibri Light" panose="020F0302020204030204" pitchFamily="34" charset="0"/>
              </a:rPr>
              <a:t>(strings);</a:t>
            </a:r>
          </a:p>
          <a:p>
            <a:pPr lvl="2" fontAlgn="auto">
              <a:spcBef>
                <a:spcPts val="0"/>
              </a:spcBef>
              <a:spcAft>
                <a:spcPts val="0"/>
              </a:spcAft>
              <a:defRPr/>
            </a:pPr>
            <a:r>
              <a:rPr lang="en-US" sz="1400" i="1" dirty="0" err="1">
                <a:latin typeface="Calibri Light" panose="020F0302020204030204" pitchFamily="34" charset="0"/>
              </a:rPr>
              <a:t>printArrayType</a:t>
            </a:r>
            <a:r>
              <a:rPr lang="en-US" sz="1400" i="1" dirty="0">
                <a:latin typeface="Calibri Light" panose="020F0302020204030204" pitchFamily="34" charset="0"/>
              </a:rPr>
              <a:t>(objects);</a:t>
            </a:r>
          </a:p>
          <a:p>
            <a:pPr lvl="2" fontAlgn="auto">
              <a:spcBef>
                <a:spcPts val="0"/>
              </a:spcBef>
              <a:spcAft>
                <a:spcPts val="0"/>
              </a:spcAft>
              <a:defRPr/>
            </a:pPr>
            <a:r>
              <a:rPr lang="en-US" sz="1400" i="1" dirty="0" err="1">
                <a:latin typeface="Calibri Light" panose="020F0302020204030204" pitchFamily="34" charset="0"/>
              </a:rPr>
              <a:t>printArrayType</a:t>
            </a:r>
            <a:r>
              <a:rPr lang="en-US" sz="1400" i="1" dirty="0">
                <a:latin typeface="Calibri Light" panose="020F0302020204030204" pitchFamily="34" charset="0"/>
              </a:rPr>
              <a:t>(numbers);</a:t>
            </a:r>
          </a:p>
          <a:p>
            <a:pPr lvl="2" fontAlgn="auto">
              <a:spcBef>
                <a:spcPts val="0"/>
              </a:spcBef>
              <a:spcAft>
                <a:spcPts val="0"/>
              </a:spcAft>
              <a:defRPr/>
            </a:pPr>
            <a:r>
              <a:rPr lang="en-US" sz="1400" i="1" dirty="0" err="1">
                <a:latin typeface="Calibri Light" panose="020F0302020204030204" pitchFamily="34" charset="0"/>
              </a:rPr>
              <a:t>printArrayType</a:t>
            </a:r>
            <a:r>
              <a:rPr lang="en-US" sz="1400" i="1" dirty="0">
                <a:latin typeface="Calibri Light" panose="020F0302020204030204" pitchFamily="34" charset="0"/>
              </a:rPr>
              <a:t>(longs);</a:t>
            </a:r>
          </a:p>
          <a:p>
            <a:pPr lvl="2" fontAlgn="auto">
              <a:spcBef>
                <a:spcPts val="0"/>
              </a:spcBef>
              <a:spcAft>
                <a:spcPts val="0"/>
              </a:spcAft>
              <a:defRPr/>
            </a:pPr>
            <a:r>
              <a:rPr lang="en-US" sz="1400" i="1" dirty="0" err="1">
                <a:latin typeface="Calibri Light" panose="020F0302020204030204" pitchFamily="34" charset="0"/>
              </a:rPr>
              <a:t>printArrayType</a:t>
            </a:r>
            <a:r>
              <a:rPr lang="en-US" sz="1400" i="1" dirty="0">
                <a:latin typeface="Calibri Light" panose="020F0302020204030204" pitchFamily="34" charset="0"/>
              </a:rPr>
              <a:t>(doubles);</a:t>
            </a:r>
            <a:endParaRPr lang="en-US" sz="1400" dirty="0">
              <a:latin typeface="Calibri Light" panose="020F0302020204030204" pitchFamily="34" charset="0"/>
            </a:endParaRPr>
          </a:p>
          <a:p>
            <a:pPr lvl="1" fontAlgn="auto">
              <a:spcBef>
                <a:spcPts val="0"/>
              </a:spcBef>
              <a:spcAft>
                <a:spcPts val="0"/>
              </a:spcAft>
              <a:defRPr/>
            </a:pPr>
            <a:r>
              <a:rPr lang="en-US" sz="1400" dirty="0">
                <a:latin typeface="Calibri Light" panose="020F0302020204030204" pitchFamily="34" charset="0"/>
              </a:rPr>
              <a:t>}</a:t>
            </a:r>
          </a:p>
          <a:p>
            <a:pPr lvl="1" fontAlgn="auto">
              <a:spcBef>
                <a:spcPts val="0"/>
              </a:spcBef>
              <a:spcAft>
                <a:spcPts val="0"/>
              </a:spcAft>
              <a:defRPr/>
            </a:pPr>
            <a:endParaRPr lang="en-US" sz="1400" dirty="0">
              <a:latin typeface="Calibri Light" panose="020F0302020204030204" pitchFamily="34" charset="0"/>
            </a:endParaRPr>
          </a:p>
          <a:p>
            <a:pPr lvl="1" fontAlgn="auto">
              <a:spcBef>
                <a:spcPts val="0"/>
              </a:spcBef>
              <a:spcAft>
                <a:spcPts val="0"/>
              </a:spcAft>
              <a:defRPr/>
            </a:pPr>
            <a:r>
              <a:rPr lang="en-US" sz="1400" dirty="0">
                <a:latin typeface="Calibri Light" panose="020F0302020204030204" pitchFamily="34" charset="0"/>
              </a:rPr>
              <a:t>public static void </a:t>
            </a:r>
            <a:r>
              <a:rPr lang="en-US" sz="1400" dirty="0" err="1">
                <a:latin typeface="Calibri Light" panose="020F0302020204030204" pitchFamily="34" charset="0"/>
              </a:rPr>
              <a:t>printArrayType</a:t>
            </a:r>
            <a:r>
              <a:rPr lang="en-US" sz="1400" dirty="0">
                <a:latin typeface="Calibri Light" panose="020F0302020204030204" pitchFamily="34" charset="0"/>
              </a:rPr>
              <a:t>(Object target) {</a:t>
            </a:r>
          </a:p>
          <a:p>
            <a:pPr lvl="2" fontAlgn="auto">
              <a:spcBef>
                <a:spcPts val="0"/>
              </a:spcBef>
              <a:spcAft>
                <a:spcPts val="0"/>
              </a:spcAft>
              <a:defRPr/>
            </a:pPr>
            <a:r>
              <a:rPr lang="en-US" sz="1400" dirty="0">
                <a:latin typeface="Calibri Light" panose="020F0302020204030204" pitchFamily="34" charset="0"/>
              </a:rPr>
              <a:t>Class </a:t>
            </a:r>
            <a:r>
              <a:rPr lang="en-US" sz="1400" dirty="0" err="1">
                <a:latin typeface="Calibri Light" panose="020F0302020204030204" pitchFamily="34" charset="0"/>
              </a:rPr>
              <a:t>targetClass</a:t>
            </a:r>
            <a:r>
              <a:rPr lang="en-US" sz="1400" dirty="0">
                <a:latin typeface="Calibri Light" panose="020F0302020204030204" pitchFamily="34" charset="0"/>
              </a:rPr>
              <a:t> = </a:t>
            </a:r>
            <a:r>
              <a:rPr lang="en-US" sz="1400" dirty="0" err="1">
                <a:latin typeface="Calibri Light" panose="020F0302020204030204" pitchFamily="34" charset="0"/>
              </a:rPr>
              <a:t>target.getClass</a:t>
            </a:r>
            <a:r>
              <a:rPr lang="en-US" sz="1400" dirty="0">
                <a:latin typeface="Calibri Light" panose="020F0302020204030204" pitchFamily="34" charset="0"/>
              </a:rPr>
              <a:t>();</a:t>
            </a:r>
          </a:p>
          <a:p>
            <a:pPr lvl="2" fontAlgn="auto">
              <a:spcBef>
                <a:spcPts val="0"/>
              </a:spcBef>
              <a:spcAft>
                <a:spcPts val="0"/>
              </a:spcAft>
              <a:defRPr/>
            </a:pPr>
            <a:r>
              <a:rPr lang="en-US" sz="1400" dirty="0">
                <a:latin typeface="Calibri Light" panose="020F0302020204030204" pitchFamily="34" charset="0"/>
              </a:rPr>
              <a:t>if (</a:t>
            </a:r>
            <a:r>
              <a:rPr lang="en-US" sz="1400" dirty="0" err="1">
                <a:latin typeface="Calibri Light" panose="020F0302020204030204" pitchFamily="34" charset="0"/>
              </a:rPr>
              <a:t>targetClass.isArray</a:t>
            </a:r>
            <a:r>
              <a:rPr lang="en-US" sz="1400" dirty="0">
                <a:latin typeface="Calibri Light" panose="020F0302020204030204" pitchFamily="34" charset="0"/>
              </a:rPr>
              <a:t>()) {</a:t>
            </a:r>
          </a:p>
          <a:p>
            <a:pPr lvl="2" fontAlgn="auto">
              <a:spcBef>
                <a:spcPts val="0"/>
              </a:spcBef>
              <a:spcAft>
                <a:spcPts val="0"/>
              </a:spcAft>
              <a:defRPr/>
            </a:pPr>
            <a:r>
              <a:rPr lang="en-US" sz="1400" dirty="0">
                <a:latin typeface="Calibri Light" panose="020F0302020204030204" pitchFamily="34" charset="0"/>
              </a:rPr>
              <a:t>        String </a:t>
            </a:r>
            <a:r>
              <a:rPr lang="en-US" sz="1400" dirty="0" err="1">
                <a:latin typeface="Calibri Light" panose="020F0302020204030204" pitchFamily="34" charset="0"/>
              </a:rPr>
              <a:t>fieldName</a:t>
            </a:r>
            <a:r>
              <a:rPr lang="en-US" sz="1400" dirty="0">
                <a:latin typeface="Calibri Light" panose="020F0302020204030204" pitchFamily="34" charset="0"/>
              </a:rPr>
              <a:t> = </a:t>
            </a:r>
            <a:r>
              <a:rPr lang="en-US" sz="1400" b="1" dirty="0" err="1">
                <a:latin typeface="Calibri Light" panose="020F0302020204030204" pitchFamily="34" charset="0"/>
              </a:rPr>
              <a:t>targetClass.getName</a:t>
            </a:r>
            <a:r>
              <a:rPr lang="en-US" sz="1400" b="1" dirty="0">
                <a:latin typeface="Calibri Light" panose="020F0302020204030204" pitchFamily="34" charset="0"/>
              </a:rPr>
              <a:t>();</a:t>
            </a:r>
          </a:p>
          <a:p>
            <a:pPr lvl="2" fontAlgn="auto">
              <a:spcBef>
                <a:spcPts val="0"/>
              </a:spcBef>
              <a:spcAft>
                <a:spcPts val="0"/>
              </a:spcAft>
              <a:defRPr/>
            </a:pPr>
            <a:r>
              <a:rPr lang="en-US" sz="1400" dirty="0">
                <a:latin typeface="Calibri Light" panose="020F0302020204030204" pitchFamily="34" charset="0"/>
              </a:rPr>
              <a:t>        Class </a:t>
            </a:r>
            <a:r>
              <a:rPr lang="en-US" sz="1400" dirty="0" err="1">
                <a:latin typeface="Calibri Light" panose="020F0302020204030204" pitchFamily="34" charset="0"/>
              </a:rPr>
              <a:t>fieldType</a:t>
            </a:r>
            <a:r>
              <a:rPr lang="en-US" sz="1400" dirty="0">
                <a:latin typeface="Calibri Light" panose="020F0302020204030204" pitchFamily="34" charset="0"/>
              </a:rPr>
              <a:t> = </a:t>
            </a:r>
            <a:r>
              <a:rPr lang="en-US" sz="1400" b="1" dirty="0" err="1">
                <a:latin typeface="Calibri Light" panose="020F0302020204030204" pitchFamily="34" charset="0"/>
              </a:rPr>
              <a:t>targetClass.getComponentType</a:t>
            </a:r>
            <a:r>
              <a:rPr lang="en-US" sz="1400" b="1" dirty="0">
                <a:latin typeface="Calibri Light" panose="020F0302020204030204" pitchFamily="34" charset="0"/>
              </a:rPr>
              <a:t>();</a:t>
            </a:r>
          </a:p>
          <a:p>
            <a:pPr lvl="2"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a:t>
            </a:r>
            <a:r>
              <a:rPr lang="en-US" sz="1400" i="1" dirty="0" err="1">
                <a:latin typeface="Calibri Light" panose="020F0302020204030204" pitchFamily="34" charset="0"/>
              </a:rPr>
              <a:t>out.println</a:t>
            </a:r>
            <a:r>
              <a:rPr lang="en-US" sz="1400" i="1" dirty="0">
                <a:latin typeface="Calibri Light" panose="020F0302020204030204" pitchFamily="34" charset="0"/>
              </a:rPr>
              <a:t>("Name: " + </a:t>
            </a:r>
            <a:r>
              <a:rPr lang="en-US" sz="1400" i="1" dirty="0" err="1">
                <a:latin typeface="Calibri Light" panose="020F0302020204030204" pitchFamily="34" charset="0"/>
              </a:rPr>
              <a:t>fieldName</a:t>
            </a:r>
            <a:r>
              <a:rPr lang="en-US" sz="1400" i="1" dirty="0">
                <a:latin typeface="Calibri Light" panose="020F0302020204030204" pitchFamily="34" charset="0"/>
              </a:rPr>
              <a:t> + ", Type: " + </a:t>
            </a:r>
            <a:r>
              <a:rPr lang="en-US" sz="1400" i="1" dirty="0" err="1">
                <a:latin typeface="Calibri Light" panose="020F0302020204030204" pitchFamily="34" charset="0"/>
              </a:rPr>
              <a:t>fieldType</a:t>
            </a:r>
            <a:r>
              <a:rPr lang="en-US" sz="1400" i="1" dirty="0">
                <a:latin typeface="Calibri Light" panose="020F0302020204030204" pitchFamily="34" charset="0"/>
              </a:rPr>
              <a:t>);</a:t>
            </a:r>
          </a:p>
          <a:p>
            <a:pPr lvl="2" fontAlgn="auto">
              <a:spcBef>
                <a:spcPts val="0"/>
              </a:spcBef>
              <a:spcAft>
                <a:spcPts val="0"/>
              </a:spcAft>
              <a:defRPr/>
            </a:pPr>
            <a:r>
              <a:rPr lang="en-US" sz="1400" dirty="0">
                <a:latin typeface="Calibri Light" panose="020F0302020204030204" pitchFamily="34" charset="0"/>
              </a:rPr>
              <a:t>}</a:t>
            </a:r>
          </a:p>
          <a:p>
            <a:pPr lvl="1" fontAlgn="auto">
              <a:spcBef>
                <a:spcPts val="0"/>
              </a:spcBef>
              <a:spcAft>
                <a:spcPts val="0"/>
              </a:spcAft>
              <a:defRPr/>
            </a:pPr>
            <a:r>
              <a:rPr lang="en-US" sz="1400" dirty="0">
                <a:latin typeface="Calibri Light" panose="020F0302020204030204" pitchFamily="34" charset="0"/>
              </a:rPr>
              <a:t>}</a:t>
            </a:r>
          </a:p>
        </p:txBody>
      </p:sp>
      <p:sp>
        <p:nvSpPr>
          <p:cNvPr id="6" name="AutoShape 8"/>
          <p:cNvSpPr>
            <a:spLocks noChangeArrowheads="1"/>
          </p:cNvSpPr>
          <p:nvPr/>
        </p:nvSpPr>
        <p:spPr bwMode="auto">
          <a:xfrm>
            <a:off x="4114093" y="2564904"/>
            <a:ext cx="4572707" cy="1584176"/>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marL="0" lvl="1" fontAlgn="auto">
              <a:spcBef>
                <a:spcPts val="0"/>
              </a:spcBef>
              <a:spcAft>
                <a:spcPts val="0"/>
              </a:spcAft>
              <a:defRPr/>
            </a:pPr>
            <a:r>
              <a:rPr lang="en-US" sz="1400" dirty="0">
                <a:latin typeface="Calibri Light" panose="020F0302020204030204" pitchFamily="34" charset="0"/>
              </a:rPr>
              <a:t>Output: </a:t>
            </a:r>
          </a:p>
          <a:p>
            <a:pPr marL="0" lvl="1" fontAlgn="auto">
              <a:spcBef>
                <a:spcPts val="0"/>
              </a:spcBef>
              <a:spcAft>
                <a:spcPts val="0"/>
              </a:spcAft>
              <a:defRPr/>
            </a:pPr>
            <a:r>
              <a:rPr lang="en-US" sz="1400" dirty="0">
                <a:latin typeface="Calibri Light" panose="020F0302020204030204" pitchFamily="34" charset="0"/>
              </a:rPr>
              <a:t>Name: [</a:t>
            </a:r>
            <a:r>
              <a:rPr lang="en-US" sz="1400" dirty="0" err="1">
                <a:latin typeface="Calibri Light" panose="020F0302020204030204" pitchFamily="34" charset="0"/>
              </a:rPr>
              <a:t>Ljava.lang.String</a:t>
            </a:r>
            <a:r>
              <a:rPr lang="en-US" sz="1400" dirty="0">
                <a:latin typeface="Calibri Light" panose="020F0302020204030204" pitchFamily="34" charset="0"/>
              </a:rPr>
              <a:t>;, Type: class </a:t>
            </a:r>
            <a:r>
              <a:rPr lang="en-US" sz="1400" dirty="0" err="1">
                <a:latin typeface="Calibri Light" panose="020F0302020204030204" pitchFamily="34" charset="0"/>
              </a:rPr>
              <a:t>java.lang.String</a:t>
            </a:r>
            <a:endParaRPr lang="en-US" sz="1400" dirty="0">
              <a:latin typeface="Calibri Light" panose="020F0302020204030204" pitchFamily="34" charset="0"/>
            </a:endParaRPr>
          </a:p>
          <a:p>
            <a:pPr marL="0" lvl="1" fontAlgn="auto">
              <a:spcBef>
                <a:spcPts val="0"/>
              </a:spcBef>
              <a:spcAft>
                <a:spcPts val="0"/>
              </a:spcAft>
              <a:defRPr/>
            </a:pPr>
            <a:r>
              <a:rPr lang="en-US" sz="1400" dirty="0">
                <a:latin typeface="Calibri Light" panose="020F0302020204030204" pitchFamily="34" charset="0"/>
              </a:rPr>
              <a:t>Name: [</a:t>
            </a:r>
            <a:r>
              <a:rPr lang="en-US" sz="1400" dirty="0" err="1">
                <a:latin typeface="Calibri Light" panose="020F0302020204030204" pitchFamily="34" charset="0"/>
              </a:rPr>
              <a:t>Ljava.lang.Object</a:t>
            </a:r>
            <a:r>
              <a:rPr lang="en-US" sz="1400" dirty="0">
                <a:latin typeface="Calibri Light" panose="020F0302020204030204" pitchFamily="34" charset="0"/>
              </a:rPr>
              <a:t>;, Type: class </a:t>
            </a:r>
            <a:r>
              <a:rPr lang="en-US" sz="1400" dirty="0" err="1">
                <a:latin typeface="Calibri Light" panose="020F0302020204030204" pitchFamily="34" charset="0"/>
              </a:rPr>
              <a:t>java.lang.Object</a:t>
            </a:r>
            <a:endParaRPr lang="en-US" sz="1400" dirty="0">
              <a:latin typeface="Calibri Light" panose="020F0302020204030204" pitchFamily="34" charset="0"/>
            </a:endParaRPr>
          </a:p>
          <a:p>
            <a:pPr marL="0" lvl="1" fontAlgn="auto">
              <a:spcBef>
                <a:spcPts val="0"/>
              </a:spcBef>
              <a:spcAft>
                <a:spcPts val="0"/>
              </a:spcAft>
              <a:defRPr/>
            </a:pPr>
            <a:r>
              <a:rPr lang="en-US" sz="1400" dirty="0">
                <a:latin typeface="Calibri Light" panose="020F0302020204030204" pitchFamily="34" charset="0"/>
              </a:rPr>
              <a:t>Name: [I, Type: </a:t>
            </a:r>
            <a:r>
              <a:rPr lang="en-US" sz="1400" dirty="0" err="1">
                <a:latin typeface="Calibri Light" panose="020F0302020204030204" pitchFamily="34" charset="0"/>
              </a:rPr>
              <a:t>int</a:t>
            </a:r>
            <a:endParaRPr lang="en-US" sz="1400" dirty="0">
              <a:latin typeface="Calibri Light" panose="020F0302020204030204" pitchFamily="34" charset="0"/>
            </a:endParaRPr>
          </a:p>
          <a:p>
            <a:pPr marL="0" lvl="1" fontAlgn="auto">
              <a:spcBef>
                <a:spcPts val="0"/>
              </a:spcBef>
              <a:spcAft>
                <a:spcPts val="0"/>
              </a:spcAft>
              <a:defRPr/>
            </a:pPr>
            <a:r>
              <a:rPr lang="en-US" sz="1400" dirty="0">
                <a:latin typeface="Calibri Light" panose="020F0302020204030204" pitchFamily="34" charset="0"/>
              </a:rPr>
              <a:t>Name: [J, Type: long</a:t>
            </a:r>
          </a:p>
          <a:p>
            <a:pPr marL="0" lvl="1" fontAlgn="auto">
              <a:spcBef>
                <a:spcPts val="0"/>
              </a:spcBef>
              <a:spcAft>
                <a:spcPts val="0"/>
              </a:spcAft>
              <a:defRPr/>
            </a:pPr>
            <a:r>
              <a:rPr lang="en-US" sz="1400" dirty="0">
                <a:latin typeface="Calibri Light" panose="020F0302020204030204" pitchFamily="34" charset="0"/>
              </a:rPr>
              <a:t>Name: [D, Type: double</a:t>
            </a:r>
          </a:p>
        </p:txBody>
      </p:sp>
      <p:cxnSp>
        <p:nvCxnSpPr>
          <p:cNvPr id="8" name="Straight Connector 7"/>
          <p:cNvCxnSpPr/>
          <p:nvPr/>
        </p:nvCxnSpPr>
        <p:spPr>
          <a:xfrm>
            <a:off x="457200" y="177281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6425952"/>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he-IL"/>
              <a:t>Working with Arrays</a:t>
            </a:r>
          </a:p>
        </p:txBody>
      </p:sp>
      <p:sp>
        <p:nvSpPr>
          <p:cNvPr id="206850" name="Rectangle 3"/>
          <p:cNvSpPr>
            <a:spLocks noGrp="1" noChangeArrowheads="1"/>
          </p:cNvSpPr>
          <p:nvPr>
            <p:ph idx="1"/>
          </p:nvPr>
        </p:nvSpPr>
        <p:spPr/>
        <p:txBody>
          <a:bodyPr/>
          <a:lstStyle/>
          <a:p>
            <a:pPr marL="0" indent="0">
              <a:buNone/>
            </a:pPr>
            <a:r>
              <a:rPr lang="en-US" b="1" dirty="0"/>
              <a:t>Creating arrays</a:t>
            </a:r>
          </a:p>
          <a:p>
            <a:pPr lvl="2"/>
            <a:r>
              <a:rPr lang="en-US" dirty="0"/>
              <a:t>is done via </a:t>
            </a:r>
            <a:r>
              <a:rPr lang="en-US" i="1" dirty="0" err="1"/>
              <a:t>Array.newInstance</a:t>
            </a:r>
            <a:r>
              <a:rPr lang="en-US" dirty="0"/>
              <a:t>() method</a:t>
            </a:r>
          </a:p>
          <a:p>
            <a:pPr lvl="2"/>
            <a:r>
              <a:rPr lang="en-US" dirty="0"/>
              <a:t>the method takes:</a:t>
            </a:r>
          </a:p>
          <a:p>
            <a:pPr lvl="3"/>
            <a:r>
              <a:rPr lang="en-US" dirty="0"/>
              <a:t>a component type as Class </a:t>
            </a:r>
          </a:p>
          <a:p>
            <a:pPr lvl="3"/>
            <a:r>
              <a:rPr lang="en-US" dirty="0"/>
              <a:t>length / size as an </a:t>
            </a:r>
            <a:r>
              <a:rPr lang="en-US" i="1" dirty="0" err="1"/>
              <a:t>int</a:t>
            </a:r>
            <a:r>
              <a:rPr lang="en-US" dirty="0"/>
              <a:t> or </a:t>
            </a:r>
            <a:r>
              <a:rPr lang="en-US" i="1" dirty="0" err="1"/>
              <a:t>int</a:t>
            </a:r>
            <a:r>
              <a:rPr lang="en-US" dirty="0"/>
              <a:t>[] for matrixes </a:t>
            </a:r>
          </a:p>
          <a:p>
            <a:pPr lvl="2"/>
            <a:endParaRPr lang="en-US" dirty="0"/>
          </a:p>
          <a:p>
            <a:endParaRPr lang="en-US" dirty="0"/>
          </a:p>
        </p:txBody>
      </p:sp>
      <p:sp>
        <p:nvSpPr>
          <p:cNvPr id="5" name="AutoShape 8"/>
          <p:cNvSpPr>
            <a:spLocks noChangeArrowheads="1"/>
          </p:cNvSpPr>
          <p:nvPr/>
        </p:nvSpPr>
        <p:spPr bwMode="auto">
          <a:xfrm>
            <a:off x="457200" y="3907879"/>
            <a:ext cx="8229600" cy="132132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public static Object </a:t>
            </a:r>
            <a:r>
              <a:rPr lang="en-US" sz="1400" dirty="0" err="1">
                <a:latin typeface="Calibri Light" panose="020F0302020204030204" pitchFamily="34" charset="0"/>
              </a:rPr>
              <a:t>doubleArray</a:t>
            </a:r>
            <a:r>
              <a:rPr lang="en-US" sz="1400" dirty="0">
                <a:latin typeface="Calibri Light" panose="020F0302020204030204" pitchFamily="34" charset="0"/>
              </a:rPr>
              <a:t>(Class </a:t>
            </a:r>
            <a:r>
              <a:rPr lang="en-US" sz="1400" dirty="0" err="1">
                <a:latin typeface="Calibri Light" panose="020F0302020204030204" pitchFamily="34" charset="0"/>
              </a:rPr>
              <a:t>componentType</a:t>
            </a:r>
            <a:r>
              <a:rPr lang="en-US" sz="1400" dirty="0">
                <a:latin typeface="Calibri Light" panose="020F0302020204030204" pitchFamily="34" charset="0"/>
              </a:rPr>
              <a:t> type, </a:t>
            </a:r>
            <a:r>
              <a:rPr lang="en-US" sz="1400" dirty="0" err="1">
                <a:latin typeface="Calibri Light" panose="020F0302020204030204" pitchFamily="34" charset="0"/>
              </a:rPr>
              <a:t>int</a:t>
            </a:r>
            <a:r>
              <a:rPr lang="en-US" sz="1400" dirty="0">
                <a:latin typeface="Calibri Light" panose="020F0302020204030204" pitchFamily="34" charset="0"/>
              </a:rPr>
              <a:t> size) {</a:t>
            </a:r>
          </a:p>
          <a:p>
            <a:pPr marL="304804" indent="-304804" fontAlgn="auto">
              <a:spcBef>
                <a:spcPts val="0"/>
              </a:spcBef>
              <a:spcAft>
                <a:spcPts val="0"/>
              </a:spcAft>
              <a:defRPr/>
            </a:pPr>
            <a:r>
              <a:rPr lang="en-US" sz="1400" dirty="0">
                <a:latin typeface="Calibri Light" panose="020F0302020204030204" pitchFamily="34" charset="0"/>
              </a:rPr>
              <a:t>	Object result = </a:t>
            </a:r>
            <a:r>
              <a:rPr lang="en-US" sz="1400" b="1" dirty="0" err="1">
                <a:latin typeface="Calibri Light" panose="020F0302020204030204" pitchFamily="34" charset="0"/>
              </a:rPr>
              <a:t>Array.newInstance</a:t>
            </a:r>
            <a:r>
              <a:rPr lang="en-US" sz="1400" b="1" dirty="0">
                <a:latin typeface="Calibri Light" panose="020F0302020204030204" pitchFamily="34" charset="0"/>
              </a:rPr>
              <a:t>(</a:t>
            </a:r>
            <a:r>
              <a:rPr lang="en-US" sz="1400" b="1" dirty="0" err="1">
                <a:latin typeface="Calibri Light" panose="020F0302020204030204" pitchFamily="34" charset="0"/>
              </a:rPr>
              <a:t>type,size</a:t>
            </a:r>
            <a:r>
              <a:rPr lang="en-US" sz="1400" b="1" dirty="0">
                <a:latin typeface="Calibri Light" panose="020F0302020204030204" pitchFamily="34" charset="0"/>
              </a:rPr>
              <a:t>);</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return result;</a:t>
            </a:r>
          </a:p>
          <a:p>
            <a:pPr marL="304804" indent="-304804" fontAlgn="auto">
              <a:spcBef>
                <a:spcPts val="0"/>
              </a:spcBef>
              <a:spcAft>
                <a:spcPts val="0"/>
              </a:spcAft>
              <a:defRPr/>
            </a:pPr>
            <a:r>
              <a:rPr lang="en-US" sz="1400" dirty="0">
                <a:latin typeface="Calibri Light" panose="020F0302020204030204" pitchFamily="34" charset="0"/>
              </a:rPr>
              <a:t>}</a:t>
            </a:r>
          </a:p>
        </p:txBody>
      </p:sp>
      <p:cxnSp>
        <p:nvCxnSpPr>
          <p:cNvPr id="7" name="Straight Connector 6"/>
          <p:cNvCxnSpPr/>
          <p:nvPr/>
        </p:nvCxnSpPr>
        <p:spPr>
          <a:xfrm>
            <a:off x="457200" y="3907879"/>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5226436"/>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en-US" altLang="he-IL"/>
              <a:t>Working with Arrays</a:t>
            </a:r>
          </a:p>
        </p:txBody>
      </p:sp>
      <p:sp>
        <p:nvSpPr>
          <p:cNvPr id="207874" name="Rectangle 3"/>
          <p:cNvSpPr>
            <a:spLocks noGrp="1" noChangeArrowheads="1"/>
          </p:cNvSpPr>
          <p:nvPr>
            <p:ph idx="1"/>
          </p:nvPr>
        </p:nvSpPr>
        <p:spPr/>
        <p:txBody>
          <a:bodyPr/>
          <a:lstStyle/>
          <a:p>
            <a:pPr marL="0" indent="0">
              <a:buNone/>
            </a:pPr>
            <a:r>
              <a:rPr lang="en-US" b="1" dirty="0"/>
              <a:t>Setting and getting arrays elements</a:t>
            </a:r>
          </a:p>
          <a:p>
            <a:pPr lvl="2"/>
            <a:r>
              <a:rPr lang="en-US" dirty="0"/>
              <a:t>in order to do so without reflection you’ll need to specify the name of the array:</a:t>
            </a:r>
          </a:p>
          <a:p>
            <a:pPr lvl="2"/>
            <a:endParaRPr lang="en-US" dirty="0"/>
          </a:p>
          <a:p>
            <a:pPr lvl="2"/>
            <a:endParaRPr lang="en-US" dirty="0"/>
          </a:p>
          <a:p>
            <a:pPr lvl="2"/>
            <a:r>
              <a:rPr lang="en-US" dirty="0"/>
              <a:t>Array class helps in setting and getting values using setters and getters methods that takes:</a:t>
            </a:r>
          </a:p>
          <a:p>
            <a:pPr lvl="3"/>
            <a:r>
              <a:rPr lang="en-US" dirty="0"/>
              <a:t>destination array</a:t>
            </a:r>
          </a:p>
          <a:p>
            <a:pPr lvl="3"/>
            <a:r>
              <a:rPr lang="en-US" dirty="0"/>
              <a:t>index</a:t>
            </a:r>
          </a:p>
          <a:p>
            <a:pPr lvl="3"/>
            <a:r>
              <a:rPr lang="en-US" dirty="0"/>
              <a:t>value</a:t>
            </a:r>
          </a:p>
        </p:txBody>
      </p:sp>
      <p:sp>
        <p:nvSpPr>
          <p:cNvPr id="6" name="AutoShape 8"/>
          <p:cNvSpPr>
            <a:spLocks noChangeArrowheads="1"/>
          </p:cNvSpPr>
          <p:nvPr/>
        </p:nvSpPr>
        <p:spPr bwMode="auto">
          <a:xfrm>
            <a:off x="3718992" y="4365104"/>
            <a:ext cx="4967808" cy="12869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a:latin typeface="Calibri Light" panose="020F0302020204030204" pitchFamily="34" charset="0"/>
              </a:rPr>
              <a:t>public static void </a:t>
            </a:r>
            <a:r>
              <a:rPr lang="en-US" sz="1400" dirty="0" err="1">
                <a:latin typeface="Calibri Light" panose="020F0302020204030204" pitchFamily="34" charset="0"/>
              </a:rPr>
              <a:t>copyArray</a:t>
            </a:r>
            <a:r>
              <a:rPr lang="en-US" sz="1400" dirty="0">
                <a:latin typeface="Calibri Light" panose="020F0302020204030204" pitchFamily="34" charset="0"/>
              </a:rPr>
              <a:t>(Object source, Object </a:t>
            </a:r>
            <a:r>
              <a:rPr lang="en-US" sz="1400" dirty="0" err="1">
                <a:latin typeface="Calibri Light" panose="020F0302020204030204" pitchFamily="34" charset="0"/>
              </a:rPr>
              <a:t>dest</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for (</a:t>
            </a:r>
            <a:r>
              <a:rPr lang="en-US" sz="1400" dirty="0" err="1">
                <a:latin typeface="Calibri Light" panose="020F0302020204030204" pitchFamily="34" charset="0"/>
              </a:rPr>
              <a:t>int</a:t>
            </a:r>
            <a:r>
              <a:rPr lang="en-US" sz="1400" dirty="0">
                <a:latin typeface="Calibri Light" panose="020F0302020204030204" pitchFamily="34" charset="0"/>
              </a:rPr>
              <a:t> </a:t>
            </a:r>
            <a:r>
              <a:rPr lang="en-US" sz="1400" dirty="0" err="1">
                <a:latin typeface="Calibri Light" panose="020F0302020204030204" pitchFamily="34" charset="0"/>
              </a:rPr>
              <a:t>i</a:t>
            </a:r>
            <a:r>
              <a:rPr lang="en-US" sz="1400" dirty="0">
                <a:latin typeface="Calibri Light" panose="020F0302020204030204" pitchFamily="34" charset="0"/>
              </a:rPr>
              <a:t> = 0; </a:t>
            </a:r>
            <a:r>
              <a:rPr lang="en-US" sz="1400" dirty="0" err="1">
                <a:latin typeface="Calibri Light" panose="020F0302020204030204" pitchFamily="34" charset="0"/>
              </a:rPr>
              <a:t>i</a:t>
            </a:r>
            <a:r>
              <a:rPr lang="en-US" sz="1400" dirty="0">
                <a:latin typeface="Calibri Light" panose="020F0302020204030204" pitchFamily="34" charset="0"/>
              </a:rPr>
              <a:t> &lt; </a:t>
            </a:r>
            <a:r>
              <a:rPr lang="en-US" sz="1400" b="1" dirty="0" err="1">
                <a:latin typeface="Calibri Light" panose="020F0302020204030204" pitchFamily="34" charset="0"/>
              </a:rPr>
              <a:t>Array.getLength</a:t>
            </a:r>
            <a:r>
              <a:rPr lang="en-US" sz="1400" b="1" dirty="0">
                <a:latin typeface="Calibri Light" panose="020F0302020204030204" pitchFamily="34" charset="0"/>
              </a:rPr>
              <a:t>(source)</a:t>
            </a:r>
            <a:r>
              <a:rPr lang="en-US" sz="1400" dirty="0">
                <a:latin typeface="Calibri Light" panose="020F0302020204030204" pitchFamily="34" charset="0"/>
              </a:rPr>
              <a:t>; </a:t>
            </a:r>
            <a:r>
              <a:rPr lang="en-US" sz="1400" dirty="0" err="1">
                <a:latin typeface="Calibri Light" panose="020F0302020204030204" pitchFamily="34" charset="0"/>
              </a:rPr>
              <a:t>i</a:t>
            </a: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a:t>
            </a:r>
            <a:r>
              <a:rPr lang="en-US" sz="1400" b="1" dirty="0" err="1">
                <a:latin typeface="Calibri Light" panose="020F0302020204030204" pitchFamily="34" charset="0"/>
              </a:rPr>
              <a:t>Array.set</a:t>
            </a:r>
            <a:r>
              <a:rPr lang="en-US" sz="1400" b="1" dirty="0">
                <a:latin typeface="Calibri Light" panose="020F0302020204030204" pitchFamily="34" charset="0"/>
              </a:rPr>
              <a:t>(</a:t>
            </a:r>
            <a:r>
              <a:rPr lang="en-US" sz="1400" b="1" dirty="0" err="1">
                <a:latin typeface="Calibri Light" panose="020F0302020204030204" pitchFamily="34" charset="0"/>
              </a:rPr>
              <a:t>dest</a:t>
            </a:r>
            <a:r>
              <a:rPr lang="en-US" sz="1400" b="1" dirty="0">
                <a:latin typeface="Calibri Light" panose="020F0302020204030204" pitchFamily="34" charset="0"/>
              </a:rPr>
              <a:t>, </a:t>
            </a:r>
            <a:r>
              <a:rPr lang="en-US" sz="1400" b="1" dirty="0" err="1">
                <a:latin typeface="Calibri Light" panose="020F0302020204030204" pitchFamily="34" charset="0"/>
              </a:rPr>
              <a:t>i</a:t>
            </a:r>
            <a:r>
              <a:rPr lang="en-US" sz="1400" b="1" dirty="0">
                <a:latin typeface="Calibri Light" panose="020F0302020204030204" pitchFamily="34" charset="0"/>
              </a:rPr>
              <a:t>, </a:t>
            </a:r>
            <a:r>
              <a:rPr lang="en-US" sz="1400" b="1" dirty="0" err="1">
                <a:latin typeface="Calibri Light" panose="020F0302020204030204" pitchFamily="34" charset="0"/>
              </a:rPr>
              <a:t>Array.get</a:t>
            </a:r>
            <a:r>
              <a:rPr lang="en-US" sz="1400" b="1" dirty="0">
                <a:latin typeface="Calibri Light" panose="020F0302020204030204" pitchFamily="34" charset="0"/>
              </a:rPr>
              <a:t>(source, </a:t>
            </a:r>
            <a:r>
              <a:rPr lang="en-US" sz="1400" b="1" dirty="0" err="1">
                <a:latin typeface="Calibri Light" panose="020F0302020204030204" pitchFamily="34" charset="0"/>
              </a:rPr>
              <a:t>i</a:t>
            </a:r>
            <a:r>
              <a:rPr lang="en-US" sz="1400" b="1"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a:t>
            </a:r>
            <a:r>
              <a:rPr lang="en-US" sz="1400" b="1" dirty="0" err="1">
                <a:latin typeface="Calibri Light" panose="020F0302020204030204" pitchFamily="34" charset="0"/>
              </a:rPr>
              <a:t>Array.get</a:t>
            </a:r>
            <a:r>
              <a:rPr lang="en-US" sz="1400" b="1" dirty="0">
                <a:latin typeface="Calibri Light" panose="020F0302020204030204" pitchFamily="34" charset="0"/>
              </a:rPr>
              <a:t>(</a:t>
            </a:r>
            <a:r>
              <a:rPr lang="en-US" sz="1400" b="1" dirty="0" err="1">
                <a:latin typeface="Calibri Light" panose="020F0302020204030204" pitchFamily="34" charset="0"/>
              </a:rPr>
              <a:t>dest</a:t>
            </a:r>
            <a:r>
              <a:rPr lang="en-US" sz="1400" b="1" dirty="0">
                <a:latin typeface="Calibri Light" panose="020F0302020204030204" pitchFamily="34" charset="0"/>
              </a:rPr>
              <a:t>, </a:t>
            </a:r>
            <a:r>
              <a:rPr lang="en-US" sz="1400" b="1" dirty="0" err="1">
                <a:latin typeface="Calibri Light" panose="020F0302020204030204" pitchFamily="34" charset="0"/>
              </a:rPr>
              <a:t>i</a:t>
            </a:r>
            <a:r>
              <a:rPr lang="en-US" sz="1400" b="1" dirty="0">
                <a:latin typeface="Calibri Light" panose="020F0302020204030204" pitchFamily="34" charset="0"/>
              </a:rPr>
              <a:t>)</a:t>
            </a:r>
            <a:r>
              <a:rPr lang="en-US" sz="1400" dirty="0">
                <a:latin typeface="Calibri Light" panose="020F0302020204030204" pitchFamily="34" charset="0"/>
              </a:rPr>
              <a:t>);</a:t>
            </a:r>
          </a:p>
          <a:p>
            <a:pPr marL="304804" indent="-304804" fontAlgn="auto">
              <a:spcBef>
                <a:spcPts val="0"/>
              </a:spcBef>
              <a:spcAft>
                <a:spcPts val="0"/>
              </a:spcAft>
              <a:defRPr/>
            </a:pPr>
            <a:r>
              <a:rPr lang="en-US" sz="1400" dirty="0">
                <a:latin typeface="Calibri Light" panose="020F0302020204030204" pitchFamily="34" charset="0"/>
              </a:rPr>
              <a:t>      }</a:t>
            </a:r>
          </a:p>
          <a:p>
            <a:pPr marL="304804" indent="-304804" fontAlgn="auto">
              <a:spcBef>
                <a:spcPts val="0"/>
              </a:spcBef>
              <a:spcAft>
                <a:spcPts val="0"/>
              </a:spcAft>
              <a:defRPr/>
            </a:pPr>
            <a:r>
              <a:rPr lang="en-US" sz="1400" dirty="0">
                <a:latin typeface="Calibri Light" panose="020F0302020204030204" pitchFamily="34" charset="0"/>
              </a:rPr>
              <a:t>   }</a:t>
            </a:r>
          </a:p>
        </p:txBody>
      </p:sp>
      <p:sp>
        <p:nvSpPr>
          <p:cNvPr id="7" name="AutoShape 8"/>
          <p:cNvSpPr>
            <a:spLocks noChangeArrowheads="1"/>
          </p:cNvSpPr>
          <p:nvPr/>
        </p:nvSpPr>
        <p:spPr bwMode="auto">
          <a:xfrm>
            <a:off x="3711601" y="2204864"/>
            <a:ext cx="4975199" cy="6773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marL="304804" indent="-304804" fontAlgn="auto">
              <a:spcBef>
                <a:spcPts val="0"/>
              </a:spcBef>
              <a:spcAft>
                <a:spcPts val="0"/>
              </a:spcAft>
              <a:defRPr/>
            </a:pPr>
            <a:r>
              <a:rPr lang="en-US" sz="1400" dirty="0" err="1">
                <a:latin typeface="Calibri Light" panose="020F0302020204030204" pitchFamily="34" charset="0"/>
              </a:rPr>
              <a:t>int</a:t>
            </a:r>
            <a:r>
              <a:rPr lang="en-US" sz="1400" dirty="0">
                <a:latin typeface="Calibri Light" panose="020F0302020204030204" pitchFamily="34" charset="0"/>
              </a:rPr>
              <a:t> [] number = new </a:t>
            </a:r>
            <a:r>
              <a:rPr lang="en-US" sz="1400" dirty="0" err="1">
                <a:latin typeface="Calibri Light" panose="020F0302020204030204" pitchFamily="34" charset="0"/>
              </a:rPr>
              <a:t>int</a:t>
            </a:r>
            <a:r>
              <a:rPr lang="en-US" sz="1400" dirty="0">
                <a:latin typeface="Calibri Light" panose="020F0302020204030204" pitchFamily="34" charset="0"/>
              </a:rPr>
              <a:t>[10];</a:t>
            </a:r>
          </a:p>
          <a:p>
            <a:pPr marL="304804" indent="-304804" fontAlgn="auto">
              <a:spcBef>
                <a:spcPts val="0"/>
              </a:spcBef>
              <a:spcAft>
                <a:spcPts val="0"/>
              </a:spcAft>
              <a:defRPr/>
            </a:pPr>
            <a:r>
              <a:rPr lang="en-US" sz="1400" b="1" dirty="0">
                <a:latin typeface="Calibri Light" panose="020F0302020204030204" pitchFamily="34" charset="0"/>
              </a:rPr>
              <a:t>numbers[0] </a:t>
            </a:r>
            <a:r>
              <a:rPr lang="en-US" sz="1400" dirty="0">
                <a:latin typeface="Calibri Light" panose="020F0302020204030204" pitchFamily="34" charset="0"/>
              </a:rPr>
              <a:t>= 100;</a:t>
            </a:r>
          </a:p>
        </p:txBody>
      </p:sp>
      <p:cxnSp>
        <p:nvCxnSpPr>
          <p:cNvPr id="8" name="Straight Connector 7"/>
          <p:cNvCxnSpPr/>
          <p:nvPr/>
        </p:nvCxnSpPr>
        <p:spPr>
          <a:xfrm>
            <a:off x="3718992" y="2204864"/>
            <a:ext cx="496780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11601" y="2882197"/>
            <a:ext cx="496780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18992" y="4365104"/>
            <a:ext cx="496780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11601" y="5652037"/>
            <a:ext cx="496780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he-IL"/>
              <a:t>Escape Analysis</a:t>
            </a:r>
            <a:endParaRPr lang="he-IL" altLang="he-IL"/>
          </a:p>
        </p:txBody>
      </p:sp>
      <p:sp>
        <p:nvSpPr>
          <p:cNvPr id="48131" name="Content Placeholder 2"/>
          <p:cNvSpPr>
            <a:spLocks noGrp="1"/>
          </p:cNvSpPr>
          <p:nvPr>
            <p:ph idx="1"/>
          </p:nvPr>
        </p:nvSpPr>
        <p:spPr/>
        <p:txBody>
          <a:bodyPr/>
          <a:lstStyle/>
          <a:p>
            <a:r>
              <a:rPr lang="en-US" altLang="he-IL" dirty="0"/>
              <a:t>Done during interpretation phase</a:t>
            </a:r>
          </a:p>
          <a:p>
            <a:endParaRPr lang="en-US" altLang="he-IL" dirty="0"/>
          </a:p>
          <a:p>
            <a:r>
              <a:rPr lang="en-US" altLang="he-IL" dirty="0"/>
              <a:t>Supported in Java SE 6 u23</a:t>
            </a:r>
          </a:p>
          <a:p>
            <a:endParaRPr lang="en-US" altLang="he-IL" dirty="0"/>
          </a:p>
          <a:p>
            <a:r>
              <a:rPr lang="en-US" altLang="he-IL" dirty="0"/>
              <a:t>To activate use:</a:t>
            </a:r>
          </a:p>
          <a:p>
            <a:endParaRPr lang="en-US" altLang="he-IL" dirty="0"/>
          </a:p>
          <a:p>
            <a:pPr lvl="1"/>
            <a:r>
              <a:rPr lang="en-US" altLang="he-IL" dirty="0"/>
              <a:t>XX: +</a:t>
            </a:r>
            <a:r>
              <a:rPr lang="en-US" altLang="he-IL" dirty="0" err="1"/>
              <a:t>DoEscapeAnalysis</a:t>
            </a:r>
            <a:endParaRPr lang="he-IL" altLang="he-IL"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ltLang="he-IL"/>
              <a:t>Java 1.5 enhancements</a:t>
            </a:r>
          </a:p>
        </p:txBody>
      </p:sp>
      <p:sp>
        <p:nvSpPr>
          <p:cNvPr id="208898" name="Rectangle 3"/>
          <p:cNvSpPr>
            <a:spLocks noGrp="1" noChangeArrowheads="1"/>
          </p:cNvSpPr>
          <p:nvPr>
            <p:ph idx="1"/>
          </p:nvPr>
        </p:nvSpPr>
        <p:spPr/>
        <p:txBody>
          <a:bodyPr/>
          <a:lstStyle/>
          <a:p>
            <a:pPr marL="0" indent="0">
              <a:buNone/>
            </a:pPr>
            <a:r>
              <a:rPr lang="en-US" b="1" i="1" dirty="0" err="1"/>
              <a:t>java.lang.Class</a:t>
            </a:r>
            <a:endParaRPr lang="en-US" b="1" i="1" dirty="0"/>
          </a:p>
          <a:p>
            <a:endParaRPr lang="en-US" dirty="0"/>
          </a:p>
          <a:p>
            <a:pPr lvl="2"/>
            <a:r>
              <a:rPr lang="en-US" dirty="0"/>
              <a:t>Class supports generics which means it is type safe</a:t>
            </a:r>
          </a:p>
          <a:p>
            <a:pPr lvl="2"/>
            <a:r>
              <a:rPr lang="en-US" dirty="0"/>
              <a:t>Class&lt;T&gt; - &lt;T&gt; stands for the represented class</a:t>
            </a:r>
          </a:p>
          <a:p>
            <a:pPr lvl="2"/>
            <a:r>
              <a:rPr lang="en-US" dirty="0"/>
              <a:t>For example:</a:t>
            </a:r>
          </a:p>
          <a:p>
            <a:pPr lvl="4"/>
            <a:r>
              <a:rPr lang="en-US" dirty="0"/>
              <a:t>the type of </a:t>
            </a:r>
            <a:r>
              <a:rPr lang="en-US" i="1" dirty="0" err="1"/>
              <a:t>String.class</a:t>
            </a:r>
            <a:r>
              <a:rPr lang="en-US" dirty="0"/>
              <a:t> is </a:t>
            </a:r>
            <a:r>
              <a:rPr lang="en-US" i="1" dirty="0"/>
              <a:t>Class&lt;String</a:t>
            </a:r>
            <a:r>
              <a:rPr lang="en-US" dirty="0"/>
              <a:t>&gt;</a:t>
            </a:r>
          </a:p>
          <a:p>
            <a:pPr lvl="4"/>
            <a:r>
              <a:rPr lang="en-US" dirty="0"/>
              <a:t>the type of </a:t>
            </a:r>
            <a:r>
              <a:rPr lang="en-US" i="1" dirty="0" err="1"/>
              <a:t>Serializable.class</a:t>
            </a:r>
            <a:r>
              <a:rPr lang="en-US" dirty="0"/>
              <a:t> is </a:t>
            </a:r>
            <a:r>
              <a:rPr lang="en-US" i="1" dirty="0"/>
              <a:t>Class&lt;Serializable</a:t>
            </a:r>
            <a:r>
              <a:rPr lang="en-US" dirty="0"/>
              <a:t>&gt;</a:t>
            </a:r>
          </a:p>
          <a:p>
            <a:pPr lvl="2"/>
            <a:r>
              <a:rPr lang="en-US" dirty="0"/>
              <a:t>The </a:t>
            </a:r>
            <a:r>
              <a:rPr lang="en-US" i="1" dirty="0" err="1"/>
              <a:t>newInstance</a:t>
            </a:r>
            <a:r>
              <a:rPr lang="en-US" dirty="0"/>
              <a:t>() method returns T </a:t>
            </a:r>
          </a:p>
          <a:p>
            <a:pPr lvl="4"/>
            <a:endParaRPr lang="en-US" dirty="0"/>
          </a:p>
          <a:p>
            <a:pPr lvl="4"/>
            <a:endParaRPr lang="en-US" dirty="0"/>
          </a:p>
        </p:txBody>
      </p:sp>
      <p:sp>
        <p:nvSpPr>
          <p:cNvPr id="5" name="AutoShape 8"/>
          <p:cNvSpPr>
            <a:spLocks noChangeArrowheads="1"/>
          </p:cNvSpPr>
          <p:nvPr/>
        </p:nvSpPr>
        <p:spPr bwMode="auto">
          <a:xfrm>
            <a:off x="457200" y="4581128"/>
            <a:ext cx="8229575" cy="101600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Calibri Light" panose="020F0302020204030204" pitchFamily="34" charset="0"/>
              </a:rPr>
              <a:t>String s=“Hello";</a:t>
            </a:r>
          </a:p>
          <a:p>
            <a:pPr fontAlgn="auto">
              <a:spcBef>
                <a:spcPts val="0"/>
              </a:spcBef>
              <a:spcAft>
                <a:spcPts val="0"/>
              </a:spcAft>
              <a:defRPr/>
            </a:pPr>
            <a:r>
              <a:rPr lang="en-US" sz="1400" b="1" dirty="0">
                <a:latin typeface="Calibri Light" panose="020F0302020204030204" pitchFamily="34" charset="0"/>
              </a:rPr>
              <a:t>Class&lt;? extends String&gt;</a:t>
            </a:r>
            <a:r>
              <a:rPr lang="en-US" sz="1400" dirty="0">
                <a:latin typeface="Calibri Light" panose="020F0302020204030204" pitchFamily="34" charset="0"/>
              </a:rPr>
              <a:t> c=</a:t>
            </a:r>
            <a:r>
              <a:rPr lang="en-US" sz="1400" dirty="0" err="1">
                <a:latin typeface="Calibri Light" panose="020F0302020204030204" pitchFamily="34" charset="0"/>
              </a:rPr>
              <a:t>s.</a:t>
            </a:r>
            <a:r>
              <a:rPr lang="en-US" sz="1400" b="1" dirty="0" err="1">
                <a:latin typeface="Calibri Light" panose="020F0302020204030204" pitchFamily="34" charset="0"/>
              </a:rPr>
              <a:t>getClass</a:t>
            </a:r>
            <a:r>
              <a:rPr lang="en-US" sz="1400" b="1" dirty="0">
                <a:latin typeface="Calibri Light" panose="020F0302020204030204" pitchFamily="34" charset="0"/>
              </a:rPr>
              <a:t>()</a:t>
            </a:r>
            <a:r>
              <a:rPr lang="en-US" sz="1400" dirty="0">
                <a:latin typeface="Calibri Light" panose="020F0302020204030204" pitchFamily="34" charset="0"/>
              </a:rPr>
              <a:t>;</a:t>
            </a:r>
          </a:p>
          <a:p>
            <a:pPr fontAlgn="auto">
              <a:spcBef>
                <a:spcPts val="0"/>
              </a:spcBef>
              <a:spcAft>
                <a:spcPts val="0"/>
              </a:spcAft>
              <a:defRPr/>
            </a:pPr>
            <a:r>
              <a:rPr lang="en-US" sz="1400" dirty="0">
                <a:latin typeface="Calibri Light" panose="020F0302020204030204" pitchFamily="34" charset="0"/>
              </a:rPr>
              <a:t>String </a:t>
            </a:r>
            <a:r>
              <a:rPr lang="en-US" sz="1400" dirty="0" err="1">
                <a:latin typeface="Calibri Light" panose="020F0302020204030204" pitchFamily="34" charset="0"/>
              </a:rPr>
              <a:t>st</a:t>
            </a:r>
            <a:r>
              <a:rPr lang="en-US" sz="1400" dirty="0">
                <a:latin typeface="Calibri Light" panose="020F0302020204030204" pitchFamily="34" charset="0"/>
              </a:rPr>
              <a:t>=</a:t>
            </a:r>
            <a:r>
              <a:rPr lang="en-US" sz="1400" b="1" dirty="0" err="1">
                <a:latin typeface="Calibri Light" panose="020F0302020204030204" pitchFamily="34" charset="0"/>
              </a:rPr>
              <a:t>c.newInstance</a:t>
            </a:r>
            <a:r>
              <a:rPr lang="en-US" sz="1400" b="1" dirty="0">
                <a:latin typeface="Calibri Light" panose="020F0302020204030204" pitchFamily="34" charset="0"/>
              </a:rPr>
              <a:t>()</a:t>
            </a:r>
            <a:r>
              <a:rPr lang="en-US" sz="1400" dirty="0">
                <a:latin typeface="Calibri Light" panose="020F0302020204030204" pitchFamily="34" charset="0"/>
              </a:rPr>
              <a:t>;  //no casting is needed</a:t>
            </a:r>
          </a:p>
        </p:txBody>
      </p:sp>
      <p:cxnSp>
        <p:nvCxnSpPr>
          <p:cNvPr id="7" name="Straight Connector 6"/>
          <p:cNvCxnSpPr/>
          <p:nvPr/>
        </p:nvCxnSpPr>
        <p:spPr>
          <a:xfrm>
            <a:off x="457200" y="4581128"/>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5597128"/>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he-IL"/>
              <a:t>Java 1.5 enhancements</a:t>
            </a:r>
          </a:p>
        </p:txBody>
      </p:sp>
      <p:sp>
        <p:nvSpPr>
          <p:cNvPr id="209922" name="Rectangle 3"/>
          <p:cNvSpPr>
            <a:spLocks noGrp="1" noChangeArrowheads="1"/>
          </p:cNvSpPr>
          <p:nvPr>
            <p:ph idx="1"/>
          </p:nvPr>
        </p:nvSpPr>
        <p:spPr/>
        <p:txBody>
          <a:bodyPr/>
          <a:lstStyle/>
          <a:p>
            <a:r>
              <a:rPr lang="en-US" dirty="0"/>
              <a:t>Supports for Java Annotations</a:t>
            </a:r>
          </a:p>
          <a:p>
            <a:endParaRPr lang="en-US" dirty="0"/>
          </a:p>
          <a:p>
            <a:r>
              <a:rPr lang="en-US" i="1" dirty="0" err="1"/>
              <a:t>java.lang.reflect</a:t>
            </a:r>
            <a:r>
              <a:rPr lang="en-US" dirty="0"/>
              <a:t> has annotation support</a:t>
            </a:r>
          </a:p>
          <a:p>
            <a:r>
              <a:rPr lang="en-US" dirty="0"/>
              <a:t>Every reflected entity has these 3 methods:</a:t>
            </a:r>
          </a:p>
          <a:p>
            <a:endParaRPr lang="en-US" dirty="0"/>
          </a:p>
          <a:p>
            <a:pPr lvl="2"/>
            <a:r>
              <a:rPr lang="en-US" i="1" dirty="0"/>
              <a:t>public &lt;T extends Annotation&gt; T </a:t>
            </a:r>
            <a:r>
              <a:rPr lang="en-US" i="1" dirty="0" err="1"/>
              <a:t>getAnnotation</a:t>
            </a:r>
            <a:r>
              <a:rPr lang="en-US" i="1" dirty="0"/>
              <a:t> (Class&lt; T extends Annotation &gt; </a:t>
            </a:r>
            <a:r>
              <a:rPr lang="en-US" i="1" dirty="0" err="1"/>
              <a:t>annotationClass</a:t>
            </a:r>
            <a:r>
              <a:rPr lang="en-US" i="1" dirty="0"/>
              <a:t>)</a:t>
            </a:r>
          </a:p>
          <a:p>
            <a:pPr lvl="2"/>
            <a:endParaRPr lang="en-US" i="1" dirty="0"/>
          </a:p>
          <a:p>
            <a:pPr lvl="2"/>
            <a:r>
              <a:rPr lang="en-US" i="1" dirty="0"/>
              <a:t>public Annotation [ ] </a:t>
            </a:r>
            <a:r>
              <a:rPr lang="en-US" i="1" dirty="0" err="1"/>
              <a:t>getDeclaredAnnotations</a:t>
            </a:r>
            <a:r>
              <a:rPr lang="en-US" i="1" dirty="0"/>
              <a:t>()</a:t>
            </a:r>
          </a:p>
          <a:p>
            <a:pPr lvl="2"/>
            <a:endParaRPr lang="en-US" i="1" dirty="0"/>
          </a:p>
          <a:p>
            <a:pPr lvl="2"/>
            <a:r>
              <a:rPr lang="en-US" i="1" dirty="0"/>
              <a:t>public Annotation [ ] </a:t>
            </a:r>
            <a:r>
              <a:rPr lang="en-US" i="1" dirty="0" err="1"/>
              <a:t>getAnnotations</a:t>
            </a:r>
            <a:r>
              <a:rPr lang="en-US" i="1" dirty="0"/>
              <a:t>()  </a:t>
            </a:r>
          </a:p>
          <a:p>
            <a:pPr lvl="3"/>
            <a:r>
              <a:rPr lang="en-US" dirty="0"/>
              <a:t>Includes inherited annotations</a:t>
            </a:r>
          </a:p>
          <a:p>
            <a:endParaRPr lang="en-US" dirty="0"/>
          </a:p>
          <a:p>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he-IL"/>
              <a:t>Java 1.5 enhancements</a:t>
            </a:r>
          </a:p>
        </p:txBody>
      </p:sp>
      <p:sp>
        <p:nvSpPr>
          <p:cNvPr id="210946" name="Rectangle 3"/>
          <p:cNvSpPr>
            <a:spLocks noGrp="1" noChangeArrowheads="1"/>
          </p:cNvSpPr>
          <p:nvPr>
            <p:ph idx="1"/>
          </p:nvPr>
        </p:nvSpPr>
        <p:spPr/>
        <p:txBody>
          <a:bodyPr/>
          <a:lstStyle/>
          <a:p>
            <a:pPr marL="0" indent="0">
              <a:buNone/>
            </a:pPr>
            <a:r>
              <a:rPr lang="en-US" b="1" dirty="0"/>
              <a:t>An example:</a:t>
            </a:r>
          </a:p>
        </p:txBody>
      </p:sp>
      <p:sp>
        <p:nvSpPr>
          <p:cNvPr id="7" name="AutoShape 8"/>
          <p:cNvSpPr>
            <a:spLocks noChangeArrowheads="1"/>
          </p:cNvSpPr>
          <p:nvPr/>
        </p:nvSpPr>
        <p:spPr bwMode="auto">
          <a:xfrm>
            <a:off x="457199" y="4528509"/>
            <a:ext cx="8229600" cy="174529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Calibri Light" panose="020F0302020204030204" pitchFamily="34" charset="0"/>
              </a:rPr>
              <a:t>..</a:t>
            </a:r>
          </a:p>
          <a:p>
            <a:pPr fontAlgn="auto">
              <a:spcBef>
                <a:spcPts val="0"/>
              </a:spcBef>
              <a:spcAft>
                <a:spcPts val="0"/>
              </a:spcAft>
              <a:defRPr/>
            </a:pPr>
            <a:r>
              <a:rPr lang="en-US" sz="1400" dirty="0">
                <a:latin typeface="Calibri Light" panose="020F0302020204030204" pitchFamily="34" charset="0"/>
              </a:rPr>
              <a:t>public static void main(String </a:t>
            </a:r>
            <a:r>
              <a:rPr lang="en-US" sz="1400" dirty="0" err="1">
                <a:latin typeface="Calibri Light" panose="020F0302020204030204" pitchFamily="34" charset="0"/>
              </a:rPr>
              <a:t>args</a:t>
            </a:r>
            <a:r>
              <a:rPr lang="en-US" sz="1400" dirty="0">
                <a:latin typeface="Calibri Light" panose="020F0302020204030204" pitchFamily="34" charset="0"/>
              </a:rPr>
              <a:t>) {</a:t>
            </a:r>
          </a:p>
          <a:p>
            <a:pPr fontAlgn="auto">
              <a:spcBef>
                <a:spcPts val="0"/>
              </a:spcBef>
              <a:spcAft>
                <a:spcPts val="0"/>
              </a:spcAft>
              <a:defRPr/>
            </a:pPr>
            <a:r>
              <a:rPr lang="en-US" sz="1400" dirty="0">
                <a:latin typeface="Calibri Light" panose="020F0302020204030204" pitchFamily="34" charset="0"/>
              </a:rPr>
              <a:t>    try{</a:t>
            </a:r>
          </a:p>
          <a:p>
            <a:pPr fontAlgn="auto">
              <a:spcBef>
                <a:spcPts val="0"/>
              </a:spcBef>
              <a:spcAft>
                <a:spcPts val="0"/>
              </a:spcAft>
              <a:defRPr/>
            </a:pPr>
            <a:r>
              <a:rPr lang="en-US" sz="1400" dirty="0">
                <a:latin typeface="Calibri Light" panose="020F0302020204030204" pitchFamily="34" charset="0"/>
              </a:rPr>
              <a:t>         </a:t>
            </a:r>
            <a:r>
              <a:rPr lang="en-US" sz="1400" b="1" dirty="0">
                <a:latin typeface="Calibri Light" panose="020F0302020204030204" pitchFamily="34" charset="0"/>
              </a:rPr>
              <a:t>Copyright </a:t>
            </a:r>
            <a:r>
              <a:rPr lang="en-US" sz="1400" b="1" dirty="0" err="1">
                <a:latin typeface="Calibri Light" panose="020F0302020204030204" pitchFamily="34" charset="0"/>
              </a:rPr>
              <a:t>copyright</a:t>
            </a:r>
            <a:r>
              <a:rPr lang="en-US" sz="1400" dirty="0">
                <a:latin typeface="Calibri Light" panose="020F0302020204030204" pitchFamily="34" charset="0"/>
              </a:rPr>
              <a:t> = </a:t>
            </a:r>
            <a:r>
              <a:rPr lang="en-US" sz="1400" dirty="0" err="1">
                <a:latin typeface="Calibri Light" panose="020F0302020204030204" pitchFamily="34" charset="0"/>
              </a:rPr>
              <a:t>Class.forName</a:t>
            </a:r>
            <a:r>
              <a:rPr lang="en-US" sz="1400" dirty="0">
                <a:latin typeface="Calibri Light" panose="020F0302020204030204" pitchFamily="34" charset="0"/>
              </a:rPr>
              <a:t>(“Employee”).</a:t>
            </a:r>
            <a:r>
              <a:rPr lang="en-US" sz="1400" b="1" dirty="0" err="1">
                <a:latin typeface="Calibri Light" panose="020F0302020204030204" pitchFamily="34" charset="0"/>
              </a:rPr>
              <a:t>getAnnotation</a:t>
            </a:r>
            <a:r>
              <a:rPr lang="en-US" sz="1400" b="1" dirty="0">
                <a:latin typeface="Calibri Light" panose="020F0302020204030204" pitchFamily="34" charset="0"/>
              </a:rPr>
              <a:t>(</a:t>
            </a:r>
            <a:r>
              <a:rPr lang="en-US" sz="1400" b="1" dirty="0" err="1">
                <a:latin typeface="Calibri Light" panose="020F0302020204030204" pitchFamily="34" charset="0"/>
              </a:rPr>
              <a:t>Copyright.class</a:t>
            </a:r>
            <a:r>
              <a:rPr lang="en-US" sz="1400" b="1" dirty="0">
                <a:latin typeface="Calibri Light" panose="020F0302020204030204" pitchFamily="34" charset="0"/>
              </a:rPr>
              <a:t>)</a:t>
            </a:r>
            <a:r>
              <a:rPr lang="en-US" sz="1400" dirty="0">
                <a:latin typeface="Calibri Light" panose="020F0302020204030204" pitchFamily="34" charset="0"/>
              </a:rPr>
              <a:t>;</a:t>
            </a:r>
          </a:p>
          <a:p>
            <a:pPr fontAlgn="auto">
              <a:spcBef>
                <a:spcPts val="0"/>
              </a:spcBef>
              <a:spcAft>
                <a:spcPts val="0"/>
              </a:spcAft>
              <a:defRPr/>
            </a:pPr>
            <a:r>
              <a:rPr lang="en-US" sz="1400" dirty="0">
                <a:latin typeface="Calibri Light" panose="020F0302020204030204" pitchFamily="34" charset="0"/>
              </a:rPr>
              <a:t>         </a:t>
            </a:r>
            <a:r>
              <a:rPr lang="en-US" sz="1400" dirty="0" err="1">
                <a:latin typeface="Calibri Light" panose="020F0302020204030204" pitchFamily="34" charset="0"/>
              </a:rPr>
              <a:t>System.out.println</a:t>
            </a:r>
            <a:r>
              <a:rPr lang="en-US" sz="1400" dirty="0">
                <a:latin typeface="Calibri Light" panose="020F0302020204030204" pitchFamily="34" charset="0"/>
              </a:rPr>
              <a:t>(</a:t>
            </a:r>
            <a:r>
              <a:rPr lang="en-US" sz="1400" b="1" dirty="0" err="1">
                <a:latin typeface="Calibri Light" panose="020F0302020204030204" pitchFamily="34" charset="0"/>
              </a:rPr>
              <a:t>copyright.value</a:t>
            </a:r>
            <a:r>
              <a:rPr lang="en-US" sz="1400" b="1" dirty="0">
                <a:latin typeface="Calibri Light" panose="020F0302020204030204" pitchFamily="34" charset="0"/>
              </a:rPr>
              <a:t>()</a:t>
            </a:r>
            <a:r>
              <a:rPr lang="en-US" sz="1400" dirty="0">
                <a:latin typeface="Calibri Light" panose="020F0302020204030204" pitchFamily="34" charset="0"/>
              </a:rPr>
              <a:t>);</a:t>
            </a:r>
          </a:p>
          <a:p>
            <a:pPr fontAlgn="auto">
              <a:spcBef>
                <a:spcPts val="0"/>
              </a:spcBef>
              <a:spcAft>
                <a:spcPts val="0"/>
              </a:spcAft>
              <a:defRPr/>
            </a:pPr>
            <a:r>
              <a:rPr lang="en-US" sz="1400" dirty="0">
                <a:latin typeface="Calibri Light" panose="020F0302020204030204" pitchFamily="34" charset="0"/>
              </a:rPr>
              <a:t>    }catch (</a:t>
            </a:r>
            <a:r>
              <a:rPr lang="en-US" sz="1400" dirty="0" err="1">
                <a:latin typeface="Calibri Light" panose="020F0302020204030204" pitchFamily="34" charset="0"/>
              </a:rPr>
              <a:t>ClassNotFoundException</a:t>
            </a:r>
            <a:r>
              <a:rPr lang="en-US" sz="1400" dirty="0">
                <a:latin typeface="Calibri Light" panose="020F0302020204030204" pitchFamily="34" charset="0"/>
              </a:rPr>
              <a:t> e){…}</a:t>
            </a:r>
          </a:p>
          <a:p>
            <a:pPr fontAlgn="auto">
              <a:spcBef>
                <a:spcPts val="0"/>
              </a:spcBef>
              <a:spcAft>
                <a:spcPts val="0"/>
              </a:spcAft>
              <a:defRPr/>
            </a:pPr>
            <a:r>
              <a:rPr lang="en-US" sz="1400" dirty="0">
                <a:latin typeface="Calibri Light" panose="020F0302020204030204" pitchFamily="34" charset="0"/>
              </a:rPr>
              <a:t>}..</a:t>
            </a:r>
          </a:p>
        </p:txBody>
      </p:sp>
      <p:sp>
        <p:nvSpPr>
          <p:cNvPr id="8" name="AutoShape 8"/>
          <p:cNvSpPr>
            <a:spLocks noChangeArrowheads="1"/>
          </p:cNvSpPr>
          <p:nvPr/>
        </p:nvSpPr>
        <p:spPr bwMode="auto">
          <a:xfrm>
            <a:off x="457201" y="3172592"/>
            <a:ext cx="8229598" cy="1189971"/>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b="1" dirty="0">
                <a:latin typeface="Calibri Light" panose="020F0302020204030204" pitchFamily="34" charset="0"/>
              </a:rPr>
              <a:t>@Copyright (“John Bryce Training Center”)</a:t>
            </a:r>
          </a:p>
          <a:p>
            <a:pPr fontAlgn="auto">
              <a:spcBef>
                <a:spcPts val="0"/>
              </a:spcBef>
              <a:spcAft>
                <a:spcPts val="0"/>
              </a:spcAft>
              <a:defRPr/>
            </a:pPr>
            <a:r>
              <a:rPr lang="en-US" sz="1400" dirty="0">
                <a:latin typeface="Calibri Light" panose="020F0302020204030204" pitchFamily="34" charset="0"/>
              </a:rPr>
              <a:t>or</a:t>
            </a:r>
          </a:p>
          <a:p>
            <a:pPr fontAlgn="auto">
              <a:spcBef>
                <a:spcPts val="0"/>
              </a:spcBef>
              <a:spcAft>
                <a:spcPts val="0"/>
              </a:spcAft>
              <a:defRPr/>
            </a:pPr>
            <a:r>
              <a:rPr lang="en-US" sz="1400" b="1" dirty="0">
                <a:latin typeface="Calibri Light" panose="020F0302020204030204" pitchFamily="34" charset="0"/>
              </a:rPr>
              <a:t>@Copyright (value=“John Bryce Training Center”)</a:t>
            </a:r>
          </a:p>
          <a:p>
            <a:pPr fontAlgn="auto">
              <a:spcBef>
                <a:spcPts val="0"/>
              </a:spcBef>
              <a:spcAft>
                <a:spcPts val="0"/>
              </a:spcAft>
              <a:defRPr/>
            </a:pPr>
            <a:r>
              <a:rPr lang="en-US" sz="1400" dirty="0">
                <a:latin typeface="Calibri Light" panose="020F0302020204030204" pitchFamily="34" charset="0"/>
              </a:rPr>
              <a:t>public class Employee{ </a:t>
            </a:r>
          </a:p>
          <a:p>
            <a:pPr fontAlgn="auto">
              <a:spcBef>
                <a:spcPts val="0"/>
              </a:spcBef>
              <a:spcAft>
                <a:spcPts val="0"/>
              </a:spcAft>
              <a:defRPr/>
            </a:pPr>
            <a:r>
              <a:rPr lang="en-US" sz="1400" dirty="0">
                <a:latin typeface="Calibri Light" panose="020F0302020204030204" pitchFamily="34" charset="0"/>
              </a:rPr>
              <a:t>    ….</a:t>
            </a:r>
          </a:p>
        </p:txBody>
      </p:sp>
      <p:sp>
        <p:nvSpPr>
          <p:cNvPr id="9" name="AutoShape 8"/>
          <p:cNvSpPr>
            <a:spLocks noChangeArrowheads="1"/>
          </p:cNvSpPr>
          <p:nvPr/>
        </p:nvSpPr>
        <p:spPr bwMode="auto">
          <a:xfrm>
            <a:off x="457200" y="2134001"/>
            <a:ext cx="8229599" cy="872646"/>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Calibri Light" panose="020F0302020204030204" pitchFamily="34" charset="0"/>
              </a:rPr>
              <a:t>public </a:t>
            </a:r>
            <a:r>
              <a:rPr lang="en-US" sz="1400" b="1" dirty="0">
                <a:latin typeface="Calibri Light" panose="020F0302020204030204" pitchFamily="34" charset="0"/>
              </a:rPr>
              <a:t>@</a:t>
            </a:r>
            <a:r>
              <a:rPr lang="en-US" sz="1400" dirty="0">
                <a:latin typeface="Calibri Light" panose="020F0302020204030204" pitchFamily="34" charset="0"/>
              </a:rPr>
              <a:t>interface </a:t>
            </a:r>
            <a:r>
              <a:rPr lang="en-US" sz="1400" b="1" dirty="0">
                <a:latin typeface="Calibri Light" panose="020F0302020204030204" pitchFamily="34" charset="0"/>
              </a:rPr>
              <a:t>Copyright</a:t>
            </a:r>
            <a:r>
              <a:rPr lang="en-US" sz="1400" dirty="0">
                <a:latin typeface="Calibri Light" panose="020F0302020204030204" pitchFamily="34" charset="0"/>
              </a:rPr>
              <a:t> {</a:t>
            </a:r>
          </a:p>
          <a:p>
            <a:pPr fontAlgn="auto">
              <a:spcBef>
                <a:spcPts val="0"/>
              </a:spcBef>
              <a:spcAft>
                <a:spcPts val="0"/>
              </a:spcAft>
              <a:defRPr/>
            </a:pPr>
            <a:r>
              <a:rPr lang="en-US" sz="1400" dirty="0">
                <a:latin typeface="Calibri Light" panose="020F0302020204030204" pitchFamily="34" charset="0"/>
              </a:rPr>
              <a:t>          String value();</a:t>
            </a:r>
          </a:p>
          <a:p>
            <a:pPr fontAlgn="auto">
              <a:spcBef>
                <a:spcPts val="0"/>
              </a:spcBef>
              <a:spcAft>
                <a:spcPts val="0"/>
              </a:spcAft>
              <a:defRPr/>
            </a:pPr>
            <a:r>
              <a:rPr lang="en-US" sz="1400" dirty="0">
                <a:latin typeface="Calibri Light" panose="020F0302020204030204" pitchFamily="34" charset="0"/>
              </a:rPr>
              <a:t> }</a:t>
            </a:r>
          </a:p>
        </p:txBody>
      </p:sp>
      <p:cxnSp>
        <p:nvCxnSpPr>
          <p:cNvPr id="10" name="Straight Connector 9"/>
          <p:cNvCxnSpPr/>
          <p:nvPr/>
        </p:nvCxnSpPr>
        <p:spPr>
          <a:xfrm>
            <a:off x="457199" y="2134001"/>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199" y="3006647"/>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7199" y="3172592"/>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7199" y="4362563"/>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7199" y="4509120"/>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7199" y="6273800"/>
            <a:ext cx="8229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ltLang="he-IL"/>
              <a:t>Java 1.5 enhancements</a:t>
            </a:r>
          </a:p>
        </p:txBody>
      </p:sp>
      <p:sp>
        <p:nvSpPr>
          <p:cNvPr id="211970" name="Rectangle 3"/>
          <p:cNvSpPr>
            <a:spLocks noGrp="1" noChangeArrowheads="1"/>
          </p:cNvSpPr>
          <p:nvPr>
            <p:ph idx="1"/>
          </p:nvPr>
        </p:nvSpPr>
        <p:spPr/>
        <p:txBody>
          <a:bodyPr/>
          <a:lstStyle/>
          <a:p>
            <a:r>
              <a:rPr lang="en-US" dirty="0"/>
              <a:t>Supports for Java </a:t>
            </a:r>
            <a:r>
              <a:rPr lang="en-US" dirty="0" err="1"/>
              <a:t>Enums</a:t>
            </a:r>
            <a:endParaRPr lang="en-US" dirty="0"/>
          </a:p>
          <a:p>
            <a:endParaRPr lang="en-US" dirty="0"/>
          </a:p>
          <a:p>
            <a:r>
              <a:rPr lang="en-US" i="1" dirty="0"/>
              <a:t>public </a:t>
            </a:r>
            <a:r>
              <a:rPr lang="en-US" i="1" dirty="0" err="1"/>
              <a:t>boolean</a:t>
            </a:r>
            <a:r>
              <a:rPr lang="en-US" i="1" dirty="0"/>
              <a:t> </a:t>
            </a:r>
            <a:r>
              <a:rPr lang="en-US" i="1" dirty="0" err="1"/>
              <a:t>isEnum</a:t>
            </a:r>
            <a:r>
              <a:rPr lang="en-US" i="1" dirty="0"/>
              <a:t>()</a:t>
            </a:r>
          </a:p>
          <a:p>
            <a:pPr lvl="1"/>
            <a:r>
              <a:rPr lang="en-US" dirty="0"/>
              <a:t>Returns true only if the reflected entity is an </a:t>
            </a:r>
            <a:r>
              <a:rPr lang="en-US" dirty="0" err="1"/>
              <a:t>Enum</a:t>
            </a:r>
            <a:endParaRPr lang="en-US" dirty="0"/>
          </a:p>
          <a:p>
            <a:r>
              <a:rPr lang="en-US" i="1" dirty="0"/>
              <a:t>public T[] </a:t>
            </a:r>
            <a:r>
              <a:rPr lang="en-US" i="1" dirty="0" err="1"/>
              <a:t>getEnumConstants</a:t>
            </a:r>
            <a:r>
              <a:rPr lang="en-US" i="1" dirty="0"/>
              <a:t>() </a:t>
            </a:r>
          </a:p>
          <a:p>
            <a:pPr lvl="1"/>
            <a:r>
              <a:rPr lang="en-US" dirty="0"/>
              <a:t>Returns an array of the </a:t>
            </a:r>
            <a:r>
              <a:rPr lang="en-US" dirty="0" err="1"/>
              <a:t>Enum</a:t>
            </a:r>
            <a:r>
              <a:rPr lang="en-US" dirty="0"/>
              <a:t> values</a:t>
            </a:r>
          </a:p>
          <a:p>
            <a:pPr lvl="1"/>
            <a:r>
              <a:rPr lang="en-US" dirty="0"/>
              <a:t>Or null if the class doesn’t represent </a:t>
            </a:r>
            <a:r>
              <a:rPr lang="en-US" dirty="0" err="1"/>
              <a:t>Enum</a:t>
            </a:r>
            <a:endParaRPr lang="en-US" dirty="0"/>
          </a:p>
          <a:p>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p:cNvSpPr>
            <a:spLocks noGrp="1"/>
          </p:cNvSpPr>
          <p:nvPr>
            <p:ph type="title"/>
          </p:nvPr>
        </p:nvSpPr>
        <p:spPr>
          <a:xfrm>
            <a:off x="395536" y="2636912"/>
            <a:ext cx="8229600" cy="711200"/>
          </a:xfrm>
        </p:spPr>
        <p:txBody>
          <a:bodyPr/>
          <a:lstStyle/>
          <a:p>
            <a:pPr eaLnBrk="1" hangingPunct="1"/>
            <a:r>
              <a:rPr lang="en-US" altLang="he-IL" sz="6600" dirty="0">
                <a:solidFill>
                  <a:schemeClr val="tx1"/>
                </a:solidFill>
                <a:latin typeface="Tahoma" panose="020B0604030504040204" pitchFamily="34" charset="0"/>
                <a:ea typeface="Tahoma" panose="020B0604030504040204" pitchFamily="34" charset="0"/>
                <a:cs typeface="Tahoma" panose="020B0604030504040204" pitchFamily="34" charset="0"/>
              </a:rPr>
              <a:t>Thank You!</a:t>
            </a:r>
            <a:endParaRPr lang="he-IL" altLang="he-IL" sz="6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680675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he-IL"/>
              <a:t>Compressed Pointers</a:t>
            </a:r>
            <a:endParaRPr lang="he-IL" altLang="he-IL"/>
          </a:p>
        </p:txBody>
      </p:sp>
      <p:sp>
        <p:nvSpPr>
          <p:cNvPr id="3" name="Content Placeholder 2"/>
          <p:cNvSpPr>
            <a:spLocks noGrp="1"/>
          </p:cNvSpPr>
          <p:nvPr>
            <p:ph idx="1"/>
          </p:nvPr>
        </p:nvSpPr>
        <p:spPr/>
        <p:txBody>
          <a:bodyPr/>
          <a:lstStyle/>
          <a:p>
            <a:r>
              <a:rPr lang="en-US" dirty="0"/>
              <a:t>JDK 7.0  improvement </a:t>
            </a:r>
          </a:p>
          <a:p>
            <a:r>
              <a:rPr lang="en-US" dirty="0"/>
              <a:t>For reducing JVM process footprint </a:t>
            </a:r>
          </a:p>
          <a:p>
            <a:r>
              <a:rPr lang="en-US" dirty="0"/>
              <a:t>Compressed 64-bit ordinary object pointers (oops)</a:t>
            </a:r>
          </a:p>
          <a:p>
            <a:pPr lvl="1"/>
            <a:r>
              <a:rPr lang="en-US" dirty="0"/>
              <a:t>Java uses 32 bit offsets + 32 bit for a specific address</a:t>
            </a:r>
          </a:p>
          <a:p>
            <a:pPr lvl="1"/>
            <a:r>
              <a:rPr lang="en-US" dirty="0"/>
              <a:t>Offsets are the prefixes of the whole virtual address</a:t>
            </a:r>
          </a:p>
          <a:p>
            <a:pPr lvl="1"/>
            <a:r>
              <a:rPr lang="en-US" dirty="0"/>
              <a:t>Instead of :                                        we get:</a:t>
            </a:r>
          </a:p>
          <a:p>
            <a:pPr lvl="1"/>
            <a:endParaRPr lang="en-US" dirty="0"/>
          </a:p>
          <a:p>
            <a:pPr lvl="1"/>
            <a:endParaRPr lang="en-US" dirty="0"/>
          </a:p>
          <a:p>
            <a:endParaRPr lang="en-US" dirty="0"/>
          </a:p>
          <a:p>
            <a:pPr lvl="1"/>
            <a:endParaRPr lang="en-US" dirty="0"/>
          </a:p>
          <a:p>
            <a:pPr lvl="1"/>
            <a:endParaRPr lang="en-US" dirty="0"/>
          </a:p>
          <a:p>
            <a:pPr lvl="1"/>
            <a:endParaRPr lang="en-US" dirty="0"/>
          </a:p>
          <a:p>
            <a:pPr lvl="1"/>
            <a:endParaRPr lang="he-IL" dirty="0"/>
          </a:p>
        </p:txBody>
      </p:sp>
      <p:sp>
        <p:nvSpPr>
          <p:cNvPr id="17" name="Rounded Rectangle 16"/>
          <p:cNvSpPr/>
          <p:nvPr/>
        </p:nvSpPr>
        <p:spPr>
          <a:xfrm>
            <a:off x="935154" y="3786665"/>
            <a:ext cx="3224372" cy="1686967"/>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endParaRPr lang="he-IL" sz="1400" dirty="0">
              <a:solidFill>
                <a:schemeClr val="bg1">
                  <a:lumMod val="50000"/>
                </a:schemeClr>
              </a:solidFill>
            </a:endParaRPr>
          </a:p>
        </p:txBody>
      </p:sp>
      <p:sp>
        <p:nvSpPr>
          <p:cNvPr id="18" name="Rectangle 17"/>
          <p:cNvSpPr/>
          <p:nvPr/>
        </p:nvSpPr>
        <p:spPr>
          <a:xfrm>
            <a:off x="1250634" y="3922021"/>
            <a:ext cx="1473034"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AB27D</a:t>
            </a:r>
            <a:endParaRPr lang="he-IL" sz="1400" dirty="0">
              <a:solidFill>
                <a:schemeClr val="bg1">
                  <a:lumMod val="50000"/>
                </a:schemeClr>
              </a:solidFill>
            </a:endParaRPr>
          </a:p>
        </p:txBody>
      </p:sp>
      <p:sp>
        <p:nvSpPr>
          <p:cNvPr id="19" name="Rectangle 18"/>
          <p:cNvSpPr/>
          <p:nvPr/>
        </p:nvSpPr>
        <p:spPr>
          <a:xfrm>
            <a:off x="2403159" y="3922021"/>
            <a:ext cx="1473034"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147C3</a:t>
            </a:r>
            <a:endParaRPr lang="he-IL" sz="1400" dirty="0">
              <a:solidFill>
                <a:schemeClr val="bg1">
                  <a:lumMod val="50000"/>
                </a:schemeClr>
              </a:solidFill>
            </a:endParaRPr>
          </a:p>
        </p:txBody>
      </p:sp>
      <p:sp>
        <p:nvSpPr>
          <p:cNvPr id="21" name="Rectangle 20"/>
          <p:cNvSpPr/>
          <p:nvPr/>
        </p:nvSpPr>
        <p:spPr>
          <a:xfrm>
            <a:off x="1250634" y="4282259"/>
            <a:ext cx="1473034" cy="26362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AB27D</a:t>
            </a:r>
            <a:endParaRPr lang="he-IL" sz="1400" dirty="0">
              <a:solidFill>
                <a:schemeClr val="bg1">
                  <a:lumMod val="50000"/>
                </a:schemeClr>
              </a:solidFill>
            </a:endParaRPr>
          </a:p>
        </p:txBody>
      </p:sp>
      <p:sp>
        <p:nvSpPr>
          <p:cNvPr id="22" name="Rectangle 21"/>
          <p:cNvSpPr/>
          <p:nvPr/>
        </p:nvSpPr>
        <p:spPr>
          <a:xfrm>
            <a:off x="2403159" y="4282259"/>
            <a:ext cx="1473034" cy="26362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26AB2</a:t>
            </a:r>
            <a:endParaRPr lang="he-IL" sz="1400" dirty="0">
              <a:solidFill>
                <a:schemeClr val="bg1">
                  <a:lumMod val="50000"/>
                </a:schemeClr>
              </a:solidFill>
            </a:endParaRPr>
          </a:p>
        </p:txBody>
      </p:sp>
      <p:sp>
        <p:nvSpPr>
          <p:cNvPr id="24" name="Rectangle 23"/>
          <p:cNvSpPr/>
          <p:nvPr/>
        </p:nvSpPr>
        <p:spPr>
          <a:xfrm>
            <a:off x="1250634" y="4632524"/>
            <a:ext cx="1473034"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AB27D</a:t>
            </a:r>
            <a:endParaRPr lang="he-IL" sz="1400" dirty="0">
              <a:solidFill>
                <a:schemeClr val="bg1">
                  <a:lumMod val="50000"/>
                </a:schemeClr>
              </a:solidFill>
            </a:endParaRPr>
          </a:p>
        </p:txBody>
      </p:sp>
      <p:sp>
        <p:nvSpPr>
          <p:cNvPr id="25" name="Rectangle 24"/>
          <p:cNvSpPr/>
          <p:nvPr/>
        </p:nvSpPr>
        <p:spPr>
          <a:xfrm>
            <a:off x="2403159" y="4632524"/>
            <a:ext cx="1473034"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D62A1</a:t>
            </a:r>
            <a:endParaRPr lang="he-IL" sz="1400" dirty="0">
              <a:solidFill>
                <a:schemeClr val="bg1">
                  <a:lumMod val="50000"/>
                </a:schemeClr>
              </a:solidFill>
            </a:endParaRPr>
          </a:p>
        </p:txBody>
      </p:sp>
      <p:sp>
        <p:nvSpPr>
          <p:cNvPr id="27" name="Rectangle 26"/>
          <p:cNvSpPr/>
          <p:nvPr/>
        </p:nvSpPr>
        <p:spPr>
          <a:xfrm>
            <a:off x="1250634" y="4999763"/>
            <a:ext cx="1473034" cy="26362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AB27D</a:t>
            </a:r>
            <a:endParaRPr lang="he-IL" sz="1400" dirty="0">
              <a:solidFill>
                <a:schemeClr val="bg1">
                  <a:lumMod val="50000"/>
                </a:schemeClr>
              </a:solidFill>
            </a:endParaRPr>
          </a:p>
        </p:txBody>
      </p:sp>
      <p:sp>
        <p:nvSpPr>
          <p:cNvPr id="28" name="Rectangle 27"/>
          <p:cNvSpPr/>
          <p:nvPr/>
        </p:nvSpPr>
        <p:spPr>
          <a:xfrm>
            <a:off x="2403159" y="4999763"/>
            <a:ext cx="1473034" cy="26362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A432B</a:t>
            </a:r>
            <a:endParaRPr lang="he-IL" sz="1400" dirty="0">
              <a:solidFill>
                <a:schemeClr val="bg1">
                  <a:lumMod val="50000"/>
                </a:schemeClr>
              </a:solidFill>
            </a:endParaRPr>
          </a:p>
        </p:txBody>
      </p:sp>
      <p:sp>
        <p:nvSpPr>
          <p:cNvPr id="30" name="Rounded Rectangle 29"/>
          <p:cNvSpPr/>
          <p:nvPr/>
        </p:nvSpPr>
        <p:spPr>
          <a:xfrm>
            <a:off x="4716016" y="3789040"/>
            <a:ext cx="3224372" cy="1686967"/>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endParaRPr lang="he-IL" sz="1400" dirty="0">
              <a:solidFill>
                <a:schemeClr val="bg1">
                  <a:lumMod val="50000"/>
                </a:schemeClr>
              </a:solidFill>
            </a:endParaRPr>
          </a:p>
        </p:txBody>
      </p:sp>
      <p:sp>
        <p:nvSpPr>
          <p:cNvPr id="31" name="Rectangle 30"/>
          <p:cNvSpPr/>
          <p:nvPr/>
        </p:nvSpPr>
        <p:spPr>
          <a:xfrm>
            <a:off x="4817469" y="4563838"/>
            <a:ext cx="921153"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AB27D</a:t>
            </a:r>
            <a:endParaRPr lang="he-IL" sz="1400" dirty="0">
              <a:solidFill>
                <a:schemeClr val="bg1">
                  <a:lumMod val="50000"/>
                </a:schemeClr>
              </a:solidFill>
            </a:endParaRPr>
          </a:p>
        </p:txBody>
      </p:sp>
      <p:sp>
        <p:nvSpPr>
          <p:cNvPr id="32" name="Rectangle 31"/>
          <p:cNvSpPr/>
          <p:nvPr/>
        </p:nvSpPr>
        <p:spPr>
          <a:xfrm>
            <a:off x="6324480" y="3916040"/>
            <a:ext cx="1473034"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147C3</a:t>
            </a:r>
            <a:endParaRPr lang="he-IL" sz="1400" dirty="0">
              <a:solidFill>
                <a:schemeClr val="bg1">
                  <a:lumMod val="50000"/>
                </a:schemeClr>
              </a:solidFill>
            </a:endParaRPr>
          </a:p>
        </p:txBody>
      </p:sp>
      <p:sp>
        <p:nvSpPr>
          <p:cNvPr id="34" name="Rectangle 33"/>
          <p:cNvSpPr/>
          <p:nvPr/>
        </p:nvSpPr>
        <p:spPr>
          <a:xfrm>
            <a:off x="6324480" y="4275806"/>
            <a:ext cx="1473034" cy="26362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26AB2</a:t>
            </a:r>
            <a:endParaRPr lang="he-IL" sz="1400" dirty="0">
              <a:solidFill>
                <a:schemeClr val="bg1">
                  <a:lumMod val="50000"/>
                </a:schemeClr>
              </a:solidFill>
            </a:endParaRPr>
          </a:p>
        </p:txBody>
      </p:sp>
      <p:sp>
        <p:nvSpPr>
          <p:cNvPr id="36" name="Rectangle 35"/>
          <p:cNvSpPr/>
          <p:nvPr/>
        </p:nvSpPr>
        <p:spPr>
          <a:xfrm>
            <a:off x="6324480" y="4637480"/>
            <a:ext cx="1473034" cy="263623"/>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D62A1</a:t>
            </a:r>
            <a:endParaRPr lang="he-IL" sz="1400" dirty="0">
              <a:solidFill>
                <a:schemeClr val="bg1">
                  <a:lumMod val="50000"/>
                </a:schemeClr>
              </a:solidFill>
            </a:endParaRPr>
          </a:p>
        </p:txBody>
      </p:sp>
      <p:sp>
        <p:nvSpPr>
          <p:cNvPr id="38" name="Rectangle 37"/>
          <p:cNvSpPr/>
          <p:nvPr/>
        </p:nvSpPr>
        <p:spPr>
          <a:xfrm>
            <a:off x="6324480" y="5008089"/>
            <a:ext cx="1473034" cy="26362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1400" dirty="0">
                <a:solidFill>
                  <a:schemeClr val="bg1">
                    <a:lumMod val="50000"/>
                  </a:schemeClr>
                </a:solidFill>
              </a:rPr>
              <a:t>A432B</a:t>
            </a:r>
            <a:endParaRPr lang="he-IL" sz="1400" dirty="0">
              <a:solidFill>
                <a:schemeClr val="bg1">
                  <a:lumMod val="50000"/>
                </a:schemeClr>
              </a:solidFill>
            </a:endParaRPr>
          </a:p>
        </p:txBody>
      </p:sp>
      <p:cxnSp>
        <p:nvCxnSpPr>
          <p:cNvPr id="40" name="Straight Connector 39"/>
          <p:cNvCxnSpPr>
            <a:stCxn id="31" idx="3"/>
            <a:endCxn id="32" idx="1"/>
          </p:cNvCxnSpPr>
          <p:nvPr/>
        </p:nvCxnSpPr>
        <p:spPr>
          <a:xfrm flipV="1">
            <a:off x="5738622" y="4047852"/>
            <a:ext cx="585858" cy="64779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4" idx="1"/>
          </p:cNvCxnSpPr>
          <p:nvPr/>
        </p:nvCxnSpPr>
        <p:spPr>
          <a:xfrm flipV="1">
            <a:off x="5738622" y="4407619"/>
            <a:ext cx="585858" cy="288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3"/>
            <a:endCxn id="36" idx="1"/>
          </p:cNvCxnSpPr>
          <p:nvPr/>
        </p:nvCxnSpPr>
        <p:spPr>
          <a:xfrm>
            <a:off x="5738622" y="4695650"/>
            <a:ext cx="585858" cy="73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1" idx="3"/>
            <a:endCxn id="38" idx="1"/>
          </p:cNvCxnSpPr>
          <p:nvPr/>
        </p:nvCxnSpPr>
        <p:spPr>
          <a:xfrm>
            <a:off x="5738622" y="4695650"/>
            <a:ext cx="585858" cy="4442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he-IL"/>
              <a:t>Smaller Footprint</a:t>
            </a:r>
            <a:endParaRPr lang="he-IL" altLang="he-IL"/>
          </a:p>
        </p:txBody>
      </p:sp>
      <p:sp>
        <p:nvSpPr>
          <p:cNvPr id="3" name="Content Placeholder 2"/>
          <p:cNvSpPr>
            <a:spLocks noGrp="1"/>
          </p:cNvSpPr>
          <p:nvPr>
            <p:ph idx="1"/>
          </p:nvPr>
        </p:nvSpPr>
        <p:spPr/>
        <p:txBody>
          <a:bodyPr/>
          <a:lstStyle/>
          <a:p>
            <a:r>
              <a:rPr lang="en-US" dirty="0"/>
              <a:t>Java 8 smaller VM</a:t>
            </a:r>
          </a:p>
          <a:p>
            <a:endParaRPr lang="en-US" dirty="0"/>
          </a:p>
          <a:p>
            <a:pPr lvl="1"/>
            <a:r>
              <a:rPr lang="en-US" dirty="0"/>
              <a:t>Up to Java 7 footprints averages are</a:t>
            </a:r>
          </a:p>
          <a:p>
            <a:pPr lvl="2"/>
            <a:r>
              <a:rPr lang="en-US" dirty="0"/>
              <a:t>6Mb for –client</a:t>
            </a:r>
          </a:p>
          <a:p>
            <a:pPr lvl="2"/>
            <a:r>
              <a:rPr lang="en-US" dirty="0"/>
              <a:t>9Mb for –server</a:t>
            </a:r>
          </a:p>
          <a:p>
            <a:pPr lvl="2"/>
            <a:endParaRPr lang="en-US" dirty="0"/>
          </a:p>
          <a:p>
            <a:pPr lvl="1"/>
            <a:r>
              <a:rPr lang="en-US" dirty="0"/>
              <a:t>In Java 8 JVM shouldn’t use more than 3Mb on startup</a:t>
            </a:r>
          </a:p>
          <a:p>
            <a:pPr lvl="1"/>
            <a:endParaRPr lang="en-US" dirty="0"/>
          </a:p>
          <a:p>
            <a:pPr lvl="1"/>
            <a:r>
              <a:rPr lang="en-US" dirty="0"/>
              <a:t>Smaller plugins are better for small clients….</a:t>
            </a:r>
          </a:p>
          <a:p>
            <a:pPr lvl="1"/>
            <a:endParaRPr lang="en-US" dirty="0"/>
          </a:p>
          <a:p>
            <a:pPr lvl="1"/>
            <a:r>
              <a:rPr lang="en-US" dirty="0"/>
              <a:t>How what it achieved? </a:t>
            </a:r>
          </a:p>
          <a:p>
            <a:pPr lvl="2"/>
            <a:r>
              <a:rPr lang="en-US" dirty="0"/>
              <a:t>By getting rid of large components from Java Kernel</a:t>
            </a:r>
          </a:p>
          <a:p>
            <a:pPr lvl="2"/>
            <a:r>
              <a:rPr lang="en-US" dirty="0"/>
              <a:t>Kernel </a:t>
            </a:r>
            <a:r>
              <a:rPr lang="en-US" dirty="0" err="1"/>
              <a:t>makefiles</a:t>
            </a:r>
            <a:r>
              <a:rPr lang="en-US" dirty="0"/>
              <a:t> now differentiate between required and optional components </a:t>
            </a:r>
          </a:p>
          <a:p>
            <a:pPr lvl="1"/>
            <a:endParaRPr lang="en-US" dirty="0"/>
          </a:p>
          <a:p>
            <a:pPr lvl="1"/>
            <a:endParaRPr lang="en-US" dirty="0"/>
          </a:p>
          <a:p>
            <a:endParaRPr lang="en-US" dirty="0"/>
          </a:p>
          <a:p>
            <a:pPr lvl="1"/>
            <a:endParaRPr lang="en-US" dirty="0"/>
          </a:p>
          <a:p>
            <a:pPr lvl="1"/>
            <a:endParaRPr lang="en-US" dirty="0"/>
          </a:p>
          <a:p>
            <a:pPr lvl="1"/>
            <a:endParaRPr lang="en-US" dirty="0"/>
          </a:p>
          <a:p>
            <a:pPr lvl="1"/>
            <a:endParaRPr lang="he-I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spTree>
    <p:extLst>
      <p:ext uri="{BB962C8B-B14F-4D97-AF65-F5344CB8AC3E}">
        <p14:creationId xmlns:p14="http://schemas.microsoft.com/office/powerpoint/2010/main" val="280571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algn="l"/>
            <a:r>
              <a:rPr lang="en-US" altLang="he-IL" dirty="0"/>
              <a:t>GC</a:t>
            </a:r>
          </a:p>
        </p:txBody>
      </p:sp>
      <p:sp>
        <p:nvSpPr>
          <p:cNvPr id="51203" name="Content Placeholder 2"/>
          <p:cNvSpPr>
            <a:spLocks noGrp="1"/>
          </p:cNvSpPr>
          <p:nvPr>
            <p:ph idx="1"/>
          </p:nvPr>
        </p:nvSpPr>
        <p:spPr/>
        <p:txBody>
          <a:bodyPr/>
          <a:lstStyle/>
          <a:p>
            <a:r>
              <a:rPr lang="en-US" altLang="he-IL" dirty="0"/>
              <a:t>Introduction</a:t>
            </a:r>
          </a:p>
          <a:p>
            <a:r>
              <a:rPr lang="en-US" altLang="he-IL" dirty="0"/>
              <a:t>GC types</a:t>
            </a:r>
          </a:p>
          <a:p>
            <a:r>
              <a:rPr lang="en-US" altLang="he-IL" dirty="0"/>
              <a:t>GC Algorithms</a:t>
            </a:r>
          </a:p>
          <a:p>
            <a:r>
              <a:rPr lang="en-US" altLang="he-IL" dirty="0"/>
              <a:t>Heap generations</a:t>
            </a:r>
          </a:p>
          <a:p>
            <a:r>
              <a:rPr lang="en-US" altLang="he-IL" dirty="0"/>
              <a:t>G1</a:t>
            </a:r>
          </a:p>
          <a:p>
            <a:r>
              <a:rPr lang="en-US" altLang="he-IL" dirty="0"/>
              <a:t>Tuning</a:t>
            </a:r>
          </a:p>
          <a:p>
            <a:endParaRPr lang="en-US" altLang="he-I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he-IL"/>
              <a:t>Garbage Collector</a:t>
            </a:r>
          </a:p>
        </p:txBody>
      </p:sp>
      <p:sp>
        <p:nvSpPr>
          <p:cNvPr id="30722" name="Rectangle 3"/>
          <p:cNvSpPr>
            <a:spLocks noGrp="1" noChangeArrowheads="1"/>
          </p:cNvSpPr>
          <p:nvPr>
            <p:ph idx="1"/>
          </p:nvPr>
        </p:nvSpPr>
        <p:spPr/>
        <p:txBody>
          <a:bodyPr/>
          <a:lstStyle/>
          <a:p>
            <a:r>
              <a:rPr lang="en-US" dirty="0"/>
              <a:t>Responsible for cleaning Objects from the Heap</a:t>
            </a:r>
          </a:p>
          <a:p>
            <a:r>
              <a:rPr lang="en-US" dirty="0"/>
              <a:t>Is a low priority daemon thread that runs aside the main program</a:t>
            </a:r>
          </a:p>
          <a:p>
            <a:r>
              <a:rPr lang="en-US" dirty="0"/>
              <a:t>Unreachable objects are destroyed [</a:t>
            </a:r>
            <a:r>
              <a:rPr lang="en-US" i="1" dirty="0"/>
              <a:t>finalize</a:t>
            </a:r>
            <a:r>
              <a:rPr lang="en-US" dirty="0"/>
              <a:t>() is called]</a:t>
            </a:r>
          </a:p>
          <a:p>
            <a:r>
              <a:rPr lang="en-US" dirty="0"/>
              <a:t>Can be invoked by the programmer  [</a:t>
            </a:r>
            <a:r>
              <a:rPr lang="en-US" i="1" dirty="0" err="1"/>
              <a:t>System.gc</a:t>
            </a:r>
            <a:r>
              <a:rPr lang="en-US" dirty="0"/>
              <a:t>();] – not recommended</a:t>
            </a:r>
          </a:p>
          <a:p>
            <a:r>
              <a:rPr lang="en-US" dirty="0"/>
              <a:t>Helps in keeping development easy and comfortable </a:t>
            </a:r>
          </a:p>
          <a:p>
            <a:endParaRPr lang="en-US" dirty="0"/>
          </a:p>
        </p:txBody>
      </p:sp>
      <p:sp>
        <p:nvSpPr>
          <p:cNvPr id="30723" name="Rectangle 4"/>
          <p:cNvSpPr>
            <a:spLocks noChangeArrowheads="1"/>
          </p:cNvSpPr>
          <p:nvPr/>
        </p:nvSpPr>
        <p:spPr bwMode="auto">
          <a:xfrm>
            <a:off x="958657" y="3871714"/>
            <a:ext cx="2438400" cy="627459"/>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a:defRPr/>
            </a:pPr>
            <a:r>
              <a:rPr lang="en-US" sz="1400">
                <a:latin typeface="Calibri" pitchFamily="34" charset="0"/>
              </a:rPr>
              <a:t>Object obj=new Object();</a:t>
            </a:r>
          </a:p>
          <a:p>
            <a:pPr>
              <a:defRPr/>
            </a:pPr>
            <a:r>
              <a:rPr lang="en-US" sz="1400" b="1">
                <a:latin typeface="Calibri" pitchFamily="34" charset="0"/>
              </a:rPr>
              <a:t>obj=null;</a:t>
            </a:r>
          </a:p>
        </p:txBody>
      </p:sp>
      <p:sp>
        <p:nvSpPr>
          <p:cNvPr id="30724" name="Rectangle 5"/>
          <p:cNvSpPr>
            <a:spLocks noChangeArrowheads="1"/>
          </p:cNvSpPr>
          <p:nvPr/>
        </p:nvSpPr>
        <p:spPr bwMode="auto">
          <a:xfrm>
            <a:off x="946026" y="4756149"/>
            <a:ext cx="2667000" cy="1082675"/>
          </a:xfrm>
          <a:prstGeom prst="rect">
            <a:avLst/>
          </a:prstGeom>
          <a:solidFill>
            <a:srgbClr val="EAEAEA"/>
          </a:solidFill>
          <a:ln w="9525">
            <a:noFill/>
            <a:miter lim="800000"/>
            <a:headEnd/>
            <a:tailEnd/>
          </a:ln>
        </p:spPr>
        <p:txBody>
          <a:bodyPr wrap="none" anchor="ctr"/>
          <a:lstStyle/>
          <a:p>
            <a:pPr algn="ctr">
              <a:defRPr/>
            </a:pPr>
            <a:r>
              <a:rPr lang="en-US" sz="1778" b="1" dirty="0">
                <a:solidFill>
                  <a:schemeClr val="bg2"/>
                </a:solidFill>
                <a:latin typeface="Calibri" pitchFamily="34" charset="0"/>
              </a:rPr>
              <a:t>Stack</a:t>
            </a:r>
          </a:p>
          <a:p>
            <a:pPr algn="ctr">
              <a:defRPr/>
            </a:pPr>
            <a:endParaRPr lang="en-US" sz="1778" b="1" dirty="0">
              <a:solidFill>
                <a:schemeClr val="bg2"/>
              </a:solidFill>
              <a:latin typeface="Calibri" pitchFamily="34" charset="0"/>
            </a:endParaRPr>
          </a:p>
          <a:p>
            <a:pPr algn="ctr">
              <a:defRPr/>
            </a:pPr>
            <a:endParaRPr lang="en-US" sz="1778" b="1" dirty="0">
              <a:solidFill>
                <a:schemeClr val="bg2"/>
              </a:solidFill>
              <a:latin typeface="Calibri" pitchFamily="34" charset="0"/>
            </a:endParaRPr>
          </a:p>
          <a:p>
            <a:pPr algn="ctr">
              <a:defRPr/>
            </a:pPr>
            <a:endParaRPr lang="en-US" sz="1778" b="1" dirty="0">
              <a:solidFill>
                <a:schemeClr val="bg2"/>
              </a:solidFill>
              <a:latin typeface="Calibri" pitchFamily="34" charset="0"/>
            </a:endParaRPr>
          </a:p>
        </p:txBody>
      </p:sp>
      <p:sp>
        <p:nvSpPr>
          <p:cNvPr id="30725" name="Rectangle 6"/>
          <p:cNvSpPr>
            <a:spLocks noChangeArrowheads="1"/>
          </p:cNvSpPr>
          <p:nvPr/>
        </p:nvSpPr>
        <p:spPr bwMode="auto">
          <a:xfrm>
            <a:off x="4419600" y="4756150"/>
            <a:ext cx="2667000" cy="1082675"/>
          </a:xfrm>
          <a:prstGeom prst="rect">
            <a:avLst/>
          </a:prstGeom>
          <a:solidFill>
            <a:srgbClr val="EAEAEA"/>
          </a:solidFill>
          <a:ln w="9525">
            <a:noFill/>
            <a:miter lim="800000"/>
            <a:headEnd/>
            <a:tailEnd/>
          </a:ln>
        </p:spPr>
        <p:txBody>
          <a:bodyPr wrap="none" anchor="ctr"/>
          <a:lstStyle/>
          <a:p>
            <a:pPr algn="ctr">
              <a:defRPr/>
            </a:pPr>
            <a:r>
              <a:rPr lang="en-US" sz="1778" b="1">
                <a:solidFill>
                  <a:schemeClr val="bg2"/>
                </a:solidFill>
                <a:latin typeface="Calibri" pitchFamily="34" charset="0"/>
              </a:rPr>
              <a:t>Heap</a:t>
            </a:r>
          </a:p>
          <a:p>
            <a:pPr algn="ctr">
              <a:defRPr/>
            </a:pPr>
            <a:endParaRPr lang="en-US" sz="1778" b="1">
              <a:solidFill>
                <a:schemeClr val="bg2"/>
              </a:solidFill>
              <a:latin typeface="Calibri" pitchFamily="34" charset="0"/>
            </a:endParaRPr>
          </a:p>
          <a:p>
            <a:pPr algn="ctr">
              <a:defRPr/>
            </a:pPr>
            <a:endParaRPr lang="en-US" sz="1778" b="1">
              <a:solidFill>
                <a:schemeClr val="bg2"/>
              </a:solidFill>
              <a:latin typeface="Calibri" pitchFamily="34" charset="0"/>
            </a:endParaRPr>
          </a:p>
          <a:p>
            <a:pPr algn="ctr">
              <a:defRPr/>
            </a:pPr>
            <a:endParaRPr lang="en-US" sz="1778" b="1">
              <a:solidFill>
                <a:schemeClr val="bg2"/>
              </a:solidFill>
              <a:latin typeface="Calibri" pitchFamily="34" charset="0"/>
            </a:endParaRPr>
          </a:p>
        </p:txBody>
      </p:sp>
      <p:sp>
        <p:nvSpPr>
          <p:cNvPr id="30726" name="Rectangle 7"/>
          <p:cNvSpPr>
            <a:spLocks noChangeArrowheads="1"/>
          </p:cNvSpPr>
          <p:nvPr/>
        </p:nvSpPr>
        <p:spPr bwMode="auto">
          <a:xfrm>
            <a:off x="2057400" y="5421312"/>
            <a:ext cx="381000" cy="271463"/>
          </a:xfrm>
          <a:prstGeom prst="rect">
            <a:avLst/>
          </a:prstGeom>
          <a:noFill/>
          <a:ln w="12700">
            <a:solidFill>
              <a:schemeClr val="tx1"/>
            </a:solidFill>
            <a:miter lim="800000"/>
            <a:headEnd/>
            <a:tailEnd/>
          </a:ln>
        </p:spPr>
        <p:txBody>
          <a:bodyPr wrap="none" anchor="ctr"/>
          <a:lstStyle/>
          <a:p>
            <a:pPr algn="ctr">
              <a:defRPr/>
            </a:pPr>
            <a:r>
              <a:rPr lang="en-US" sz="1244">
                <a:latin typeface="Calibri" pitchFamily="34" charset="0"/>
              </a:rPr>
              <a:t>null</a:t>
            </a:r>
          </a:p>
        </p:txBody>
      </p:sp>
      <p:sp>
        <p:nvSpPr>
          <p:cNvPr id="31752" name="Rectangle 8"/>
          <p:cNvSpPr>
            <a:spLocks noChangeArrowheads="1"/>
          </p:cNvSpPr>
          <p:nvPr/>
        </p:nvSpPr>
        <p:spPr bwMode="auto">
          <a:xfrm>
            <a:off x="2057400" y="5151437"/>
            <a:ext cx="381000" cy="269875"/>
          </a:xfrm>
          <a:prstGeom prst="rect">
            <a:avLst/>
          </a:prstGeom>
          <a:solidFill>
            <a:schemeClr val="bg1">
              <a:lumMod val="75000"/>
            </a:schemeClr>
          </a:solidFill>
          <a:ln w="12700">
            <a:solidFill>
              <a:schemeClr val="tx1"/>
            </a:solidFill>
            <a:miter lim="800000"/>
            <a:headEnd/>
            <a:tailEnd/>
          </a:ln>
          <a:effectLst/>
        </p:spPr>
        <p:txBody>
          <a:bodyPr wrap="none" anchor="ctr"/>
          <a:lstStyle/>
          <a:p>
            <a:pPr algn="ctr" fontAlgn="auto">
              <a:spcBef>
                <a:spcPts val="0"/>
              </a:spcBef>
              <a:spcAft>
                <a:spcPts val="0"/>
              </a:spcAft>
              <a:defRPr/>
            </a:pPr>
            <a:r>
              <a:rPr lang="en-US" sz="1244" dirty="0" err="1">
                <a:latin typeface="+mn-lt"/>
                <a:cs typeface="+mn-cs"/>
              </a:rPr>
              <a:t>obj</a:t>
            </a:r>
            <a:endParaRPr lang="en-US" sz="1244" dirty="0">
              <a:latin typeface="+mn-lt"/>
              <a:cs typeface="+mn-cs"/>
            </a:endParaRPr>
          </a:p>
        </p:txBody>
      </p:sp>
      <p:sp>
        <p:nvSpPr>
          <p:cNvPr id="30728" name="Rectangle 9"/>
          <p:cNvSpPr>
            <a:spLocks noChangeArrowheads="1"/>
          </p:cNvSpPr>
          <p:nvPr/>
        </p:nvSpPr>
        <p:spPr bwMode="auto">
          <a:xfrm>
            <a:off x="5029200" y="5297488"/>
            <a:ext cx="1371600" cy="271462"/>
          </a:xfrm>
          <a:prstGeom prst="rect">
            <a:avLst/>
          </a:prstGeom>
          <a:noFill/>
          <a:ln w="12700">
            <a:solidFill>
              <a:schemeClr val="tx1"/>
            </a:solidFill>
            <a:miter lim="800000"/>
            <a:headEnd/>
            <a:tailEnd/>
          </a:ln>
        </p:spPr>
        <p:txBody>
          <a:bodyPr wrap="none" anchor="ctr"/>
          <a:lstStyle/>
          <a:p>
            <a:pPr algn="ctr">
              <a:defRPr/>
            </a:pPr>
            <a:r>
              <a:rPr lang="en-US" sz="1244">
                <a:latin typeface="Calibri" pitchFamily="34" charset="0"/>
              </a:rPr>
              <a:t>Object instance</a:t>
            </a:r>
          </a:p>
        </p:txBody>
      </p:sp>
      <p:sp>
        <p:nvSpPr>
          <p:cNvPr id="50186" name="Line 10"/>
          <p:cNvSpPr>
            <a:spLocks noChangeShapeType="1"/>
          </p:cNvSpPr>
          <p:nvPr/>
        </p:nvSpPr>
        <p:spPr bwMode="auto">
          <a:xfrm flipV="1">
            <a:off x="2438400" y="5432424"/>
            <a:ext cx="2590800" cy="136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50187" name="Freeform 11"/>
          <p:cNvSpPr>
            <a:spLocks/>
          </p:cNvSpPr>
          <p:nvPr/>
        </p:nvSpPr>
        <p:spPr bwMode="auto">
          <a:xfrm>
            <a:off x="5197475" y="5162550"/>
            <a:ext cx="974725" cy="530225"/>
          </a:xfrm>
          <a:custGeom>
            <a:avLst/>
            <a:gdLst>
              <a:gd name="T0" fmla="*/ 2147483646 w 614"/>
              <a:gd name="T1" fmla="*/ 2147483646 h 376"/>
              <a:gd name="T2" fmla="*/ 2147483646 w 614"/>
              <a:gd name="T3" fmla="*/ 2147483646 h 376"/>
              <a:gd name="T4" fmla="*/ 2147483646 w 614"/>
              <a:gd name="T5" fmla="*/ 2147483646 h 376"/>
              <a:gd name="T6" fmla="*/ 2147483646 w 614"/>
              <a:gd name="T7" fmla="*/ 2147483646 h 376"/>
              <a:gd name="T8" fmla="*/ 2147483646 w 614"/>
              <a:gd name="T9" fmla="*/ 2147483646 h 376"/>
              <a:gd name="T10" fmla="*/ 2147483646 w 614"/>
              <a:gd name="T11" fmla="*/ 2147483646 h 376"/>
              <a:gd name="T12" fmla="*/ 2147483646 w 614"/>
              <a:gd name="T13" fmla="*/ 2147483646 h 376"/>
              <a:gd name="T14" fmla="*/ 0 w 614"/>
              <a:gd name="T15" fmla="*/ 0 h 376"/>
              <a:gd name="T16" fmla="*/ 0 60000 65536"/>
              <a:gd name="T17" fmla="*/ 0 60000 65536"/>
              <a:gd name="T18" fmla="*/ 0 60000 65536"/>
              <a:gd name="T19" fmla="*/ 0 60000 65536"/>
              <a:gd name="T20" fmla="*/ 0 60000 65536"/>
              <a:gd name="T21" fmla="*/ 0 60000 65536"/>
              <a:gd name="T22" fmla="*/ 0 60000 65536"/>
              <a:gd name="T23" fmla="*/ 0 60000 65536"/>
              <a:gd name="T24" fmla="*/ 0 w 614"/>
              <a:gd name="T25" fmla="*/ 0 h 376"/>
              <a:gd name="T26" fmla="*/ 614 w 614"/>
              <a:gd name="T27" fmla="*/ 376 h 3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4" h="376">
                <a:moveTo>
                  <a:pt x="614" y="376"/>
                </a:moveTo>
                <a:cubicBezTo>
                  <a:pt x="566" y="328"/>
                  <a:pt x="496" y="303"/>
                  <a:pt x="437" y="268"/>
                </a:cubicBezTo>
                <a:cubicBezTo>
                  <a:pt x="395" y="243"/>
                  <a:pt x="368" y="215"/>
                  <a:pt x="322" y="199"/>
                </a:cubicBezTo>
                <a:cubicBezTo>
                  <a:pt x="271" y="160"/>
                  <a:pt x="218" y="128"/>
                  <a:pt x="161" y="99"/>
                </a:cubicBezTo>
                <a:cubicBezTo>
                  <a:pt x="153" y="95"/>
                  <a:pt x="145" y="90"/>
                  <a:pt x="138" y="84"/>
                </a:cubicBezTo>
                <a:cubicBezTo>
                  <a:pt x="130" y="77"/>
                  <a:pt x="124" y="66"/>
                  <a:pt x="115" y="61"/>
                </a:cubicBezTo>
                <a:cubicBezTo>
                  <a:pt x="99" y="52"/>
                  <a:pt x="79" y="51"/>
                  <a:pt x="61" y="46"/>
                </a:cubicBezTo>
                <a:cubicBezTo>
                  <a:pt x="50" y="35"/>
                  <a:pt x="14" y="0"/>
                  <a:pt x="0" y="0"/>
                </a:cubicBezTo>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50188" name="Freeform 12"/>
          <p:cNvSpPr>
            <a:spLocks/>
          </p:cNvSpPr>
          <p:nvPr/>
        </p:nvSpPr>
        <p:spPr bwMode="auto">
          <a:xfrm>
            <a:off x="5380038" y="5162550"/>
            <a:ext cx="633412" cy="595313"/>
          </a:xfrm>
          <a:custGeom>
            <a:avLst/>
            <a:gdLst>
              <a:gd name="T0" fmla="*/ 2147483646 w 399"/>
              <a:gd name="T1" fmla="*/ 0 h 422"/>
              <a:gd name="T2" fmla="*/ 2147483646 w 399"/>
              <a:gd name="T3" fmla="*/ 2147483646 h 422"/>
              <a:gd name="T4" fmla="*/ 2147483646 w 399"/>
              <a:gd name="T5" fmla="*/ 2147483646 h 422"/>
              <a:gd name="T6" fmla="*/ 2147483646 w 399"/>
              <a:gd name="T7" fmla="*/ 2147483646 h 422"/>
              <a:gd name="T8" fmla="*/ 2147483646 w 399"/>
              <a:gd name="T9" fmla="*/ 2147483646 h 422"/>
              <a:gd name="T10" fmla="*/ 2147483646 w 399"/>
              <a:gd name="T11" fmla="*/ 2147483646 h 422"/>
              <a:gd name="T12" fmla="*/ 2147483646 w 399"/>
              <a:gd name="T13" fmla="*/ 2147483646 h 422"/>
              <a:gd name="T14" fmla="*/ 2147483646 w 399"/>
              <a:gd name="T15" fmla="*/ 2147483646 h 422"/>
              <a:gd name="T16" fmla="*/ 2147483646 w 399"/>
              <a:gd name="T17" fmla="*/ 2147483646 h 422"/>
              <a:gd name="T18" fmla="*/ 0 w 399"/>
              <a:gd name="T19" fmla="*/ 2147483646 h 4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9"/>
              <a:gd name="T31" fmla="*/ 0 h 422"/>
              <a:gd name="T32" fmla="*/ 399 w 399"/>
              <a:gd name="T33" fmla="*/ 422 h 4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9" h="422">
                <a:moveTo>
                  <a:pt x="399" y="0"/>
                </a:moveTo>
                <a:cubicBezTo>
                  <a:pt x="394" y="8"/>
                  <a:pt x="390" y="17"/>
                  <a:pt x="384" y="23"/>
                </a:cubicBezTo>
                <a:cubicBezTo>
                  <a:pt x="378" y="29"/>
                  <a:pt x="367" y="31"/>
                  <a:pt x="361" y="38"/>
                </a:cubicBezTo>
                <a:cubicBezTo>
                  <a:pt x="356" y="44"/>
                  <a:pt x="358" y="55"/>
                  <a:pt x="353" y="61"/>
                </a:cubicBezTo>
                <a:cubicBezTo>
                  <a:pt x="339" y="78"/>
                  <a:pt x="309" y="94"/>
                  <a:pt x="292" y="107"/>
                </a:cubicBezTo>
                <a:cubicBezTo>
                  <a:pt x="272" y="123"/>
                  <a:pt x="230" y="153"/>
                  <a:pt x="230" y="153"/>
                </a:cubicBezTo>
                <a:cubicBezTo>
                  <a:pt x="218" y="194"/>
                  <a:pt x="229" y="170"/>
                  <a:pt x="184" y="215"/>
                </a:cubicBezTo>
                <a:cubicBezTo>
                  <a:pt x="171" y="228"/>
                  <a:pt x="168" y="251"/>
                  <a:pt x="153" y="261"/>
                </a:cubicBezTo>
                <a:cubicBezTo>
                  <a:pt x="104" y="293"/>
                  <a:pt x="85" y="337"/>
                  <a:pt x="46" y="376"/>
                </a:cubicBezTo>
                <a:cubicBezTo>
                  <a:pt x="28" y="394"/>
                  <a:pt x="13" y="398"/>
                  <a:pt x="0" y="422"/>
                </a:cubicBezTo>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50189" name="AutoShape 13"/>
          <p:cNvSpPr>
            <a:spLocks noChangeArrowheads="1"/>
          </p:cNvSpPr>
          <p:nvPr/>
        </p:nvSpPr>
        <p:spPr bwMode="auto">
          <a:xfrm rot="-1236770">
            <a:off x="6581775" y="4476750"/>
            <a:ext cx="914400" cy="1557338"/>
          </a:xfrm>
          <a:prstGeom prst="curvedRightArrow">
            <a:avLst>
              <a:gd name="adj1" fmla="val 22488"/>
              <a:gd name="adj2" fmla="val 76641"/>
              <a:gd name="adj3" fmla="val 57463"/>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30733" name="Rectangle 14"/>
          <p:cNvSpPr>
            <a:spLocks noChangeArrowheads="1"/>
          </p:cNvSpPr>
          <p:nvPr/>
        </p:nvSpPr>
        <p:spPr bwMode="auto">
          <a:xfrm rot="-1169953">
            <a:off x="7088188" y="4133850"/>
            <a:ext cx="1603375" cy="190500"/>
          </a:xfrm>
          <a:prstGeom prst="rect">
            <a:avLst/>
          </a:prstGeom>
          <a:solidFill>
            <a:srgbClr val="00B0F0"/>
          </a:solidFill>
          <a:ln w="9525">
            <a:solidFill>
              <a:schemeClr val="tx1"/>
            </a:solidFill>
            <a:miter lim="800000"/>
            <a:headEnd/>
            <a:tailEnd/>
          </a:ln>
        </p:spPr>
        <p:txBody>
          <a:bodyPr wrap="none" anchor="ctr"/>
          <a:lstStyle/>
          <a:p>
            <a:pPr algn="ctr">
              <a:defRPr/>
            </a:pPr>
            <a:r>
              <a:rPr lang="en-US" sz="1244" b="1">
                <a:latin typeface="Calibri" pitchFamily="34" charset="0"/>
              </a:rPr>
              <a:t>Garbage Collector</a:t>
            </a:r>
          </a:p>
        </p:txBody>
      </p:sp>
      <p:cxnSp>
        <p:nvCxnSpPr>
          <p:cNvPr id="3" name="Straight Connector 2"/>
          <p:cNvCxnSpPr/>
          <p:nvPr/>
        </p:nvCxnSpPr>
        <p:spPr>
          <a:xfrm>
            <a:off x="946026" y="3871714"/>
            <a:ext cx="240183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58657" y="4499173"/>
            <a:ext cx="240183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he-IL"/>
              <a:t>Garbage Collector</a:t>
            </a:r>
          </a:p>
        </p:txBody>
      </p:sp>
      <p:sp>
        <p:nvSpPr>
          <p:cNvPr id="44034" name="Rectangle 3"/>
          <p:cNvSpPr>
            <a:spLocks noGrp="1" noChangeArrowheads="1"/>
          </p:cNvSpPr>
          <p:nvPr>
            <p:ph idx="1"/>
          </p:nvPr>
        </p:nvSpPr>
        <p:spPr>
          <a:xfrm>
            <a:off x="395536" y="1340768"/>
            <a:ext cx="8229600" cy="4896544"/>
          </a:xfrm>
        </p:spPr>
        <p:txBody>
          <a:bodyPr/>
          <a:lstStyle/>
          <a:p>
            <a:pPr marL="0" indent="0">
              <a:buNone/>
            </a:pPr>
            <a:r>
              <a:rPr lang="en-US" b="1" i="1" dirty="0"/>
              <a:t>finalize</a:t>
            </a:r>
            <a:r>
              <a:rPr lang="en-US" b="1" dirty="0"/>
              <a:t>() method</a:t>
            </a:r>
          </a:p>
          <a:p>
            <a:pPr lvl="1"/>
            <a:r>
              <a:rPr lang="en-US" sz="1800" dirty="0"/>
              <a:t>Is called by the GC before removing an object from the heap</a:t>
            </a:r>
          </a:p>
          <a:p>
            <a:pPr lvl="1"/>
            <a:r>
              <a:rPr lang="en-US" sz="1800" dirty="0"/>
              <a:t>Calling it programmatically will not result in the object destruction – not a destructor !</a:t>
            </a:r>
          </a:p>
          <a:p>
            <a:pPr lvl="1"/>
            <a:r>
              <a:rPr lang="en-US" sz="1800" dirty="0"/>
              <a:t>Do not count on it to perform business logic unless you know what you are doing</a:t>
            </a:r>
          </a:p>
          <a:p>
            <a:pPr lvl="2"/>
            <a:r>
              <a:rPr lang="en-US" sz="1800" dirty="0"/>
              <a:t>Since GC is a daemon thread – if main thread  dead  - GC might not make the call</a:t>
            </a:r>
          </a:p>
          <a:p>
            <a:pPr lvl="1"/>
            <a:r>
              <a:rPr lang="en-US" sz="1800" dirty="0"/>
              <a:t>Exception thrown are ignored by the CG </a:t>
            </a:r>
          </a:p>
          <a:p>
            <a:pPr marL="0" indent="0">
              <a:buNone/>
            </a:pPr>
            <a:r>
              <a:rPr lang="en-US" b="1" i="1" dirty="0" err="1"/>
              <a:t>gc</a:t>
            </a:r>
            <a:r>
              <a:rPr lang="en-US" b="1" dirty="0"/>
              <a:t>() method</a:t>
            </a:r>
          </a:p>
          <a:p>
            <a:pPr lvl="2"/>
            <a:r>
              <a:rPr lang="en-US" sz="1800" dirty="0"/>
              <a:t>Do not count on it to “stop the world”  - it doesn’t</a:t>
            </a:r>
          </a:p>
          <a:p>
            <a:pPr lvl="2"/>
            <a:r>
              <a:rPr lang="en-US" sz="1800" dirty="0"/>
              <a:t>GC gets a higher priority and a better chance to be the next one to get CPU time</a:t>
            </a:r>
          </a:p>
          <a:p>
            <a:pPr lvl="2"/>
            <a:r>
              <a:rPr lang="en-US" sz="1800" dirty="0"/>
              <a:t>Useful for forcing heap cleanup when there’s a memory leak when debugging </a:t>
            </a:r>
          </a:p>
          <a:p>
            <a:pPr marL="0" indent="0">
              <a:buNone/>
            </a:pPr>
            <a:r>
              <a:rPr lang="en-US" b="1" dirty="0"/>
              <a:t>Log GC to a file</a:t>
            </a:r>
          </a:p>
          <a:p>
            <a:pPr lvl="2"/>
            <a:r>
              <a:rPr lang="en-US" sz="1800" dirty="0"/>
              <a:t>Run application with –</a:t>
            </a:r>
            <a:r>
              <a:rPr lang="en-US" sz="1800" i="1" dirty="0" err="1"/>
              <a:t>Xloggc</a:t>
            </a:r>
            <a:r>
              <a:rPr lang="en-US" sz="1800" i="1" dirty="0"/>
              <a:t>:&lt;file&gt;</a:t>
            </a:r>
          </a:p>
          <a:p>
            <a:pPr lvl="2"/>
            <a:endParaRPr lang="en-US" dirty="0"/>
          </a:p>
          <a:p>
            <a:pPr lvl="2"/>
            <a:endParaRPr lang="en-US" dirty="0"/>
          </a:p>
          <a:p>
            <a:pPr lvl="2"/>
            <a:endParaRPr lang="en-US" dirty="0"/>
          </a:p>
          <a:p>
            <a:pPr lvl="2"/>
            <a:endParaRPr lang="en-US" dirty="0"/>
          </a:p>
          <a:p>
            <a:pPr lvl="1"/>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he-IL"/>
              <a:t>Garbage Collector</a:t>
            </a:r>
          </a:p>
        </p:txBody>
      </p:sp>
      <p:sp>
        <p:nvSpPr>
          <p:cNvPr id="31746" name="Rectangle 3"/>
          <p:cNvSpPr>
            <a:spLocks noGrp="1" noChangeArrowheads="1"/>
          </p:cNvSpPr>
          <p:nvPr>
            <p:ph idx="1"/>
          </p:nvPr>
        </p:nvSpPr>
        <p:spPr/>
        <p:txBody>
          <a:bodyPr/>
          <a:lstStyle/>
          <a:p>
            <a:pPr marL="0" indent="0">
              <a:buNone/>
            </a:pPr>
            <a:r>
              <a:rPr lang="en-US" b="1" dirty="0"/>
              <a:t>Roles:</a:t>
            </a:r>
          </a:p>
          <a:p>
            <a:pPr lvl="1"/>
            <a:r>
              <a:rPr lang="en-US" dirty="0"/>
              <a:t>Mark the object for deletion when applicable</a:t>
            </a:r>
          </a:p>
          <a:p>
            <a:pPr lvl="1"/>
            <a:r>
              <a:rPr lang="en-US" dirty="0"/>
              <a:t>Remove the object form memory </a:t>
            </a:r>
          </a:p>
          <a:p>
            <a:pPr lvl="1"/>
            <a:endParaRPr lang="en-US" dirty="0"/>
          </a:p>
          <a:p>
            <a:r>
              <a:rPr lang="en-US" dirty="0"/>
              <a:t>All GCs marks objects</a:t>
            </a:r>
          </a:p>
          <a:p>
            <a:r>
              <a:rPr lang="en-US" dirty="0"/>
              <a:t>GCs algorithms specifies the way they are removed</a:t>
            </a:r>
          </a:p>
          <a:p>
            <a:r>
              <a:rPr lang="en-US" dirty="0"/>
              <a:t>Triggered by:</a:t>
            </a:r>
          </a:p>
          <a:p>
            <a:pPr lvl="1"/>
            <a:r>
              <a:rPr lang="en-US" dirty="0"/>
              <a:t>VM allocation failure (that suspends the current thread for the GC)</a:t>
            </a:r>
          </a:p>
          <a:p>
            <a:pPr lvl="1"/>
            <a:r>
              <a:rPr lang="en-US" i="1" dirty="0" err="1"/>
              <a:t>System.gc</a:t>
            </a:r>
            <a:r>
              <a:rPr lang="en-US" dirty="0"/>
              <a:t>()</a:t>
            </a:r>
          </a:p>
          <a:p>
            <a:pPr lvl="2"/>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he-IL"/>
              <a:t>Topics 2</a:t>
            </a:r>
            <a:endParaRPr lang="he-IL" altLang="he-IL"/>
          </a:p>
        </p:txBody>
      </p:sp>
      <p:sp>
        <p:nvSpPr>
          <p:cNvPr id="9219" name="Content Placeholder 2"/>
          <p:cNvSpPr>
            <a:spLocks noGrp="1"/>
          </p:cNvSpPr>
          <p:nvPr>
            <p:ph idx="1"/>
          </p:nvPr>
        </p:nvSpPr>
        <p:spPr>
          <a:xfrm>
            <a:off x="251520" y="1484784"/>
            <a:ext cx="7128792" cy="4824536"/>
          </a:xfrm>
        </p:spPr>
        <p:txBody>
          <a:bodyPr/>
          <a:lstStyle/>
          <a:p>
            <a:r>
              <a:rPr lang="en-US" altLang="he-IL" b="1" dirty="0"/>
              <a:t>Reflection</a:t>
            </a:r>
          </a:p>
          <a:p>
            <a:pPr lvl="1"/>
            <a:r>
              <a:rPr lang="en-US" altLang="he-IL" dirty="0"/>
              <a:t>The need</a:t>
            </a:r>
          </a:p>
          <a:p>
            <a:pPr lvl="1"/>
            <a:r>
              <a:rPr lang="en-US" altLang="he-IL" dirty="0"/>
              <a:t>Loading classes</a:t>
            </a:r>
          </a:p>
          <a:p>
            <a:pPr lvl="1"/>
            <a:r>
              <a:rPr lang="en-US" altLang="he-IL" dirty="0"/>
              <a:t>Exploring class constructors, methods and fields</a:t>
            </a:r>
          </a:p>
          <a:p>
            <a:pPr lvl="1"/>
            <a:r>
              <a:rPr lang="en-US" altLang="he-IL" dirty="0"/>
              <a:t>Manipulate objects with reflection</a:t>
            </a:r>
          </a:p>
          <a:p>
            <a:pPr lvl="1"/>
            <a:r>
              <a:rPr lang="en-US" altLang="he-IL" dirty="0"/>
              <a:t>Handling arrays</a:t>
            </a:r>
          </a:p>
          <a:p>
            <a:pPr lvl="1"/>
            <a:r>
              <a:rPr lang="en-US" altLang="he-IL" dirty="0"/>
              <a:t>Handling annotations</a:t>
            </a:r>
          </a:p>
          <a:p>
            <a:pPr lvl="1"/>
            <a:r>
              <a:rPr lang="en-US" altLang="he-IL" dirty="0"/>
              <a:t>Reflecting parameter names (Java8) </a:t>
            </a:r>
          </a:p>
          <a:p>
            <a:endParaRPr lang="he-IL" dirty="0"/>
          </a:p>
          <a:p>
            <a:endParaRPr lang="en-US" altLang="he-I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he-IL"/>
              <a:t>Garbage Collector</a:t>
            </a:r>
          </a:p>
        </p:txBody>
      </p:sp>
      <p:sp>
        <p:nvSpPr>
          <p:cNvPr id="32770" name="Rectangle 3"/>
          <p:cNvSpPr>
            <a:spLocks noGrp="1" noChangeArrowheads="1"/>
          </p:cNvSpPr>
          <p:nvPr>
            <p:ph idx="1"/>
          </p:nvPr>
        </p:nvSpPr>
        <p:spPr/>
        <p:txBody>
          <a:bodyPr/>
          <a:lstStyle/>
          <a:p>
            <a:pPr marL="0" indent="0">
              <a:buNone/>
            </a:pPr>
            <a:r>
              <a:rPr lang="en-US" b="1" dirty="0"/>
              <a:t>Monitoring GC</a:t>
            </a:r>
          </a:p>
        </p:txBody>
      </p:sp>
      <p:sp>
        <p:nvSpPr>
          <p:cNvPr id="32771" name="Rectangle 4"/>
          <p:cNvSpPr>
            <a:spLocks noChangeArrowheads="1"/>
          </p:cNvSpPr>
          <p:nvPr/>
        </p:nvSpPr>
        <p:spPr bwMode="auto">
          <a:xfrm>
            <a:off x="1600200" y="2751138"/>
            <a:ext cx="2590800" cy="474662"/>
          </a:xfrm>
          <a:prstGeom prst="rect">
            <a:avLst/>
          </a:prstGeom>
          <a:noFill/>
          <a:ln w="28575">
            <a:solidFill>
              <a:schemeClr val="bg2"/>
            </a:solidFill>
            <a:miter lim="800000"/>
            <a:headEnd/>
            <a:tailEnd/>
          </a:ln>
        </p:spPr>
        <p:txBody>
          <a:bodyPr wrap="none" anchor="ctr"/>
          <a:lstStyle/>
          <a:p>
            <a:pPr>
              <a:defRPr/>
            </a:pPr>
            <a:r>
              <a:rPr lang="en-US" sz="1600">
                <a:latin typeface="Calibri" pitchFamily="34" charset="0"/>
              </a:rPr>
              <a:t>java –verbosegc MyProgram</a:t>
            </a:r>
            <a:endParaRPr lang="en-US" sz="1600" b="1">
              <a:latin typeface="Calibri" pitchFamily="34" charset="0"/>
            </a:endParaRPr>
          </a:p>
        </p:txBody>
      </p:sp>
      <p:pic>
        <p:nvPicPr>
          <p:cNvPr id="56325" name="Picture 5" descr="a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3429000"/>
            <a:ext cx="7009332" cy="8286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32773" name="Rectangle 6"/>
          <p:cNvSpPr>
            <a:spLocks noChangeArrowheads="1"/>
          </p:cNvSpPr>
          <p:nvPr/>
        </p:nvSpPr>
        <p:spPr bwMode="auto">
          <a:xfrm>
            <a:off x="685800" y="4579938"/>
            <a:ext cx="1752600" cy="339725"/>
          </a:xfrm>
          <a:prstGeom prst="rect">
            <a:avLst/>
          </a:prstGeom>
          <a:noFill/>
          <a:ln w="19050">
            <a:solidFill>
              <a:schemeClr val="bg2"/>
            </a:solidFill>
            <a:miter lim="800000"/>
            <a:headEnd/>
            <a:tailEnd/>
          </a:ln>
        </p:spPr>
        <p:txBody>
          <a:bodyPr wrap="none" anchor="ctr"/>
          <a:lstStyle/>
          <a:p>
            <a:pPr>
              <a:defRPr/>
            </a:pPr>
            <a:r>
              <a:rPr lang="en-US" sz="1600">
                <a:latin typeface="Calibri" pitchFamily="34" charset="0"/>
              </a:rPr>
              <a:t>Amount of freed Kb</a:t>
            </a:r>
          </a:p>
        </p:txBody>
      </p:sp>
      <p:sp>
        <p:nvSpPr>
          <p:cNvPr id="32774" name="Rectangle 7"/>
          <p:cNvSpPr>
            <a:spLocks noChangeArrowheads="1"/>
          </p:cNvSpPr>
          <p:nvPr/>
        </p:nvSpPr>
        <p:spPr bwMode="auto">
          <a:xfrm>
            <a:off x="2590800" y="4579938"/>
            <a:ext cx="1981200" cy="339725"/>
          </a:xfrm>
          <a:prstGeom prst="rect">
            <a:avLst/>
          </a:prstGeom>
          <a:noFill/>
          <a:ln w="19050">
            <a:solidFill>
              <a:schemeClr val="bg2"/>
            </a:solidFill>
            <a:miter lim="800000"/>
            <a:headEnd/>
            <a:tailEnd/>
          </a:ln>
        </p:spPr>
        <p:txBody>
          <a:bodyPr wrap="none" anchor="ctr"/>
          <a:lstStyle/>
          <a:p>
            <a:pPr>
              <a:defRPr/>
            </a:pPr>
            <a:r>
              <a:rPr lang="en-US" sz="1600">
                <a:latin typeface="Calibri" pitchFamily="34" charset="0"/>
              </a:rPr>
              <a:t>Amount of occupied Kb</a:t>
            </a:r>
          </a:p>
        </p:txBody>
      </p:sp>
      <p:sp>
        <p:nvSpPr>
          <p:cNvPr id="32775" name="Rectangle 8"/>
          <p:cNvSpPr>
            <a:spLocks noChangeArrowheads="1"/>
          </p:cNvSpPr>
          <p:nvPr/>
        </p:nvSpPr>
        <p:spPr bwMode="auto">
          <a:xfrm>
            <a:off x="4724400" y="4579938"/>
            <a:ext cx="1600200" cy="339725"/>
          </a:xfrm>
          <a:prstGeom prst="rect">
            <a:avLst/>
          </a:prstGeom>
          <a:noFill/>
          <a:ln w="19050">
            <a:solidFill>
              <a:schemeClr val="bg2"/>
            </a:solidFill>
            <a:miter lim="800000"/>
            <a:headEnd/>
            <a:tailEnd/>
          </a:ln>
        </p:spPr>
        <p:txBody>
          <a:bodyPr wrap="none" anchor="ctr"/>
          <a:lstStyle/>
          <a:p>
            <a:pPr>
              <a:defRPr/>
            </a:pPr>
            <a:r>
              <a:rPr lang="en-US" sz="1600">
                <a:latin typeface="Calibri" pitchFamily="34" charset="0"/>
              </a:rPr>
              <a:t>Heap current size</a:t>
            </a:r>
          </a:p>
        </p:txBody>
      </p:sp>
      <p:sp>
        <p:nvSpPr>
          <p:cNvPr id="32776" name="Rectangle 9"/>
          <p:cNvSpPr>
            <a:spLocks noChangeArrowheads="1"/>
          </p:cNvSpPr>
          <p:nvPr/>
        </p:nvSpPr>
        <p:spPr bwMode="auto">
          <a:xfrm>
            <a:off x="6533728" y="4579938"/>
            <a:ext cx="1981200" cy="339725"/>
          </a:xfrm>
          <a:prstGeom prst="rect">
            <a:avLst/>
          </a:prstGeom>
          <a:noFill/>
          <a:ln w="19050">
            <a:solidFill>
              <a:schemeClr val="bg2"/>
            </a:solidFill>
            <a:miter lim="800000"/>
            <a:headEnd/>
            <a:tailEnd/>
          </a:ln>
        </p:spPr>
        <p:txBody>
          <a:bodyPr wrap="none" anchor="ctr"/>
          <a:lstStyle/>
          <a:p>
            <a:pPr>
              <a:defRPr/>
            </a:pPr>
            <a:r>
              <a:rPr lang="en-US" sz="1600">
                <a:latin typeface="Calibri" pitchFamily="34" charset="0"/>
              </a:rPr>
              <a:t>Time consumed by GC </a:t>
            </a:r>
          </a:p>
        </p:txBody>
      </p:sp>
      <p:sp>
        <p:nvSpPr>
          <p:cNvPr id="73738" name="Line 10"/>
          <p:cNvSpPr>
            <a:spLocks noChangeShapeType="1"/>
          </p:cNvSpPr>
          <p:nvPr/>
        </p:nvSpPr>
        <p:spPr bwMode="auto">
          <a:xfrm flipV="1">
            <a:off x="2057400" y="4173538"/>
            <a:ext cx="0" cy="406400"/>
          </a:xfrm>
          <a:prstGeom prst="line">
            <a:avLst/>
          </a:prstGeom>
          <a:noFill/>
          <a:ln w="9525">
            <a:solidFill>
              <a:srgbClr val="FF3300"/>
            </a:solidFill>
            <a:round/>
            <a:headEnd/>
            <a:tailEnd/>
          </a:ln>
          <a:effectLst/>
        </p:spPr>
        <p:txBody>
          <a:bodyPr/>
          <a:lstStyle/>
          <a:p>
            <a:pPr fontAlgn="auto">
              <a:spcBef>
                <a:spcPts val="0"/>
              </a:spcBef>
              <a:spcAft>
                <a:spcPts val="0"/>
              </a:spcAft>
              <a:defRPr/>
            </a:pPr>
            <a:endParaRPr lang="en-US" sz="2400">
              <a:latin typeface="+mn-lt"/>
              <a:cs typeface="+mn-cs"/>
            </a:endParaRPr>
          </a:p>
        </p:txBody>
      </p:sp>
      <p:sp>
        <p:nvSpPr>
          <p:cNvPr id="73739" name="Line 11"/>
          <p:cNvSpPr>
            <a:spLocks noChangeShapeType="1"/>
          </p:cNvSpPr>
          <p:nvPr/>
        </p:nvSpPr>
        <p:spPr bwMode="auto">
          <a:xfrm flipH="1" flipV="1">
            <a:off x="2771775" y="4197350"/>
            <a:ext cx="863600" cy="382588"/>
          </a:xfrm>
          <a:prstGeom prst="line">
            <a:avLst/>
          </a:prstGeom>
          <a:noFill/>
          <a:ln w="9525">
            <a:solidFill>
              <a:srgbClr val="FF3300"/>
            </a:solidFill>
            <a:round/>
            <a:headEnd/>
            <a:tailEnd/>
          </a:ln>
          <a:effectLst/>
        </p:spPr>
        <p:txBody>
          <a:bodyPr/>
          <a:lstStyle/>
          <a:p>
            <a:pPr fontAlgn="auto">
              <a:spcBef>
                <a:spcPts val="0"/>
              </a:spcBef>
              <a:spcAft>
                <a:spcPts val="0"/>
              </a:spcAft>
              <a:defRPr/>
            </a:pPr>
            <a:endParaRPr lang="en-US" sz="2400">
              <a:latin typeface="+mn-lt"/>
              <a:cs typeface="+mn-cs"/>
            </a:endParaRPr>
          </a:p>
        </p:txBody>
      </p:sp>
      <p:sp>
        <p:nvSpPr>
          <p:cNvPr id="73740" name="Line 12"/>
          <p:cNvSpPr>
            <a:spLocks noChangeShapeType="1"/>
          </p:cNvSpPr>
          <p:nvPr/>
        </p:nvSpPr>
        <p:spPr bwMode="auto">
          <a:xfrm flipH="1" flipV="1">
            <a:off x="3708400" y="4197350"/>
            <a:ext cx="1168400" cy="382588"/>
          </a:xfrm>
          <a:prstGeom prst="line">
            <a:avLst/>
          </a:prstGeom>
          <a:noFill/>
          <a:ln w="9525">
            <a:solidFill>
              <a:srgbClr val="FF3300"/>
            </a:solidFill>
            <a:round/>
            <a:headEnd/>
            <a:tailEnd/>
          </a:ln>
          <a:effectLst/>
        </p:spPr>
        <p:txBody>
          <a:bodyPr/>
          <a:lstStyle/>
          <a:p>
            <a:pPr fontAlgn="auto">
              <a:spcBef>
                <a:spcPts val="0"/>
              </a:spcBef>
              <a:spcAft>
                <a:spcPts val="0"/>
              </a:spcAft>
              <a:defRPr/>
            </a:pPr>
            <a:endParaRPr lang="en-US" sz="2400">
              <a:latin typeface="+mn-lt"/>
              <a:cs typeface="+mn-cs"/>
            </a:endParaRPr>
          </a:p>
        </p:txBody>
      </p:sp>
      <p:sp>
        <p:nvSpPr>
          <p:cNvPr id="73741" name="Line 13"/>
          <p:cNvSpPr>
            <a:spLocks noChangeShapeType="1"/>
          </p:cNvSpPr>
          <p:nvPr/>
        </p:nvSpPr>
        <p:spPr bwMode="auto">
          <a:xfrm flipH="1" flipV="1">
            <a:off x="4349748" y="4197350"/>
            <a:ext cx="2355851" cy="382588"/>
          </a:xfrm>
          <a:prstGeom prst="line">
            <a:avLst/>
          </a:prstGeom>
          <a:noFill/>
          <a:ln w="9525">
            <a:solidFill>
              <a:srgbClr val="FF3300"/>
            </a:solidFill>
            <a:round/>
            <a:headEnd/>
            <a:tailEnd/>
          </a:ln>
          <a:effectLst/>
        </p:spPr>
        <p:txBody>
          <a:bodyPr/>
          <a:lstStyle/>
          <a:p>
            <a:pPr fontAlgn="auto">
              <a:spcBef>
                <a:spcPts val="0"/>
              </a:spcBef>
              <a:spcAft>
                <a:spcPts val="0"/>
              </a:spcAft>
              <a:defRPr/>
            </a:pPr>
            <a:endParaRPr lang="en-US" sz="2400">
              <a:latin typeface="+mn-lt"/>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he-IL"/>
              <a:t>Garbage Collector</a:t>
            </a:r>
          </a:p>
        </p:txBody>
      </p:sp>
      <p:sp>
        <p:nvSpPr>
          <p:cNvPr id="61443" name="Rectangle 3"/>
          <p:cNvSpPr>
            <a:spLocks noGrp="1" noChangeArrowheads="1"/>
          </p:cNvSpPr>
          <p:nvPr>
            <p:ph idx="1"/>
          </p:nvPr>
        </p:nvSpPr>
        <p:spPr/>
        <p:txBody>
          <a:bodyPr/>
          <a:lstStyle/>
          <a:p>
            <a:pPr marL="0" indent="0">
              <a:buNone/>
            </a:pPr>
            <a:r>
              <a:rPr lang="en-US" altLang="he-IL" b="1" dirty="0"/>
              <a:t>GC Strategies:</a:t>
            </a:r>
          </a:p>
          <a:p>
            <a:pPr lvl="2"/>
            <a:endParaRPr lang="en-US" altLang="he-IL" dirty="0"/>
          </a:p>
          <a:p>
            <a:pPr lvl="2"/>
            <a:r>
              <a:rPr lang="en-US" altLang="he-IL" dirty="0"/>
              <a:t>Sweeping GC</a:t>
            </a:r>
          </a:p>
          <a:p>
            <a:pPr lvl="2"/>
            <a:endParaRPr lang="en-US" altLang="he-IL" dirty="0"/>
          </a:p>
          <a:p>
            <a:pPr lvl="2"/>
            <a:r>
              <a:rPr lang="en-US" altLang="he-IL" dirty="0"/>
              <a:t>Compacting GC</a:t>
            </a:r>
          </a:p>
          <a:p>
            <a:pPr lvl="2"/>
            <a:endParaRPr lang="en-US" altLang="he-IL" dirty="0"/>
          </a:p>
          <a:p>
            <a:pPr lvl="2"/>
            <a:r>
              <a:rPr lang="en-US" altLang="he-IL" dirty="0"/>
              <a:t>Copying GC</a:t>
            </a:r>
          </a:p>
          <a:p>
            <a:endParaRPr lang="en-US" altLang="he-I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he-IL"/>
              <a:t>Garbage Collector</a:t>
            </a:r>
          </a:p>
        </p:txBody>
      </p:sp>
      <p:sp>
        <p:nvSpPr>
          <p:cNvPr id="34818" name="Rectangle 3"/>
          <p:cNvSpPr>
            <a:spLocks noGrp="1" noChangeArrowheads="1"/>
          </p:cNvSpPr>
          <p:nvPr>
            <p:ph idx="1"/>
          </p:nvPr>
        </p:nvSpPr>
        <p:spPr/>
        <p:txBody>
          <a:bodyPr/>
          <a:lstStyle/>
          <a:p>
            <a:pPr marL="0" indent="0">
              <a:buNone/>
            </a:pPr>
            <a:r>
              <a:rPr lang="en-US" b="1" dirty="0"/>
              <a:t>Sweeping GC</a:t>
            </a:r>
          </a:p>
          <a:p>
            <a:pPr lvl="1"/>
            <a:r>
              <a:rPr lang="en-US" dirty="0"/>
              <a:t>Scans the heap and simply removes all marked objects</a:t>
            </a:r>
          </a:p>
          <a:p>
            <a:pPr lvl="1"/>
            <a:r>
              <a:rPr lang="en-US" dirty="0"/>
              <a:t>Quick since no further management takes place</a:t>
            </a:r>
          </a:p>
          <a:p>
            <a:pPr lvl="1"/>
            <a:r>
              <a:rPr lang="en-US" dirty="0"/>
              <a:t>Leads to free memory fragments making new allocation to become inefficient </a:t>
            </a:r>
          </a:p>
          <a:p>
            <a:endParaRPr lang="en-US" dirty="0"/>
          </a:p>
        </p:txBody>
      </p:sp>
      <p:sp>
        <p:nvSpPr>
          <p:cNvPr id="60420" name="Rectangle 4"/>
          <p:cNvSpPr>
            <a:spLocks noChangeArrowheads="1"/>
          </p:cNvSpPr>
          <p:nvPr/>
        </p:nvSpPr>
        <p:spPr bwMode="auto">
          <a:xfrm>
            <a:off x="1331913" y="362049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21" name="Rectangle 5"/>
          <p:cNvSpPr>
            <a:spLocks noChangeArrowheads="1"/>
          </p:cNvSpPr>
          <p:nvPr/>
        </p:nvSpPr>
        <p:spPr bwMode="auto">
          <a:xfrm>
            <a:off x="1619250" y="362049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0662" name="Rectangle 6"/>
          <p:cNvSpPr>
            <a:spLocks noChangeArrowheads="1"/>
          </p:cNvSpPr>
          <p:nvPr/>
        </p:nvSpPr>
        <p:spPr bwMode="auto">
          <a:xfrm>
            <a:off x="1908175" y="3620492"/>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70663" name="Rectangle 7"/>
          <p:cNvSpPr>
            <a:spLocks noChangeArrowheads="1"/>
          </p:cNvSpPr>
          <p:nvPr/>
        </p:nvSpPr>
        <p:spPr bwMode="auto">
          <a:xfrm>
            <a:off x="2195513" y="3620492"/>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0424" name="Rectangle 8"/>
          <p:cNvSpPr>
            <a:spLocks noChangeArrowheads="1"/>
          </p:cNvSpPr>
          <p:nvPr/>
        </p:nvSpPr>
        <p:spPr bwMode="auto">
          <a:xfrm>
            <a:off x="2484438" y="362049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25" name="Rectangle 9"/>
          <p:cNvSpPr>
            <a:spLocks noChangeArrowheads="1"/>
          </p:cNvSpPr>
          <p:nvPr/>
        </p:nvSpPr>
        <p:spPr bwMode="auto">
          <a:xfrm>
            <a:off x="2771775" y="362049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0666" name="Rectangle 10"/>
          <p:cNvSpPr>
            <a:spLocks noChangeArrowheads="1"/>
          </p:cNvSpPr>
          <p:nvPr/>
        </p:nvSpPr>
        <p:spPr bwMode="auto">
          <a:xfrm>
            <a:off x="3060700" y="3620492"/>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0427" name="Rectangle 11"/>
          <p:cNvSpPr>
            <a:spLocks noChangeArrowheads="1"/>
          </p:cNvSpPr>
          <p:nvPr/>
        </p:nvSpPr>
        <p:spPr bwMode="auto">
          <a:xfrm>
            <a:off x="3348038" y="362049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28" name="Rectangle 12"/>
          <p:cNvSpPr>
            <a:spLocks noChangeArrowheads="1"/>
          </p:cNvSpPr>
          <p:nvPr/>
        </p:nvSpPr>
        <p:spPr bwMode="auto">
          <a:xfrm>
            <a:off x="3635375" y="362049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29" name="Rectangle 13"/>
          <p:cNvSpPr>
            <a:spLocks noChangeArrowheads="1"/>
          </p:cNvSpPr>
          <p:nvPr/>
        </p:nvSpPr>
        <p:spPr bwMode="auto">
          <a:xfrm>
            <a:off x="3922713" y="362049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0670" name="Rectangle 14"/>
          <p:cNvSpPr>
            <a:spLocks noChangeArrowheads="1"/>
          </p:cNvSpPr>
          <p:nvPr/>
        </p:nvSpPr>
        <p:spPr bwMode="auto">
          <a:xfrm>
            <a:off x="4211638" y="3620492"/>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0431" name="Rectangle 15"/>
          <p:cNvSpPr>
            <a:spLocks noChangeArrowheads="1"/>
          </p:cNvSpPr>
          <p:nvPr/>
        </p:nvSpPr>
        <p:spPr bwMode="auto">
          <a:xfrm>
            <a:off x="4498975" y="362049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0672" name="Rectangle 16"/>
          <p:cNvSpPr>
            <a:spLocks noChangeArrowheads="1"/>
          </p:cNvSpPr>
          <p:nvPr/>
        </p:nvSpPr>
        <p:spPr bwMode="auto">
          <a:xfrm>
            <a:off x="4789488" y="3620492"/>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0433" name="Rectangle 17"/>
          <p:cNvSpPr>
            <a:spLocks noChangeArrowheads="1"/>
          </p:cNvSpPr>
          <p:nvPr/>
        </p:nvSpPr>
        <p:spPr bwMode="auto">
          <a:xfrm>
            <a:off x="5076825" y="362049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34" name="Rectangle 18"/>
          <p:cNvSpPr>
            <a:spLocks noChangeArrowheads="1"/>
          </p:cNvSpPr>
          <p:nvPr/>
        </p:nvSpPr>
        <p:spPr bwMode="auto">
          <a:xfrm>
            <a:off x="5365750" y="362049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0675" name="Rectangle 19"/>
          <p:cNvSpPr>
            <a:spLocks noChangeArrowheads="1"/>
          </p:cNvSpPr>
          <p:nvPr/>
        </p:nvSpPr>
        <p:spPr bwMode="auto">
          <a:xfrm>
            <a:off x="5653088" y="3620492"/>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0436" name="Rectangle 20"/>
          <p:cNvSpPr>
            <a:spLocks noChangeArrowheads="1"/>
          </p:cNvSpPr>
          <p:nvPr/>
        </p:nvSpPr>
        <p:spPr bwMode="auto">
          <a:xfrm>
            <a:off x="1331913" y="426184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37" name="Rectangle 21"/>
          <p:cNvSpPr>
            <a:spLocks noChangeArrowheads="1"/>
          </p:cNvSpPr>
          <p:nvPr/>
        </p:nvSpPr>
        <p:spPr bwMode="auto">
          <a:xfrm>
            <a:off x="1619250" y="426184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38" name="Rectangle 22"/>
          <p:cNvSpPr>
            <a:spLocks noChangeArrowheads="1"/>
          </p:cNvSpPr>
          <p:nvPr/>
        </p:nvSpPr>
        <p:spPr bwMode="auto">
          <a:xfrm>
            <a:off x="1908175" y="4261842"/>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39" name="Rectangle 23"/>
          <p:cNvSpPr>
            <a:spLocks noChangeArrowheads="1"/>
          </p:cNvSpPr>
          <p:nvPr/>
        </p:nvSpPr>
        <p:spPr bwMode="auto">
          <a:xfrm>
            <a:off x="2195513" y="4261842"/>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0" name="Rectangle 24"/>
          <p:cNvSpPr>
            <a:spLocks noChangeArrowheads="1"/>
          </p:cNvSpPr>
          <p:nvPr/>
        </p:nvSpPr>
        <p:spPr bwMode="auto">
          <a:xfrm>
            <a:off x="2484438" y="426184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1" name="Rectangle 25"/>
          <p:cNvSpPr>
            <a:spLocks noChangeArrowheads="1"/>
          </p:cNvSpPr>
          <p:nvPr/>
        </p:nvSpPr>
        <p:spPr bwMode="auto">
          <a:xfrm>
            <a:off x="2771775" y="426184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2" name="Rectangle 26"/>
          <p:cNvSpPr>
            <a:spLocks noChangeArrowheads="1"/>
          </p:cNvSpPr>
          <p:nvPr/>
        </p:nvSpPr>
        <p:spPr bwMode="auto">
          <a:xfrm>
            <a:off x="3060700" y="4261842"/>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3" name="Rectangle 27"/>
          <p:cNvSpPr>
            <a:spLocks noChangeArrowheads="1"/>
          </p:cNvSpPr>
          <p:nvPr/>
        </p:nvSpPr>
        <p:spPr bwMode="auto">
          <a:xfrm>
            <a:off x="3348038" y="426184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4" name="Rectangle 28"/>
          <p:cNvSpPr>
            <a:spLocks noChangeArrowheads="1"/>
          </p:cNvSpPr>
          <p:nvPr/>
        </p:nvSpPr>
        <p:spPr bwMode="auto">
          <a:xfrm>
            <a:off x="3635375" y="426184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5" name="Rectangle 29"/>
          <p:cNvSpPr>
            <a:spLocks noChangeArrowheads="1"/>
          </p:cNvSpPr>
          <p:nvPr/>
        </p:nvSpPr>
        <p:spPr bwMode="auto">
          <a:xfrm>
            <a:off x="3922713" y="4261842"/>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6" name="Rectangle 30"/>
          <p:cNvSpPr>
            <a:spLocks noChangeArrowheads="1"/>
          </p:cNvSpPr>
          <p:nvPr/>
        </p:nvSpPr>
        <p:spPr bwMode="auto">
          <a:xfrm>
            <a:off x="4211638" y="4261842"/>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7" name="Rectangle 31"/>
          <p:cNvSpPr>
            <a:spLocks noChangeArrowheads="1"/>
          </p:cNvSpPr>
          <p:nvPr/>
        </p:nvSpPr>
        <p:spPr bwMode="auto">
          <a:xfrm>
            <a:off x="4498975" y="426184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8" name="Rectangle 32"/>
          <p:cNvSpPr>
            <a:spLocks noChangeArrowheads="1"/>
          </p:cNvSpPr>
          <p:nvPr/>
        </p:nvSpPr>
        <p:spPr bwMode="auto">
          <a:xfrm>
            <a:off x="4789488" y="4261842"/>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49" name="Rectangle 33"/>
          <p:cNvSpPr>
            <a:spLocks noChangeArrowheads="1"/>
          </p:cNvSpPr>
          <p:nvPr/>
        </p:nvSpPr>
        <p:spPr bwMode="auto">
          <a:xfrm>
            <a:off x="5076825" y="426184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0" name="Rectangle 34"/>
          <p:cNvSpPr>
            <a:spLocks noChangeArrowheads="1"/>
          </p:cNvSpPr>
          <p:nvPr/>
        </p:nvSpPr>
        <p:spPr bwMode="auto">
          <a:xfrm>
            <a:off x="5365750" y="4261842"/>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1" name="Rectangle 35"/>
          <p:cNvSpPr>
            <a:spLocks noChangeArrowheads="1"/>
          </p:cNvSpPr>
          <p:nvPr/>
        </p:nvSpPr>
        <p:spPr bwMode="auto">
          <a:xfrm>
            <a:off x="5653088" y="4261842"/>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2" name="Rectangle 36"/>
          <p:cNvSpPr>
            <a:spLocks noChangeArrowheads="1"/>
          </p:cNvSpPr>
          <p:nvPr/>
        </p:nvSpPr>
        <p:spPr bwMode="auto">
          <a:xfrm>
            <a:off x="1331913" y="4900017"/>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3" name="Rectangle 37"/>
          <p:cNvSpPr>
            <a:spLocks noChangeArrowheads="1"/>
          </p:cNvSpPr>
          <p:nvPr/>
        </p:nvSpPr>
        <p:spPr bwMode="auto">
          <a:xfrm>
            <a:off x="1619250" y="4900017"/>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4" name="Rectangle 38"/>
          <p:cNvSpPr>
            <a:spLocks noChangeArrowheads="1"/>
          </p:cNvSpPr>
          <p:nvPr/>
        </p:nvSpPr>
        <p:spPr bwMode="auto">
          <a:xfrm>
            <a:off x="1908175" y="4900017"/>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5" name="Rectangle 39"/>
          <p:cNvSpPr>
            <a:spLocks noChangeArrowheads="1"/>
          </p:cNvSpPr>
          <p:nvPr/>
        </p:nvSpPr>
        <p:spPr bwMode="auto">
          <a:xfrm>
            <a:off x="1979613" y="4900017"/>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6" name="Rectangle 40"/>
          <p:cNvSpPr>
            <a:spLocks noChangeArrowheads="1"/>
          </p:cNvSpPr>
          <p:nvPr/>
        </p:nvSpPr>
        <p:spPr bwMode="auto">
          <a:xfrm>
            <a:off x="2555875" y="4900017"/>
            <a:ext cx="215900" cy="257175"/>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7" name="Rectangle 42"/>
          <p:cNvSpPr>
            <a:spLocks noChangeArrowheads="1"/>
          </p:cNvSpPr>
          <p:nvPr/>
        </p:nvSpPr>
        <p:spPr bwMode="auto">
          <a:xfrm>
            <a:off x="3060700" y="4900017"/>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8" name="Rectangle 43"/>
          <p:cNvSpPr>
            <a:spLocks noChangeArrowheads="1"/>
          </p:cNvSpPr>
          <p:nvPr/>
        </p:nvSpPr>
        <p:spPr bwMode="auto">
          <a:xfrm>
            <a:off x="3276600" y="4900017"/>
            <a:ext cx="358775" cy="257175"/>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59" name="Rectangle 44"/>
          <p:cNvSpPr>
            <a:spLocks noChangeArrowheads="1"/>
          </p:cNvSpPr>
          <p:nvPr/>
        </p:nvSpPr>
        <p:spPr bwMode="auto">
          <a:xfrm>
            <a:off x="3635375" y="4900017"/>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0" name="Rectangle 45"/>
          <p:cNvSpPr>
            <a:spLocks noChangeArrowheads="1"/>
          </p:cNvSpPr>
          <p:nvPr/>
        </p:nvSpPr>
        <p:spPr bwMode="auto">
          <a:xfrm>
            <a:off x="3922713" y="4900017"/>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1" name="Rectangle 47"/>
          <p:cNvSpPr>
            <a:spLocks noChangeArrowheads="1"/>
          </p:cNvSpPr>
          <p:nvPr/>
        </p:nvSpPr>
        <p:spPr bwMode="auto">
          <a:xfrm>
            <a:off x="4498975" y="4900017"/>
            <a:ext cx="360363" cy="257175"/>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2" name="Rectangle 48"/>
          <p:cNvSpPr>
            <a:spLocks noChangeArrowheads="1"/>
          </p:cNvSpPr>
          <p:nvPr/>
        </p:nvSpPr>
        <p:spPr bwMode="auto">
          <a:xfrm>
            <a:off x="4789488" y="4900017"/>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3" name="Rectangle 49"/>
          <p:cNvSpPr>
            <a:spLocks noChangeArrowheads="1"/>
          </p:cNvSpPr>
          <p:nvPr/>
        </p:nvSpPr>
        <p:spPr bwMode="auto">
          <a:xfrm>
            <a:off x="5003800" y="4900017"/>
            <a:ext cx="360363" cy="257175"/>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4" name="Rectangle 50"/>
          <p:cNvSpPr>
            <a:spLocks noChangeArrowheads="1"/>
          </p:cNvSpPr>
          <p:nvPr/>
        </p:nvSpPr>
        <p:spPr bwMode="auto">
          <a:xfrm>
            <a:off x="5365750" y="4900017"/>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5" name="Rectangle 51"/>
          <p:cNvSpPr>
            <a:spLocks noChangeArrowheads="1"/>
          </p:cNvSpPr>
          <p:nvPr/>
        </p:nvSpPr>
        <p:spPr bwMode="auto">
          <a:xfrm>
            <a:off x="5653088" y="4900017"/>
            <a:ext cx="287337" cy="255587"/>
          </a:xfrm>
          <a:prstGeom prst="rect">
            <a:avLst/>
          </a:prstGeom>
          <a:solidFill>
            <a:srgbClr val="FF7D7D"/>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6" name="Rectangle 52"/>
          <p:cNvSpPr>
            <a:spLocks noChangeArrowheads="1"/>
          </p:cNvSpPr>
          <p:nvPr/>
        </p:nvSpPr>
        <p:spPr bwMode="auto">
          <a:xfrm>
            <a:off x="4213225" y="4900017"/>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7" name="Rectangle 53"/>
          <p:cNvSpPr>
            <a:spLocks noChangeArrowheads="1"/>
          </p:cNvSpPr>
          <p:nvPr/>
        </p:nvSpPr>
        <p:spPr bwMode="auto">
          <a:xfrm>
            <a:off x="5653088" y="4900017"/>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68" name="Rectangle 54"/>
          <p:cNvSpPr>
            <a:spLocks noChangeArrowheads="1"/>
          </p:cNvSpPr>
          <p:nvPr/>
        </p:nvSpPr>
        <p:spPr bwMode="auto">
          <a:xfrm>
            <a:off x="2771775" y="4900017"/>
            <a:ext cx="431800"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0711" name="Rectangle 55"/>
          <p:cNvSpPr>
            <a:spLocks noChangeArrowheads="1"/>
          </p:cNvSpPr>
          <p:nvPr/>
        </p:nvSpPr>
        <p:spPr bwMode="auto">
          <a:xfrm>
            <a:off x="6877050" y="4261842"/>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0470" name="Rectangle 56"/>
          <p:cNvSpPr>
            <a:spLocks noChangeArrowheads="1"/>
          </p:cNvSpPr>
          <p:nvPr/>
        </p:nvSpPr>
        <p:spPr bwMode="auto">
          <a:xfrm>
            <a:off x="6877050" y="4901604"/>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0471" name="Rectangle 57"/>
          <p:cNvSpPr>
            <a:spLocks noChangeArrowheads="1"/>
          </p:cNvSpPr>
          <p:nvPr/>
        </p:nvSpPr>
        <p:spPr bwMode="auto">
          <a:xfrm>
            <a:off x="6878638" y="3685579"/>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34871" name="Rectangle 58"/>
          <p:cNvSpPr>
            <a:spLocks noChangeArrowheads="1"/>
          </p:cNvSpPr>
          <p:nvPr/>
        </p:nvSpPr>
        <p:spPr bwMode="auto">
          <a:xfrm>
            <a:off x="7526338" y="4900017"/>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Free space</a:t>
            </a:r>
          </a:p>
        </p:txBody>
      </p:sp>
      <p:sp>
        <p:nvSpPr>
          <p:cNvPr id="34872" name="Rectangle 59"/>
          <p:cNvSpPr>
            <a:spLocks noChangeArrowheads="1"/>
          </p:cNvSpPr>
          <p:nvPr/>
        </p:nvSpPr>
        <p:spPr bwMode="auto">
          <a:xfrm>
            <a:off x="7597775" y="4261842"/>
            <a:ext cx="287338"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Marked object</a:t>
            </a:r>
          </a:p>
        </p:txBody>
      </p:sp>
      <p:sp>
        <p:nvSpPr>
          <p:cNvPr id="34873" name="Rectangle 60"/>
          <p:cNvSpPr>
            <a:spLocks noChangeArrowheads="1"/>
          </p:cNvSpPr>
          <p:nvPr/>
        </p:nvSpPr>
        <p:spPr bwMode="auto">
          <a:xfrm>
            <a:off x="7526338" y="3683992"/>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Used Object</a:t>
            </a:r>
          </a:p>
        </p:txBody>
      </p:sp>
      <p:sp>
        <p:nvSpPr>
          <p:cNvPr id="60475" name="Rectangle 61"/>
          <p:cNvSpPr>
            <a:spLocks noChangeArrowheads="1"/>
          </p:cNvSpPr>
          <p:nvPr/>
        </p:nvSpPr>
        <p:spPr bwMode="auto">
          <a:xfrm>
            <a:off x="2268538" y="4900017"/>
            <a:ext cx="287337" cy="257175"/>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he-IL"/>
              <a:t>Garbage Collector</a:t>
            </a:r>
          </a:p>
        </p:txBody>
      </p:sp>
      <p:sp>
        <p:nvSpPr>
          <p:cNvPr id="35842" name="Rectangle 3"/>
          <p:cNvSpPr>
            <a:spLocks noGrp="1" noChangeArrowheads="1"/>
          </p:cNvSpPr>
          <p:nvPr>
            <p:ph idx="1"/>
          </p:nvPr>
        </p:nvSpPr>
        <p:spPr/>
        <p:txBody>
          <a:bodyPr/>
          <a:lstStyle/>
          <a:p>
            <a:pPr marL="0" indent="0">
              <a:buNone/>
            </a:pPr>
            <a:r>
              <a:rPr lang="en-US" b="1" dirty="0"/>
              <a:t>Compacting GC</a:t>
            </a:r>
          </a:p>
          <a:p>
            <a:pPr lvl="1"/>
            <a:r>
              <a:rPr lang="en-US" dirty="0"/>
              <a:t>Scans the heap and removes all marked objects</a:t>
            </a:r>
          </a:p>
          <a:p>
            <a:pPr lvl="1"/>
            <a:r>
              <a:rPr lang="en-US" dirty="0"/>
              <a:t>Moves used objects to freed memory area to prevent memory fragments</a:t>
            </a:r>
          </a:p>
          <a:p>
            <a:pPr lvl="1"/>
            <a:r>
              <a:rPr lang="en-US" dirty="0"/>
              <a:t>Needs to check if any moved object matched the free space fragment </a:t>
            </a:r>
          </a:p>
          <a:p>
            <a:pPr lvl="1"/>
            <a:r>
              <a:rPr lang="en-US" dirty="0"/>
              <a:t>Therefore slower </a:t>
            </a:r>
          </a:p>
          <a:p>
            <a:endParaRPr lang="en-US" dirty="0"/>
          </a:p>
        </p:txBody>
      </p:sp>
      <p:sp>
        <p:nvSpPr>
          <p:cNvPr id="62468" name="Rectangle 4"/>
          <p:cNvSpPr>
            <a:spLocks noChangeArrowheads="1"/>
          </p:cNvSpPr>
          <p:nvPr/>
        </p:nvSpPr>
        <p:spPr bwMode="auto">
          <a:xfrm>
            <a:off x="1331913" y="386104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69" name="Rectangle 5"/>
          <p:cNvSpPr>
            <a:spLocks noChangeArrowheads="1"/>
          </p:cNvSpPr>
          <p:nvPr/>
        </p:nvSpPr>
        <p:spPr bwMode="auto">
          <a:xfrm>
            <a:off x="1619250" y="386104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1686" name="Rectangle 6"/>
          <p:cNvSpPr>
            <a:spLocks noChangeArrowheads="1"/>
          </p:cNvSpPr>
          <p:nvPr/>
        </p:nvSpPr>
        <p:spPr bwMode="auto">
          <a:xfrm>
            <a:off x="1908175" y="3861048"/>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71687" name="Rectangle 7"/>
          <p:cNvSpPr>
            <a:spLocks noChangeArrowheads="1"/>
          </p:cNvSpPr>
          <p:nvPr/>
        </p:nvSpPr>
        <p:spPr bwMode="auto">
          <a:xfrm>
            <a:off x="2195513" y="3861048"/>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2472" name="Rectangle 8"/>
          <p:cNvSpPr>
            <a:spLocks noChangeArrowheads="1"/>
          </p:cNvSpPr>
          <p:nvPr/>
        </p:nvSpPr>
        <p:spPr bwMode="auto">
          <a:xfrm>
            <a:off x="2484438" y="386104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73" name="Rectangle 9"/>
          <p:cNvSpPr>
            <a:spLocks noChangeArrowheads="1"/>
          </p:cNvSpPr>
          <p:nvPr/>
        </p:nvSpPr>
        <p:spPr bwMode="auto">
          <a:xfrm>
            <a:off x="2771775" y="386104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1690" name="Rectangle 10"/>
          <p:cNvSpPr>
            <a:spLocks noChangeArrowheads="1"/>
          </p:cNvSpPr>
          <p:nvPr/>
        </p:nvSpPr>
        <p:spPr bwMode="auto">
          <a:xfrm>
            <a:off x="3060700" y="3861048"/>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2475" name="Rectangle 11"/>
          <p:cNvSpPr>
            <a:spLocks noChangeArrowheads="1"/>
          </p:cNvSpPr>
          <p:nvPr/>
        </p:nvSpPr>
        <p:spPr bwMode="auto">
          <a:xfrm>
            <a:off x="3348038" y="386104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76" name="Rectangle 12"/>
          <p:cNvSpPr>
            <a:spLocks noChangeArrowheads="1"/>
          </p:cNvSpPr>
          <p:nvPr/>
        </p:nvSpPr>
        <p:spPr bwMode="auto">
          <a:xfrm>
            <a:off x="3635375" y="386104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77" name="Rectangle 13"/>
          <p:cNvSpPr>
            <a:spLocks noChangeArrowheads="1"/>
          </p:cNvSpPr>
          <p:nvPr/>
        </p:nvSpPr>
        <p:spPr bwMode="auto">
          <a:xfrm>
            <a:off x="3922713" y="386104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1694" name="Rectangle 14"/>
          <p:cNvSpPr>
            <a:spLocks noChangeArrowheads="1"/>
          </p:cNvSpPr>
          <p:nvPr/>
        </p:nvSpPr>
        <p:spPr bwMode="auto">
          <a:xfrm>
            <a:off x="4211638" y="3861048"/>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2479" name="Rectangle 15"/>
          <p:cNvSpPr>
            <a:spLocks noChangeArrowheads="1"/>
          </p:cNvSpPr>
          <p:nvPr/>
        </p:nvSpPr>
        <p:spPr bwMode="auto">
          <a:xfrm>
            <a:off x="4498975" y="386104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1696" name="Rectangle 16"/>
          <p:cNvSpPr>
            <a:spLocks noChangeArrowheads="1"/>
          </p:cNvSpPr>
          <p:nvPr/>
        </p:nvSpPr>
        <p:spPr bwMode="auto">
          <a:xfrm>
            <a:off x="4789488" y="3861048"/>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2481" name="Rectangle 17"/>
          <p:cNvSpPr>
            <a:spLocks noChangeArrowheads="1"/>
          </p:cNvSpPr>
          <p:nvPr/>
        </p:nvSpPr>
        <p:spPr bwMode="auto">
          <a:xfrm>
            <a:off x="5076825" y="386104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82" name="Rectangle 18"/>
          <p:cNvSpPr>
            <a:spLocks noChangeArrowheads="1"/>
          </p:cNvSpPr>
          <p:nvPr/>
        </p:nvSpPr>
        <p:spPr bwMode="auto">
          <a:xfrm>
            <a:off x="5365750" y="386104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1699" name="Rectangle 19"/>
          <p:cNvSpPr>
            <a:spLocks noChangeArrowheads="1"/>
          </p:cNvSpPr>
          <p:nvPr/>
        </p:nvSpPr>
        <p:spPr bwMode="auto">
          <a:xfrm>
            <a:off x="5653088" y="3861048"/>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2484" name="Rectangle 20"/>
          <p:cNvSpPr>
            <a:spLocks noChangeArrowheads="1"/>
          </p:cNvSpPr>
          <p:nvPr/>
        </p:nvSpPr>
        <p:spPr bwMode="auto">
          <a:xfrm>
            <a:off x="1331913" y="450239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85" name="Rectangle 21"/>
          <p:cNvSpPr>
            <a:spLocks noChangeArrowheads="1"/>
          </p:cNvSpPr>
          <p:nvPr/>
        </p:nvSpPr>
        <p:spPr bwMode="auto">
          <a:xfrm>
            <a:off x="1619250" y="450239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86" name="Rectangle 22"/>
          <p:cNvSpPr>
            <a:spLocks noChangeArrowheads="1"/>
          </p:cNvSpPr>
          <p:nvPr/>
        </p:nvSpPr>
        <p:spPr bwMode="auto">
          <a:xfrm>
            <a:off x="1908175" y="450239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87" name="Rectangle 23"/>
          <p:cNvSpPr>
            <a:spLocks noChangeArrowheads="1"/>
          </p:cNvSpPr>
          <p:nvPr/>
        </p:nvSpPr>
        <p:spPr bwMode="auto">
          <a:xfrm>
            <a:off x="2195513" y="450239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88" name="Rectangle 24"/>
          <p:cNvSpPr>
            <a:spLocks noChangeArrowheads="1"/>
          </p:cNvSpPr>
          <p:nvPr/>
        </p:nvSpPr>
        <p:spPr bwMode="auto">
          <a:xfrm>
            <a:off x="2484438" y="450239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89" name="Rectangle 25"/>
          <p:cNvSpPr>
            <a:spLocks noChangeArrowheads="1"/>
          </p:cNvSpPr>
          <p:nvPr/>
        </p:nvSpPr>
        <p:spPr bwMode="auto">
          <a:xfrm>
            <a:off x="2771775" y="450239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0" name="Rectangle 26"/>
          <p:cNvSpPr>
            <a:spLocks noChangeArrowheads="1"/>
          </p:cNvSpPr>
          <p:nvPr/>
        </p:nvSpPr>
        <p:spPr bwMode="auto">
          <a:xfrm>
            <a:off x="3060700" y="450239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1" name="Rectangle 27"/>
          <p:cNvSpPr>
            <a:spLocks noChangeArrowheads="1"/>
          </p:cNvSpPr>
          <p:nvPr/>
        </p:nvSpPr>
        <p:spPr bwMode="auto">
          <a:xfrm>
            <a:off x="3348038" y="450239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2" name="Rectangle 28"/>
          <p:cNvSpPr>
            <a:spLocks noChangeArrowheads="1"/>
          </p:cNvSpPr>
          <p:nvPr/>
        </p:nvSpPr>
        <p:spPr bwMode="auto">
          <a:xfrm>
            <a:off x="3635375" y="450239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3" name="Rectangle 29"/>
          <p:cNvSpPr>
            <a:spLocks noChangeArrowheads="1"/>
          </p:cNvSpPr>
          <p:nvPr/>
        </p:nvSpPr>
        <p:spPr bwMode="auto">
          <a:xfrm>
            <a:off x="3922713" y="450239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4" name="Rectangle 30"/>
          <p:cNvSpPr>
            <a:spLocks noChangeArrowheads="1"/>
          </p:cNvSpPr>
          <p:nvPr/>
        </p:nvSpPr>
        <p:spPr bwMode="auto">
          <a:xfrm>
            <a:off x="4211638" y="450239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5" name="Rectangle 31"/>
          <p:cNvSpPr>
            <a:spLocks noChangeArrowheads="1"/>
          </p:cNvSpPr>
          <p:nvPr/>
        </p:nvSpPr>
        <p:spPr bwMode="auto">
          <a:xfrm>
            <a:off x="4498975" y="450239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6" name="Rectangle 32"/>
          <p:cNvSpPr>
            <a:spLocks noChangeArrowheads="1"/>
          </p:cNvSpPr>
          <p:nvPr/>
        </p:nvSpPr>
        <p:spPr bwMode="auto">
          <a:xfrm>
            <a:off x="4789488" y="450239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7" name="Rectangle 33"/>
          <p:cNvSpPr>
            <a:spLocks noChangeArrowheads="1"/>
          </p:cNvSpPr>
          <p:nvPr/>
        </p:nvSpPr>
        <p:spPr bwMode="auto">
          <a:xfrm>
            <a:off x="5076825" y="450239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8" name="Rectangle 34"/>
          <p:cNvSpPr>
            <a:spLocks noChangeArrowheads="1"/>
          </p:cNvSpPr>
          <p:nvPr/>
        </p:nvSpPr>
        <p:spPr bwMode="auto">
          <a:xfrm>
            <a:off x="5365750" y="450239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499" name="Rectangle 35"/>
          <p:cNvSpPr>
            <a:spLocks noChangeArrowheads="1"/>
          </p:cNvSpPr>
          <p:nvPr/>
        </p:nvSpPr>
        <p:spPr bwMode="auto">
          <a:xfrm>
            <a:off x="5653088" y="450239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1733" name="Rectangle 53"/>
          <p:cNvSpPr>
            <a:spLocks noChangeArrowheads="1"/>
          </p:cNvSpPr>
          <p:nvPr/>
        </p:nvSpPr>
        <p:spPr bwMode="auto">
          <a:xfrm>
            <a:off x="6877050" y="4502398"/>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2501" name="Rectangle 54"/>
          <p:cNvSpPr>
            <a:spLocks noChangeArrowheads="1"/>
          </p:cNvSpPr>
          <p:nvPr/>
        </p:nvSpPr>
        <p:spPr bwMode="auto">
          <a:xfrm>
            <a:off x="6877050" y="514216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02" name="Rectangle 55"/>
          <p:cNvSpPr>
            <a:spLocks noChangeArrowheads="1"/>
          </p:cNvSpPr>
          <p:nvPr/>
        </p:nvSpPr>
        <p:spPr bwMode="auto">
          <a:xfrm>
            <a:off x="6878638" y="3926135"/>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35878" name="Rectangle 56"/>
          <p:cNvSpPr>
            <a:spLocks noChangeArrowheads="1"/>
          </p:cNvSpPr>
          <p:nvPr/>
        </p:nvSpPr>
        <p:spPr bwMode="auto">
          <a:xfrm>
            <a:off x="7526338" y="5140573"/>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Free space</a:t>
            </a:r>
          </a:p>
        </p:txBody>
      </p:sp>
      <p:sp>
        <p:nvSpPr>
          <p:cNvPr id="35879" name="Rectangle 57"/>
          <p:cNvSpPr>
            <a:spLocks noChangeArrowheads="1"/>
          </p:cNvSpPr>
          <p:nvPr/>
        </p:nvSpPr>
        <p:spPr bwMode="auto">
          <a:xfrm>
            <a:off x="7597775" y="4502398"/>
            <a:ext cx="287338"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Marked object</a:t>
            </a:r>
          </a:p>
        </p:txBody>
      </p:sp>
      <p:sp>
        <p:nvSpPr>
          <p:cNvPr id="35880" name="Rectangle 58"/>
          <p:cNvSpPr>
            <a:spLocks noChangeArrowheads="1"/>
          </p:cNvSpPr>
          <p:nvPr/>
        </p:nvSpPr>
        <p:spPr bwMode="auto">
          <a:xfrm>
            <a:off x="7526338" y="3924548"/>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Used Object</a:t>
            </a:r>
          </a:p>
        </p:txBody>
      </p:sp>
      <p:sp>
        <p:nvSpPr>
          <p:cNvPr id="62506" name="Rectangle 60"/>
          <p:cNvSpPr>
            <a:spLocks noChangeArrowheads="1"/>
          </p:cNvSpPr>
          <p:nvPr/>
        </p:nvSpPr>
        <p:spPr bwMode="auto">
          <a:xfrm>
            <a:off x="1331913" y="514216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07" name="Rectangle 61"/>
          <p:cNvSpPr>
            <a:spLocks noChangeArrowheads="1"/>
          </p:cNvSpPr>
          <p:nvPr/>
        </p:nvSpPr>
        <p:spPr bwMode="auto">
          <a:xfrm>
            <a:off x="1619250" y="5142160"/>
            <a:ext cx="287338"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08" name="Rectangle 62"/>
          <p:cNvSpPr>
            <a:spLocks noChangeArrowheads="1"/>
          </p:cNvSpPr>
          <p:nvPr/>
        </p:nvSpPr>
        <p:spPr bwMode="auto">
          <a:xfrm>
            <a:off x="1908175" y="514216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09" name="Rectangle 63"/>
          <p:cNvSpPr>
            <a:spLocks noChangeArrowheads="1"/>
          </p:cNvSpPr>
          <p:nvPr/>
        </p:nvSpPr>
        <p:spPr bwMode="auto">
          <a:xfrm>
            <a:off x="2195513" y="514216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0" name="Rectangle 64"/>
          <p:cNvSpPr>
            <a:spLocks noChangeArrowheads="1"/>
          </p:cNvSpPr>
          <p:nvPr/>
        </p:nvSpPr>
        <p:spPr bwMode="auto">
          <a:xfrm>
            <a:off x="2484438" y="514216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1" name="Rectangle 65"/>
          <p:cNvSpPr>
            <a:spLocks noChangeArrowheads="1"/>
          </p:cNvSpPr>
          <p:nvPr/>
        </p:nvSpPr>
        <p:spPr bwMode="auto">
          <a:xfrm>
            <a:off x="2771775" y="5142160"/>
            <a:ext cx="287338"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2" name="Rectangle 66"/>
          <p:cNvSpPr>
            <a:spLocks noChangeArrowheads="1"/>
          </p:cNvSpPr>
          <p:nvPr/>
        </p:nvSpPr>
        <p:spPr bwMode="auto">
          <a:xfrm>
            <a:off x="3060700" y="514216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3" name="Rectangle 67"/>
          <p:cNvSpPr>
            <a:spLocks noChangeArrowheads="1"/>
          </p:cNvSpPr>
          <p:nvPr/>
        </p:nvSpPr>
        <p:spPr bwMode="auto">
          <a:xfrm>
            <a:off x="3348038" y="514216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4" name="Rectangle 68"/>
          <p:cNvSpPr>
            <a:spLocks noChangeArrowheads="1"/>
          </p:cNvSpPr>
          <p:nvPr/>
        </p:nvSpPr>
        <p:spPr bwMode="auto">
          <a:xfrm>
            <a:off x="3635375" y="5142160"/>
            <a:ext cx="287338"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5" name="Rectangle 69"/>
          <p:cNvSpPr>
            <a:spLocks noChangeArrowheads="1"/>
          </p:cNvSpPr>
          <p:nvPr/>
        </p:nvSpPr>
        <p:spPr bwMode="auto">
          <a:xfrm>
            <a:off x="3922713" y="514216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6" name="Rectangle 70"/>
          <p:cNvSpPr>
            <a:spLocks noChangeArrowheads="1"/>
          </p:cNvSpPr>
          <p:nvPr/>
        </p:nvSpPr>
        <p:spPr bwMode="auto">
          <a:xfrm>
            <a:off x="4211638" y="514216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7" name="Rectangle 71"/>
          <p:cNvSpPr>
            <a:spLocks noChangeArrowheads="1"/>
          </p:cNvSpPr>
          <p:nvPr/>
        </p:nvSpPr>
        <p:spPr bwMode="auto">
          <a:xfrm>
            <a:off x="4498975" y="5142160"/>
            <a:ext cx="287338"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8" name="Rectangle 72"/>
          <p:cNvSpPr>
            <a:spLocks noChangeArrowheads="1"/>
          </p:cNvSpPr>
          <p:nvPr/>
        </p:nvSpPr>
        <p:spPr bwMode="auto">
          <a:xfrm>
            <a:off x="4789488" y="514216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19" name="Rectangle 73"/>
          <p:cNvSpPr>
            <a:spLocks noChangeArrowheads="1"/>
          </p:cNvSpPr>
          <p:nvPr/>
        </p:nvSpPr>
        <p:spPr bwMode="auto">
          <a:xfrm>
            <a:off x="2195513" y="5140573"/>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20" name="Rectangle 74"/>
          <p:cNvSpPr>
            <a:spLocks noChangeArrowheads="1"/>
          </p:cNvSpPr>
          <p:nvPr/>
        </p:nvSpPr>
        <p:spPr bwMode="auto">
          <a:xfrm>
            <a:off x="1908175" y="5140573"/>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21" name="Rectangle 75"/>
          <p:cNvSpPr>
            <a:spLocks noChangeArrowheads="1"/>
          </p:cNvSpPr>
          <p:nvPr/>
        </p:nvSpPr>
        <p:spPr bwMode="auto">
          <a:xfrm>
            <a:off x="5653088" y="514216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22" name="Rectangle 76"/>
          <p:cNvSpPr>
            <a:spLocks noChangeArrowheads="1"/>
          </p:cNvSpPr>
          <p:nvPr/>
        </p:nvSpPr>
        <p:spPr bwMode="auto">
          <a:xfrm>
            <a:off x="5076825" y="5140573"/>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23" name="Rectangle 77"/>
          <p:cNvSpPr>
            <a:spLocks noChangeArrowheads="1"/>
          </p:cNvSpPr>
          <p:nvPr/>
        </p:nvSpPr>
        <p:spPr bwMode="auto">
          <a:xfrm>
            <a:off x="5364163" y="5140573"/>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2524" name="Freeform 78"/>
          <p:cNvSpPr>
            <a:spLocks/>
          </p:cNvSpPr>
          <p:nvPr/>
        </p:nvSpPr>
        <p:spPr bwMode="auto">
          <a:xfrm>
            <a:off x="2051050" y="5397748"/>
            <a:ext cx="3168650" cy="447675"/>
          </a:xfrm>
          <a:custGeom>
            <a:avLst/>
            <a:gdLst>
              <a:gd name="T0" fmla="*/ 2147483646 w 1996"/>
              <a:gd name="T1" fmla="*/ 0 h 317"/>
              <a:gd name="T2" fmla="*/ 2147483646 w 1996"/>
              <a:gd name="T3" fmla="*/ 2147483646 h 317"/>
              <a:gd name="T4" fmla="*/ 0 w 1996"/>
              <a:gd name="T5" fmla="*/ 0 h 317"/>
              <a:gd name="T6" fmla="*/ 0 60000 65536"/>
              <a:gd name="T7" fmla="*/ 0 60000 65536"/>
              <a:gd name="T8" fmla="*/ 0 60000 65536"/>
              <a:gd name="T9" fmla="*/ 0 w 1996"/>
              <a:gd name="T10" fmla="*/ 0 h 317"/>
              <a:gd name="T11" fmla="*/ 1996 w 1996"/>
              <a:gd name="T12" fmla="*/ 317 h 317"/>
            </a:gdLst>
            <a:ahLst/>
            <a:cxnLst>
              <a:cxn ang="T6">
                <a:pos x="T0" y="T1"/>
              </a:cxn>
              <a:cxn ang="T7">
                <a:pos x="T2" y="T3"/>
              </a:cxn>
              <a:cxn ang="T8">
                <a:pos x="T4" y="T5"/>
              </a:cxn>
            </a:cxnLst>
            <a:rect l="T9" t="T10" r="T11" b="T12"/>
            <a:pathLst>
              <a:path w="1996" h="317">
                <a:moveTo>
                  <a:pt x="1996" y="0"/>
                </a:moveTo>
                <a:cubicBezTo>
                  <a:pt x="1550" y="158"/>
                  <a:pt x="1105" y="317"/>
                  <a:pt x="772" y="317"/>
                </a:cubicBezTo>
                <a:cubicBezTo>
                  <a:pt x="439" y="317"/>
                  <a:pt x="129" y="53"/>
                  <a:pt x="0" y="0"/>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62525" name="Freeform 79"/>
          <p:cNvSpPr>
            <a:spLocks/>
          </p:cNvSpPr>
          <p:nvPr/>
        </p:nvSpPr>
        <p:spPr bwMode="auto">
          <a:xfrm>
            <a:off x="2339975" y="5397748"/>
            <a:ext cx="3168650" cy="447675"/>
          </a:xfrm>
          <a:custGeom>
            <a:avLst/>
            <a:gdLst>
              <a:gd name="T0" fmla="*/ 2147483646 w 1996"/>
              <a:gd name="T1" fmla="*/ 0 h 317"/>
              <a:gd name="T2" fmla="*/ 2147483646 w 1996"/>
              <a:gd name="T3" fmla="*/ 2147483646 h 317"/>
              <a:gd name="T4" fmla="*/ 0 w 1996"/>
              <a:gd name="T5" fmla="*/ 0 h 317"/>
              <a:gd name="T6" fmla="*/ 0 60000 65536"/>
              <a:gd name="T7" fmla="*/ 0 60000 65536"/>
              <a:gd name="T8" fmla="*/ 0 60000 65536"/>
              <a:gd name="T9" fmla="*/ 0 w 1996"/>
              <a:gd name="T10" fmla="*/ 0 h 317"/>
              <a:gd name="T11" fmla="*/ 1996 w 1996"/>
              <a:gd name="T12" fmla="*/ 317 h 317"/>
            </a:gdLst>
            <a:ahLst/>
            <a:cxnLst>
              <a:cxn ang="T6">
                <a:pos x="T0" y="T1"/>
              </a:cxn>
              <a:cxn ang="T7">
                <a:pos x="T2" y="T3"/>
              </a:cxn>
              <a:cxn ang="T8">
                <a:pos x="T4" y="T5"/>
              </a:cxn>
            </a:cxnLst>
            <a:rect l="T9" t="T10" r="T11" b="T12"/>
            <a:pathLst>
              <a:path w="1996" h="317">
                <a:moveTo>
                  <a:pt x="1996" y="0"/>
                </a:moveTo>
                <a:cubicBezTo>
                  <a:pt x="1550" y="158"/>
                  <a:pt x="1105" y="317"/>
                  <a:pt x="772" y="317"/>
                </a:cubicBezTo>
                <a:cubicBezTo>
                  <a:pt x="439" y="317"/>
                  <a:pt x="129" y="53"/>
                  <a:pt x="0" y="0"/>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62526" name="Freeform 80"/>
          <p:cNvSpPr>
            <a:spLocks/>
          </p:cNvSpPr>
          <p:nvPr/>
        </p:nvSpPr>
        <p:spPr bwMode="auto">
          <a:xfrm>
            <a:off x="3132138" y="5397748"/>
            <a:ext cx="1511300" cy="192087"/>
          </a:xfrm>
          <a:custGeom>
            <a:avLst/>
            <a:gdLst>
              <a:gd name="T0" fmla="*/ 2147483646 w 952"/>
              <a:gd name="T1" fmla="*/ 0 h 136"/>
              <a:gd name="T2" fmla="*/ 2147483646 w 952"/>
              <a:gd name="T3" fmla="*/ 2147483646 h 136"/>
              <a:gd name="T4" fmla="*/ 0 w 952"/>
              <a:gd name="T5" fmla="*/ 0 h 136"/>
              <a:gd name="T6" fmla="*/ 0 60000 65536"/>
              <a:gd name="T7" fmla="*/ 0 60000 65536"/>
              <a:gd name="T8" fmla="*/ 0 60000 65536"/>
              <a:gd name="T9" fmla="*/ 0 w 952"/>
              <a:gd name="T10" fmla="*/ 0 h 136"/>
              <a:gd name="T11" fmla="*/ 952 w 952"/>
              <a:gd name="T12" fmla="*/ 136 h 136"/>
            </a:gdLst>
            <a:ahLst/>
            <a:cxnLst>
              <a:cxn ang="T6">
                <a:pos x="T0" y="T1"/>
              </a:cxn>
              <a:cxn ang="T7">
                <a:pos x="T2" y="T3"/>
              </a:cxn>
              <a:cxn ang="T8">
                <a:pos x="T4" y="T5"/>
              </a:cxn>
            </a:cxnLst>
            <a:rect l="T9" t="T10" r="T11" b="T12"/>
            <a:pathLst>
              <a:path w="952" h="136">
                <a:moveTo>
                  <a:pt x="952" y="0"/>
                </a:moveTo>
                <a:cubicBezTo>
                  <a:pt x="737" y="68"/>
                  <a:pt x="522" y="136"/>
                  <a:pt x="363" y="136"/>
                </a:cubicBezTo>
                <a:cubicBezTo>
                  <a:pt x="204" y="136"/>
                  <a:pt x="102" y="68"/>
                  <a:pt x="0" y="0"/>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he-I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he-IL"/>
              <a:t>Garbage Collector</a:t>
            </a:r>
          </a:p>
        </p:txBody>
      </p:sp>
      <p:sp>
        <p:nvSpPr>
          <p:cNvPr id="36866" name="Rectangle 3"/>
          <p:cNvSpPr>
            <a:spLocks noGrp="1" noChangeArrowheads="1"/>
          </p:cNvSpPr>
          <p:nvPr>
            <p:ph idx="1"/>
          </p:nvPr>
        </p:nvSpPr>
        <p:spPr/>
        <p:txBody>
          <a:bodyPr/>
          <a:lstStyle/>
          <a:p>
            <a:pPr marL="0" indent="0">
              <a:buNone/>
            </a:pPr>
            <a:r>
              <a:rPr lang="en-US" b="1" dirty="0"/>
              <a:t>Copying GC</a:t>
            </a:r>
          </a:p>
          <a:p>
            <a:pPr lvl="1"/>
            <a:r>
              <a:rPr lang="en-US" dirty="0"/>
              <a:t>Copies used objects to inactive regions </a:t>
            </a:r>
          </a:p>
          <a:p>
            <a:pPr lvl="1"/>
            <a:r>
              <a:rPr lang="en-US" dirty="0"/>
              <a:t>Less need in matching object to available space</a:t>
            </a:r>
          </a:p>
          <a:p>
            <a:pPr lvl="1"/>
            <a:r>
              <a:rPr lang="en-US" dirty="0"/>
              <a:t>Faster than Compacting CG</a:t>
            </a:r>
          </a:p>
          <a:p>
            <a:pPr lvl="1"/>
            <a:r>
              <a:rPr lang="en-US" dirty="0"/>
              <a:t>Requires greater heap in order to manage inactive regions </a:t>
            </a:r>
          </a:p>
          <a:p>
            <a:endParaRPr lang="en-US" dirty="0"/>
          </a:p>
        </p:txBody>
      </p:sp>
      <p:sp>
        <p:nvSpPr>
          <p:cNvPr id="64516" name="Rectangle 4"/>
          <p:cNvSpPr>
            <a:spLocks noChangeArrowheads="1"/>
          </p:cNvSpPr>
          <p:nvPr/>
        </p:nvSpPr>
        <p:spPr bwMode="auto">
          <a:xfrm>
            <a:off x="1331913" y="362108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17" name="Rectangle 5"/>
          <p:cNvSpPr>
            <a:spLocks noChangeArrowheads="1"/>
          </p:cNvSpPr>
          <p:nvPr/>
        </p:nvSpPr>
        <p:spPr bwMode="auto">
          <a:xfrm>
            <a:off x="1619250" y="362108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18" name="Rectangle 6"/>
          <p:cNvSpPr>
            <a:spLocks noChangeArrowheads="1"/>
          </p:cNvSpPr>
          <p:nvPr/>
        </p:nvSpPr>
        <p:spPr bwMode="auto">
          <a:xfrm>
            <a:off x="1908175" y="3621088"/>
            <a:ext cx="287338" cy="255587"/>
          </a:xfrm>
          <a:prstGeom prst="rect">
            <a:avLst/>
          </a:prstGeom>
          <a:solidFill>
            <a:srgbClr val="FF7D7D"/>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19" name="Rectangle 7"/>
          <p:cNvSpPr>
            <a:spLocks noChangeArrowheads="1"/>
          </p:cNvSpPr>
          <p:nvPr/>
        </p:nvSpPr>
        <p:spPr bwMode="auto">
          <a:xfrm>
            <a:off x="2195513" y="3621088"/>
            <a:ext cx="287337" cy="255587"/>
          </a:xfrm>
          <a:prstGeom prst="rect">
            <a:avLst/>
          </a:prstGeom>
          <a:solidFill>
            <a:srgbClr val="FF7D7D"/>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0" name="Rectangle 8"/>
          <p:cNvSpPr>
            <a:spLocks noChangeArrowheads="1"/>
          </p:cNvSpPr>
          <p:nvPr/>
        </p:nvSpPr>
        <p:spPr bwMode="auto">
          <a:xfrm>
            <a:off x="2484438" y="362108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1" name="Rectangle 9"/>
          <p:cNvSpPr>
            <a:spLocks noChangeArrowheads="1"/>
          </p:cNvSpPr>
          <p:nvPr/>
        </p:nvSpPr>
        <p:spPr bwMode="auto">
          <a:xfrm>
            <a:off x="2771775" y="362108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2" name="Rectangle 10"/>
          <p:cNvSpPr>
            <a:spLocks noChangeArrowheads="1"/>
          </p:cNvSpPr>
          <p:nvPr/>
        </p:nvSpPr>
        <p:spPr bwMode="auto">
          <a:xfrm>
            <a:off x="3060700" y="3621088"/>
            <a:ext cx="287338" cy="255587"/>
          </a:xfrm>
          <a:prstGeom prst="rect">
            <a:avLst/>
          </a:prstGeom>
          <a:solidFill>
            <a:srgbClr val="FF7D7D"/>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3" name="Rectangle 11"/>
          <p:cNvSpPr>
            <a:spLocks noChangeArrowheads="1"/>
          </p:cNvSpPr>
          <p:nvPr/>
        </p:nvSpPr>
        <p:spPr bwMode="auto">
          <a:xfrm>
            <a:off x="3348038" y="362108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4" name="Rectangle 12"/>
          <p:cNvSpPr>
            <a:spLocks noChangeArrowheads="1"/>
          </p:cNvSpPr>
          <p:nvPr/>
        </p:nvSpPr>
        <p:spPr bwMode="auto">
          <a:xfrm>
            <a:off x="3635375" y="362108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5" name="Rectangle 13"/>
          <p:cNvSpPr>
            <a:spLocks noChangeArrowheads="1"/>
          </p:cNvSpPr>
          <p:nvPr/>
        </p:nvSpPr>
        <p:spPr bwMode="auto">
          <a:xfrm>
            <a:off x="3922713" y="362108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6" name="Rectangle 14"/>
          <p:cNvSpPr>
            <a:spLocks noChangeArrowheads="1"/>
          </p:cNvSpPr>
          <p:nvPr/>
        </p:nvSpPr>
        <p:spPr bwMode="auto">
          <a:xfrm>
            <a:off x="4211638" y="362108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7" name="Rectangle 15"/>
          <p:cNvSpPr>
            <a:spLocks noChangeArrowheads="1"/>
          </p:cNvSpPr>
          <p:nvPr/>
        </p:nvSpPr>
        <p:spPr bwMode="auto">
          <a:xfrm>
            <a:off x="4498975" y="362108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8" name="Rectangle 16"/>
          <p:cNvSpPr>
            <a:spLocks noChangeArrowheads="1"/>
          </p:cNvSpPr>
          <p:nvPr/>
        </p:nvSpPr>
        <p:spPr bwMode="auto">
          <a:xfrm>
            <a:off x="4789488" y="362108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29" name="Rectangle 17"/>
          <p:cNvSpPr>
            <a:spLocks noChangeArrowheads="1"/>
          </p:cNvSpPr>
          <p:nvPr/>
        </p:nvSpPr>
        <p:spPr bwMode="auto">
          <a:xfrm>
            <a:off x="5076825" y="362108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0" name="Rectangle 18"/>
          <p:cNvSpPr>
            <a:spLocks noChangeArrowheads="1"/>
          </p:cNvSpPr>
          <p:nvPr/>
        </p:nvSpPr>
        <p:spPr bwMode="auto">
          <a:xfrm>
            <a:off x="5365750" y="362108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1" name="Rectangle 19"/>
          <p:cNvSpPr>
            <a:spLocks noChangeArrowheads="1"/>
          </p:cNvSpPr>
          <p:nvPr/>
        </p:nvSpPr>
        <p:spPr bwMode="auto">
          <a:xfrm>
            <a:off x="5653088" y="362108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2" name="Rectangle 20"/>
          <p:cNvSpPr>
            <a:spLocks noChangeArrowheads="1"/>
          </p:cNvSpPr>
          <p:nvPr/>
        </p:nvSpPr>
        <p:spPr bwMode="auto">
          <a:xfrm>
            <a:off x="1331913" y="426243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3" name="Rectangle 21"/>
          <p:cNvSpPr>
            <a:spLocks noChangeArrowheads="1"/>
          </p:cNvSpPr>
          <p:nvPr/>
        </p:nvSpPr>
        <p:spPr bwMode="auto">
          <a:xfrm>
            <a:off x="1619250" y="426243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4" name="Rectangle 22"/>
          <p:cNvSpPr>
            <a:spLocks noChangeArrowheads="1"/>
          </p:cNvSpPr>
          <p:nvPr/>
        </p:nvSpPr>
        <p:spPr bwMode="auto">
          <a:xfrm>
            <a:off x="1908175" y="426243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5" name="Rectangle 23"/>
          <p:cNvSpPr>
            <a:spLocks noChangeArrowheads="1"/>
          </p:cNvSpPr>
          <p:nvPr/>
        </p:nvSpPr>
        <p:spPr bwMode="auto">
          <a:xfrm>
            <a:off x="2195513" y="426243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6" name="Rectangle 24"/>
          <p:cNvSpPr>
            <a:spLocks noChangeArrowheads="1"/>
          </p:cNvSpPr>
          <p:nvPr/>
        </p:nvSpPr>
        <p:spPr bwMode="auto">
          <a:xfrm>
            <a:off x="2484438" y="426243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7" name="Rectangle 25"/>
          <p:cNvSpPr>
            <a:spLocks noChangeArrowheads="1"/>
          </p:cNvSpPr>
          <p:nvPr/>
        </p:nvSpPr>
        <p:spPr bwMode="auto">
          <a:xfrm>
            <a:off x="2771775" y="426243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8" name="Rectangle 26"/>
          <p:cNvSpPr>
            <a:spLocks noChangeArrowheads="1"/>
          </p:cNvSpPr>
          <p:nvPr/>
        </p:nvSpPr>
        <p:spPr bwMode="auto">
          <a:xfrm>
            <a:off x="3060700" y="426243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39" name="Rectangle 27"/>
          <p:cNvSpPr>
            <a:spLocks noChangeArrowheads="1"/>
          </p:cNvSpPr>
          <p:nvPr/>
        </p:nvSpPr>
        <p:spPr bwMode="auto">
          <a:xfrm>
            <a:off x="3348038" y="4262438"/>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0" name="Rectangle 28"/>
          <p:cNvSpPr>
            <a:spLocks noChangeArrowheads="1"/>
          </p:cNvSpPr>
          <p:nvPr/>
        </p:nvSpPr>
        <p:spPr bwMode="auto">
          <a:xfrm>
            <a:off x="3635375" y="4262438"/>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1" name="Rectangle 29"/>
          <p:cNvSpPr>
            <a:spLocks noChangeArrowheads="1"/>
          </p:cNvSpPr>
          <p:nvPr/>
        </p:nvSpPr>
        <p:spPr bwMode="auto">
          <a:xfrm>
            <a:off x="3922713" y="426243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2" name="Rectangle 30"/>
          <p:cNvSpPr>
            <a:spLocks noChangeArrowheads="1"/>
          </p:cNvSpPr>
          <p:nvPr/>
        </p:nvSpPr>
        <p:spPr bwMode="auto">
          <a:xfrm>
            <a:off x="4211638" y="426243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3" name="Rectangle 31"/>
          <p:cNvSpPr>
            <a:spLocks noChangeArrowheads="1"/>
          </p:cNvSpPr>
          <p:nvPr/>
        </p:nvSpPr>
        <p:spPr bwMode="auto">
          <a:xfrm>
            <a:off x="4498975" y="426243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4" name="Rectangle 32"/>
          <p:cNvSpPr>
            <a:spLocks noChangeArrowheads="1"/>
          </p:cNvSpPr>
          <p:nvPr/>
        </p:nvSpPr>
        <p:spPr bwMode="auto">
          <a:xfrm>
            <a:off x="4789488" y="426243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5" name="Rectangle 33"/>
          <p:cNvSpPr>
            <a:spLocks noChangeArrowheads="1"/>
          </p:cNvSpPr>
          <p:nvPr/>
        </p:nvSpPr>
        <p:spPr bwMode="auto">
          <a:xfrm>
            <a:off x="5076825" y="426243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6" name="Rectangle 34"/>
          <p:cNvSpPr>
            <a:spLocks noChangeArrowheads="1"/>
          </p:cNvSpPr>
          <p:nvPr/>
        </p:nvSpPr>
        <p:spPr bwMode="auto">
          <a:xfrm>
            <a:off x="5365750" y="4262438"/>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7" name="Rectangle 35"/>
          <p:cNvSpPr>
            <a:spLocks noChangeArrowheads="1"/>
          </p:cNvSpPr>
          <p:nvPr/>
        </p:nvSpPr>
        <p:spPr bwMode="auto">
          <a:xfrm>
            <a:off x="5653088" y="4262438"/>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8" name="Rectangle 36"/>
          <p:cNvSpPr>
            <a:spLocks noChangeArrowheads="1"/>
          </p:cNvSpPr>
          <p:nvPr/>
        </p:nvSpPr>
        <p:spPr bwMode="auto">
          <a:xfrm>
            <a:off x="6877050" y="4262438"/>
            <a:ext cx="287338" cy="255587"/>
          </a:xfrm>
          <a:prstGeom prst="rect">
            <a:avLst/>
          </a:prstGeom>
          <a:solidFill>
            <a:srgbClr val="FF7D7D"/>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49" name="Rectangle 37"/>
          <p:cNvSpPr>
            <a:spLocks noChangeArrowheads="1"/>
          </p:cNvSpPr>
          <p:nvPr/>
        </p:nvSpPr>
        <p:spPr bwMode="auto">
          <a:xfrm>
            <a:off x="6877050" y="490220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50" name="Rectangle 38"/>
          <p:cNvSpPr>
            <a:spLocks noChangeArrowheads="1"/>
          </p:cNvSpPr>
          <p:nvPr/>
        </p:nvSpPr>
        <p:spPr bwMode="auto">
          <a:xfrm>
            <a:off x="6878638" y="3686175"/>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36902" name="Rectangle 39"/>
          <p:cNvSpPr>
            <a:spLocks noChangeArrowheads="1"/>
          </p:cNvSpPr>
          <p:nvPr/>
        </p:nvSpPr>
        <p:spPr bwMode="auto">
          <a:xfrm>
            <a:off x="7526338" y="4900613"/>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Free space</a:t>
            </a:r>
          </a:p>
        </p:txBody>
      </p:sp>
      <p:sp>
        <p:nvSpPr>
          <p:cNvPr id="36903" name="Rectangle 40"/>
          <p:cNvSpPr>
            <a:spLocks noChangeArrowheads="1"/>
          </p:cNvSpPr>
          <p:nvPr/>
        </p:nvSpPr>
        <p:spPr bwMode="auto">
          <a:xfrm>
            <a:off x="7597775" y="4262438"/>
            <a:ext cx="287338"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Marked object</a:t>
            </a:r>
          </a:p>
        </p:txBody>
      </p:sp>
      <p:sp>
        <p:nvSpPr>
          <p:cNvPr id="36904" name="Rectangle 41"/>
          <p:cNvSpPr>
            <a:spLocks noChangeArrowheads="1"/>
          </p:cNvSpPr>
          <p:nvPr/>
        </p:nvSpPr>
        <p:spPr bwMode="auto">
          <a:xfrm>
            <a:off x="7526338" y="3684588"/>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Used Object</a:t>
            </a:r>
          </a:p>
        </p:txBody>
      </p:sp>
      <p:sp>
        <p:nvSpPr>
          <p:cNvPr id="64554" name="Rectangle 42"/>
          <p:cNvSpPr>
            <a:spLocks noChangeArrowheads="1"/>
          </p:cNvSpPr>
          <p:nvPr/>
        </p:nvSpPr>
        <p:spPr bwMode="auto">
          <a:xfrm>
            <a:off x="1331913" y="490220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55" name="Rectangle 43"/>
          <p:cNvSpPr>
            <a:spLocks noChangeArrowheads="1"/>
          </p:cNvSpPr>
          <p:nvPr/>
        </p:nvSpPr>
        <p:spPr bwMode="auto">
          <a:xfrm>
            <a:off x="1619250" y="490220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56" name="Rectangle 44"/>
          <p:cNvSpPr>
            <a:spLocks noChangeArrowheads="1"/>
          </p:cNvSpPr>
          <p:nvPr/>
        </p:nvSpPr>
        <p:spPr bwMode="auto">
          <a:xfrm>
            <a:off x="1908175" y="490220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57" name="Rectangle 45"/>
          <p:cNvSpPr>
            <a:spLocks noChangeArrowheads="1"/>
          </p:cNvSpPr>
          <p:nvPr/>
        </p:nvSpPr>
        <p:spPr bwMode="auto">
          <a:xfrm>
            <a:off x="2195513" y="490220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58" name="Rectangle 46"/>
          <p:cNvSpPr>
            <a:spLocks noChangeArrowheads="1"/>
          </p:cNvSpPr>
          <p:nvPr/>
        </p:nvSpPr>
        <p:spPr bwMode="auto">
          <a:xfrm>
            <a:off x="2484438" y="490220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59" name="Rectangle 47"/>
          <p:cNvSpPr>
            <a:spLocks noChangeArrowheads="1"/>
          </p:cNvSpPr>
          <p:nvPr/>
        </p:nvSpPr>
        <p:spPr bwMode="auto">
          <a:xfrm>
            <a:off x="2771775" y="490220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0" name="Rectangle 48"/>
          <p:cNvSpPr>
            <a:spLocks noChangeArrowheads="1"/>
          </p:cNvSpPr>
          <p:nvPr/>
        </p:nvSpPr>
        <p:spPr bwMode="auto">
          <a:xfrm>
            <a:off x="3060700" y="490220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1" name="Rectangle 49"/>
          <p:cNvSpPr>
            <a:spLocks noChangeArrowheads="1"/>
          </p:cNvSpPr>
          <p:nvPr/>
        </p:nvSpPr>
        <p:spPr bwMode="auto">
          <a:xfrm>
            <a:off x="3348038" y="490220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2" name="Rectangle 50"/>
          <p:cNvSpPr>
            <a:spLocks noChangeArrowheads="1"/>
          </p:cNvSpPr>
          <p:nvPr/>
        </p:nvSpPr>
        <p:spPr bwMode="auto">
          <a:xfrm>
            <a:off x="3635375" y="4902200"/>
            <a:ext cx="287338"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3" name="Rectangle 51"/>
          <p:cNvSpPr>
            <a:spLocks noChangeArrowheads="1"/>
          </p:cNvSpPr>
          <p:nvPr/>
        </p:nvSpPr>
        <p:spPr bwMode="auto">
          <a:xfrm>
            <a:off x="3922713" y="4902200"/>
            <a:ext cx="287337" cy="2555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4" name="Rectangle 52"/>
          <p:cNvSpPr>
            <a:spLocks noChangeArrowheads="1"/>
          </p:cNvSpPr>
          <p:nvPr/>
        </p:nvSpPr>
        <p:spPr bwMode="auto">
          <a:xfrm>
            <a:off x="4211638" y="490220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5" name="Rectangle 53"/>
          <p:cNvSpPr>
            <a:spLocks noChangeArrowheads="1"/>
          </p:cNvSpPr>
          <p:nvPr/>
        </p:nvSpPr>
        <p:spPr bwMode="auto">
          <a:xfrm>
            <a:off x="4498975" y="4902200"/>
            <a:ext cx="287338"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6" name="Rectangle 54"/>
          <p:cNvSpPr>
            <a:spLocks noChangeArrowheads="1"/>
          </p:cNvSpPr>
          <p:nvPr/>
        </p:nvSpPr>
        <p:spPr bwMode="auto">
          <a:xfrm>
            <a:off x="4789488" y="490220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7" name="Rectangle 55"/>
          <p:cNvSpPr>
            <a:spLocks noChangeArrowheads="1"/>
          </p:cNvSpPr>
          <p:nvPr/>
        </p:nvSpPr>
        <p:spPr bwMode="auto">
          <a:xfrm>
            <a:off x="2195513" y="4900613"/>
            <a:ext cx="287337"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8" name="Rectangle 56"/>
          <p:cNvSpPr>
            <a:spLocks noChangeArrowheads="1"/>
          </p:cNvSpPr>
          <p:nvPr/>
        </p:nvSpPr>
        <p:spPr bwMode="auto">
          <a:xfrm>
            <a:off x="1908175" y="4900613"/>
            <a:ext cx="287338" cy="2555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69" name="Rectangle 57"/>
          <p:cNvSpPr>
            <a:spLocks noChangeArrowheads="1"/>
          </p:cNvSpPr>
          <p:nvPr/>
        </p:nvSpPr>
        <p:spPr bwMode="auto">
          <a:xfrm>
            <a:off x="5653088" y="4902200"/>
            <a:ext cx="287337" cy="255588"/>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70" name="Rectangle 58"/>
          <p:cNvSpPr>
            <a:spLocks noChangeArrowheads="1"/>
          </p:cNvSpPr>
          <p:nvPr/>
        </p:nvSpPr>
        <p:spPr bwMode="auto">
          <a:xfrm>
            <a:off x="5076825" y="4900613"/>
            <a:ext cx="287338"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71" name="Rectangle 59"/>
          <p:cNvSpPr>
            <a:spLocks noChangeArrowheads="1"/>
          </p:cNvSpPr>
          <p:nvPr/>
        </p:nvSpPr>
        <p:spPr bwMode="auto">
          <a:xfrm>
            <a:off x="5364163" y="4900613"/>
            <a:ext cx="287337" cy="255587"/>
          </a:xfrm>
          <a:prstGeom prst="rect">
            <a:avLst/>
          </a:prstGeom>
          <a:solidFill>
            <a:srgbClr val="00B0F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72" name="Freeform 63"/>
          <p:cNvSpPr>
            <a:spLocks/>
          </p:cNvSpPr>
          <p:nvPr/>
        </p:nvSpPr>
        <p:spPr bwMode="auto">
          <a:xfrm>
            <a:off x="1619250" y="4645025"/>
            <a:ext cx="2881313" cy="127000"/>
          </a:xfrm>
          <a:custGeom>
            <a:avLst/>
            <a:gdLst>
              <a:gd name="T0" fmla="*/ 0 w 1815"/>
              <a:gd name="T1" fmla="*/ 0 h 90"/>
              <a:gd name="T2" fmla="*/ 2147483646 w 1815"/>
              <a:gd name="T3" fmla="*/ 2147483646 h 90"/>
              <a:gd name="T4" fmla="*/ 2147483646 w 1815"/>
              <a:gd name="T5" fmla="*/ 0 h 90"/>
              <a:gd name="T6" fmla="*/ 0 60000 65536"/>
              <a:gd name="T7" fmla="*/ 0 60000 65536"/>
              <a:gd name="T8" fmla="*/ 0 60000 65536"/>
              <a:gd name="T9" fmla="*/ 0 w 1815"/>
              <a:gd name="T10" fmla="*/ 0 h 90"/>
              <a:gd name="T11" fmla="*/ 1815 w 1815"/>
              <a:gd name="T12" fmla="*/ 90 h 90"/>
            </a:gdLst>
            <a:ahLst/>
            <a:cxnLst>
              <a:cxn ang="T6">
                <a:pos x="T0" y="T1"/>
              </a:cxn>
              <a:cxn ang="T7">
                <a:pos x="T2" y="T3"/>
              </a:cxn>
              <a:cxn ang="T8">
                <a:pos x="T4" y="T5"/>
              </a:cxn>
            </a:cxnLst>
            <a:rect l="T9" t="T10" r="T11" b="T12"/>
            <a:pathLst>
              <a:path w="1815" h="90">
                <a:moveTo>
                  <a:pt x="0" y="0"/>
                </a:moveTo>
                <a:cubicBezTo>
                  <a:pt x="416" y="45"/>
                  <a:pt x="832" y="90"/>
                  <a:pt x="1134" y="90"/>
                </a:cubicBezTo>
                <a:cubicBezTo>
                  <a:pt x="1436" y="90"/>
                  <a:pt x="1625" y="45"/>
                  <a:pt x="1815" y="0"/>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64573" name="AutoShape 64"/>
          <p:cNvSpPr>
            <a:spLocks/>
          </p:cNvSpPr>
          <p:nvPr/>
        </p:nvSpPr>
        <p:spPr bwMode="auto">
          <a:xfrm rot="-5529282">
            <a:off x="1587500" y="4397375"/>
            <a:ext cx="63500" cy="431800"/>
          </a:xfrm>
          <a:prstGeom prst="leftBrace">
            <a:avLst>
              <a:gd name="adj1" fmla="val 5037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74" name="AutoShape 65"/>
          <p:cNvSpPr>
            <a:spLocks/>
          </p:cNvSpPr>
          <p:nvPr/>
        </p:nvSpPr>
        <p:spPr bwMode="auto">
          <a:xfrm rot="-5529282">
            <a:off x="2740025" y="4397375"/>
            <a:ext cx="63500" cy="431800"/>
          </a:xfrm>
          <a:prstGeom prst="leftBrace">
            <a:avLst>
              <a:gd name="adj1" fmla="val 5037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75" name="AutoShape 66"/>
          <p:cNvSpPr>
            <a:spLocks/>
          </p:cNvSpPr>
          <p:nvPr/>
        </p:nvSpPr>
        <p:spPr bwMode="auto">
          <a:xfrm rot="-5529282">
            <a:off x="3603625" y="4397375"/>
            <a:ext cx="63500" cy="431800"/>
          </a:xfrm>
          <a:prstGeom prst="leftBrace">
            <a:avLst>
              <a:gd name="adj1" fmla="val 5037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64576" name="Freeform 67"/>
          <p:cNvSpPr>
            <a:spLocks/>
          </p:cNvSpPr>
          <p:nvPr/>
        </p:nvSpPr>
        <p:spPr bwMode="auto">
          <a:xfrm>
            <a:off x="2771775" y="4581525"/>
            <a:ext cx="2232025" cy="266700"/>
          </a:xfrm>
          <a:custGeom>
            <a:avLst/>
            <a:gdLst>
              <a:gd name="T0" fmla="*/ 0 w 1406"/>
              <a:gd name="T1" fmla="*/ 2147483646 h 190"/>
              <a:gd name="T2" fmla="*/ 2147483646 w 1406"/>
              <a:gd name="T3" fmla="*/ 2147483646 h 190"/>
              <a:gd name="T4" fmla="*/ 2147483646 w 1406"/>
              <a:gd name="T5" fmla="*/ 0 h 190"/>
              <a:gd name="T6" fmla="*/ 0 60000 65536"/>
              <a:gd name="T7" fmla="*/ 0 60000 65536"/>
              <a:gd name="T8" fmla="*/ 0 60000 65536"/>
              <a:gd name="T9" fmla="*/ 0 w 1406"/>
              <a:gd name="T10" fmla="*/ 0 h 190"/>
              <a:gd name="T11" fmla="*/ 1406 w 1406"/>
              <a:gd name="T12" fmla="*/ 190 h 190"/>
            </a:gdLst>
            <a:ahLst/>
            <a:cxnLst>
              <a:cxn ang="T6">
                <a:pos x="T0" y="T1"/>
              </a:cxn>
              <a:cxn ang="T7">
                <a:pos x="T2" y="T3"/>
              </a:cxn>
              <a:cxn ang="T8">
                <a:pos x="T4" y="T5"/>
              </a:cxn>
            </a:cxnLst>
            <a:rect l="T9" t="T10" r="T11" b="T12"/>
            <a:pathLst>
              <a:path w="1406" h="190">
                <a:moveTo>
                  <a:pt x="0" y="46"/>
                </a:moveTo>
                <a:cubicBezTo>
                  <a:pt x="359" y="118"/>
                  <a:pt x="719" y="190"/>
                  <a:pt x="953" y="182"/>
                </a:cubicBezTo>
                <a:cubicBezTo>
                  <a:pt x="1187" y="174"/>
                  <a:pt x="1296" y="87"/>
                  <a:pt x="1406" y="0"/>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64577" name="Freeform 68"/>
          <p:cNvSpPr>
            <a:spLocks/>
          </p:cNvSpPr>
          <p:nvPr/>
        </p:nvSpPr>
        <p:spPr bwMode="auto">
          <a:xfrm>
            <a:off x="3635375" y="4581525"/>
            <a:ext cx="2016125" cy="266700"/>
          </a:xfrm>
          <a:custGeom>
            <a:avLst/>
            <a:gdLst>
              <a:gd name="T0" fmla="*/ 0 w 1270"/>
              <a:gd name="T1" fmla="*/ 2147483646 h 190"/>
              <a:gd name="T2" fmla="*/ 2147483646 w 1270"/>
              <a:gd name="T3" fmla="*/ 2147483646 h 190"/>
              <a:gd name="T4" fmla="*/ 2147483646 w 1270"/>
              <a:gd name="T5" fmla="*/ 0 h 190"/>
              <a:gd name="T6" fmla="*/ 0 60000 65536"/>
              <a:gd name="T7" fmla="*/ 0 60000 65536"/>
              <a:gd name="T8" fmla="*/ 0 60000 65536"/>
              <a:gd name="T9" fmla="*/ 0 w 1270"/>
              <a:gd name="T10" fmla="*/ 0 h 190"/>
              <a:gd name="T11" fmla="*/ 1270 w 1270"/>
              <a:gd name="T12" fmla="*/ 190 h 190"/>
            </a:gdLst>
            <a:ahLst/>
            <a:cxnLst>
              <a:cxn ang="T6">
                <a:pos x="T0" y="T1"/>
              </a:cxn>
              <a:cxn ang="T7">
                <a:pos x="T2" y="T3"/>
              </a:cxn>
              <a:cxn ang="T8">
                <a:pos x="T4" y="T5"/>
              </a:cxn>
            </a:cxnLst>
            <a:rect l="T9" t="T10" r="T11" b="T12"/>
            <a:pathLst>
              <a:path w="1270" h="190">
                <a:moveTo>
                  <a:pt x="0" y="46"/>
                </a:moveTo>
                <a:cubicBezTo>
                  <a:pt x="211" y="118"/>
                  <a:pt x="423" y="190"/>
                  <a:pt x="635" y="182"/>
                </a:cubicBezTo>
                <a:cubicBezTo>
                  <a:pt x="847" y="174"/>
                  <a:pt x="1058" y="87"/>
                  <a:pt x="1270" y="0"/>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36929" name="Rectangle 69"/>
          <p:cNvSpPr>
            <a:spLocks noChangeArrowheads="1"/>
          </p:cNvSpPr>
          <p:nvPr/>
        </p:nvSpPr>
        <p:spPr bwMode="auto">
          <a:xfrm>
            <a:off x="4716463" y="3941763"/>
            <a:ext cx="287337" cy="255587"/>
          </a:xfrm>
          <a:prstGeom prst="rect">
            <a:avLst/>
          </a:prstGeom>
          <a:solidFill>
            <a:schemeClr val="bg1"/>
          </a:solidFill>
          <a:ln w="9525">
            <a:noFill/>
            <a:miter lim="800000"/>
            <a:headEnd/>
            <a:tailEnd/>
          </a:ln>
        </p:spPr>
        <p:txBody>
          <a:bodyPr wrap="none" anchor="ctr"/>
          <a:lstStyle/>
          <a:p>
            <a:pPr algn="ctr">
              <a:defRPr/>
            </a:pPr>
            <a:r>
              <a:rPr lang="en-US" sz="1244">
                <a:latin typeface="Calibri" pitchFamily="34" charset="0"/>
              </a:rPr>
              <a:t>Inactive Region</a:t>
            </a:r>
          </a:p>
        </p:txBody>
      </p:sp>
      <p:sp>
        <p:nvSpPr>
          <p:cNvPr id="67" name="Rectangle 6"/>
          <p:cNvSpPr>
            <a:spLocks noChangeArrowheads="1"/>
          </p:cNvSpPr>
          <p:nvPr/>
        </p:nvSpPr>
        <p:spPr bwMode="auto">
          <a:xfrm>
            <a:off x="1905000" y="3617913"/>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8" name="Rectangle 7"/>
          <p:cNvSpPr>
            <a:spLocks noChangeArrowheads="1"/>
          </p:cNvSpPr>
          <p:nvPr/>
        </p:nvSpPr>
        <p:spPr bwMode="auto">
          <a:xfrm>
            <a:off x="2192338" y="3617913"/>
            <a:ext cx="287337"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9" name="Rectangle 10"/>
          <p:cNvSpPr>
            <a:spLocks noChangeArrowheads="1"/>
          </p:cNvSpPr>
          <p:nvPr/>
        </p:nvSpPr>
        <p:spPr bwMode="auto">
          <a:xfrm>
            <a:off x="3057525" y="3617913"/>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70" name="Rectangle 36"/>
          <p:cNvSpPr>
            <a:spLocks noChangeArrowheads="1"/>
          </p:cNvSpPr>
          <p:nvPr/>
        </p:nvSpPr>
        <p:spPr bwMode="auto">
          <a:xfrm>
            <a:off x="6873875" y="4259263"/>
            <a:ext cx="287338" cy="255587"/>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he-IL"/>
              <a:t>Garbage Collector</a:t>
            </a:r>
          </a:p>
        </p:txBody>
      </p:sp>
      <p:sp>
        <p:nvSpPr>
          <p:cNvPr id="37890" name="Rectangle 3"/>
          <p:cNvSpPr>
            <a:spLocks noGrp="1" noChangeArrowheads="1"/>
          </p:cNvSpPr>
          <p:nvPr>
            <p:ph idx="1"/>
          </p:nvPr>
        </p:nvSpPr>
        <p:spPr/>
        <p:txBody>
          <a:bodyPr/>
          <a:lstStyle/>
          <a:p>
            <a:pPr marL="0" indent="0">
              <a:buNone/>
            </a:pPr>
            <a:r>
              <a:rPr lang="en-US" b="1" dirty="0"/>
              <a:t>GC Types:</a:t>
            </a:r>
          </a:p>
          <a:p>
            <a:endParaRPr lang="en-US" dirty="0"/>
          </a:p>
          <a:p>
            <a:pPr lvl="1"/>
            <a:r>
              <a:rPr lang="en-US" dirty="0"/>
              <a:t>Simple</a:t>
            </a:r>
          </a:p>
          <a:p>
            <a:pPr lvl="2"/>
            <a:r>
              <a:rPr lang="en-US" dirty="0"/>
              <a:t>blocks all threads while cleaning – “stop the world GC”</a:t>
            </a:r>
          </a:p>
          <a:p>
            <a:pPr lvl="2"/>
            <a:r>
              <a:rPr lang="en-US" dirty="0"/>
              <a:t>More heap allocations for objects causes longer pause time</a:t>
            </a:r>
          </a:p>
          <a:p>
            <a:pPr lvl="3"/>
            <a:endParaRPr lang="en-US" dirty="0"/>
          </a:p>
          <a:p>
            <a:pPr lvl="1"/>
            <a:r>
              <a:rPr lang="en-US" dirty="0"/>
              <a:t>Concurrent</a:t>
            </a:r>
          </a:p>
          <a:p>
            <a:pPr lvl="2"/>
            <a:r>
              <a:rPr lang="en-US" dirty="0"/>
              <a:t>allows other threads to run along the GC threads</a:t>
            </a:r>
          </a:p>
          <a:p>
            <a:pPr lvl="2"/>
            <a:r>
              <a:rPr lang="en-US" dirty="0"/>
              <a:t>each GC thread is responsible for one region in the heap [concurrent marking]</a:t>
            </a:r>
          </a:p>
          <a:p>
            <a:pPr lvl="2"/>
            <a:r>
              <a:rPr lang="en-US" dirty="0"/>
              <a:t>available only for –server VM instances</a:t>
            </a:r>
          </a:p>
          <a:p>
            <a:pPr lvl="2"/>
            <a:r>
              <a:rPr lang="en-US" dirty="0"/>
              <a:t>use –</a:t>
            </a:r>
            <a:r>
              <a:rPr lang="en-US" dirty="0" err="1"/>
              <a:t>Xcongc</a:t>
            </a:r>
            <a:r>
              <a:rPr lang="en-US" dirty="0"/>
              <a:t> to enable</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he-IL"/>
              <a:t>Garbage Collector</a:t>
            </a:r>
          </a:p>
        </p:txBody>
      </p:sp>
      <p:sp>
        <p:nvSpPr>
          <p:cNvPr id="38914" name="Rectangle 3"/>
          <p:cNvSpPr>
            <a:spLocks noGrp="1" noChangeArrowheads="1"/>
          </p:cNvSpPr>
          <p:nvPr>
            <p:ph idx="1"/>
          </p:nvPr>
        </p:nvSpPr>
        <p:spPr/>
        <p:txBody>
          <a:bodyPr/>
          <a:lstStyle/>
          <a:p>
            <a:pPr marL="0" indent="0">
              <a:buNone/>
            </a:pPr>
            <a:r>
              <a:rPr lang="en-US" b="1" dirty="0"/>
              <a:t>GC Types (</a:t>
            </a:r>
            <a:r>
              <a:rPr lang="en-US" b="1" dirty="0" err="1"/>
              <a:t>cont</a:t>
            </a:r>
            <a:r>
              <a:rPr lang="en-US" b="1" dirty="0"/>
              <a:t>’):</a:t>
            </a:r>
          </a:p>
          <a:p>
            <a:endParaRPr lang="en-US" dirty="0"/>
          </a:p>
          <a:p>
            <a:pPr lvl="1"/>
            <a:r>
              <a:rPr lang="en-US" dirty="0"/>
              <a:t>Parallel </a:t>
            </a:r>
          </a:p>
          <a:p>
            <a:pPr lvl="2"/>
            <a:r>
              <a:rPr lang="en-US" dirty="0"/>
              <a:t>distribute the GC work to multiple processors</a:t>
            </a:r>
          </a:p>
          <a:p>
            <a:pPr lvl="2"/>
            <a:r>
              <a:rPr lang="en-US" dirty="0"/>
              <a:t>one thread coordinates a specified number of helper threads</a:t>
            </a:r>
          </a:p>
          <a:p>
            <a:pPr lvl="2"/>
            <a:r>
              <a:rPr lang="en-US" dirty="0"/>
              <a:t>available only for –server VM instances</a:t>
            </a:r>
          </a:p>
          <a:p>
            <a:pPr lvl="2"/>
            <a:r>
              <a:rPr lang="en-US" dirty="0"/>
              <a:t>one thread per processor -  done via –</a:t>
            </a:r>
            <a:r>
              <a:rPr lang="en-US" dirty="0" err="1"/>
              <a:t>Xgcthreads</a:t>
            </a:r>
            <a:r>
              <a:rPr lang="en-US" dirty="0"/>
              <a:t>[n]</a:t>
            </a:r>
          </a:p>
          <a:p>
            <a:pPr lvl="2"/>
            <a:endParaRPr lang="en-US" dirty="0"/>
          </a:p>
          <a:p>
            <a:pPr lvl="1"/>
            <a:r>
              <a:rPr lang="en-US" dirty="0"/>
              <a:t>Incremental </a:t>
            </a:r>
          </a:p>
          <a:p>
            <a:pPr lvl="2"/>
            <a:r>
              <a:rPr lang="en-US" dirty="0"/>
              <a:t>relevant for Old generation</a:t>
            </a:r>
          </a:p>
          <a:p>
            <a:pPr lvl="2"/>
            <a:r>
              <a:rPr lang="en-US" dirty="0"/>
              <a:t>breaks the region into smaller chunks</a:t>
            </a:r>
          </a:p>
          <a:p>
            <a:pPr lvl="2"/>
            <a:r>
              <a:rPr lang="en-US" dirty="0"/>
              <a:t>cleans each region individually </a:t>
            </a:r>
          </a:p>
          <a:p>
            <a:pPr lvl="2"/>
            <a:r>
              <a:rPr lang="en-US" dirty="0"/>
              <a:t>breaks overall pause time into many short pauses but overall  throughput increases </a:t>
            </a:r>
          </a:p>
          <a:p>
            <a:pPr lvl="2"/>
            <a:r>
              <a:rPr lang="en-US" dirty="0"/>
              <a:t>use -</a:t>
            </a:r>
            <a:r>
              <a:rPr lang="en-US" dirty="0" err="1"/>
              <a:t>Xincgc</a:t>
            </a:r>
            <a:endParaRPr lang="en-US" dirty="0"/>
          </a:p>
          <a:p>
            <a:pPr lvl="3"/>
            <a:endParaRPr lang="en-US"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he-IL"/>
              <a:t>Generational GC</a:t>
            </a:r>
          </a:p>
        </p:txBody>
      </p:sp>
      <p:sp>
        <p:nvSpPr>
          <p:cNvPr id="40962" name="Rectangle 3"/>
          <p:cNvSpPr>
            <a:spLocks noGrp="1" noChangeArrowheads="1"/>
          </p:cNvSpPr>
          <p:nvPr>
            <p:ph idx="1"/>
          </p:nvPr>
        </p:nvSpPr>
        <p:spPr/>
        <p:txBody>
          <a:bodyPr/>
          <a:lstStyle/>
          <a:p>
            <a:r>
              <a:rPr lang="en-US" dirty="0"/>
              <a:t>Heap generations – New</a:t>
            </a:r>
          </a:p>
          <a:p>
            <a:r>
              <a:rPr lang="en-US" dirty="0"/>
              <a:t>Minor GC – Copying GC</a:t>
            </a:r>
          </a:p>
          <a:p>
            <a:r>
              <a:rPr lang="en-US" dirty="0"/>
              <a:t>EDEN &amp; 2 survivor spaces</a:t>
            </a:r>
          </a:p>
          <a:p>
            <a:pPr lvl="1"/>
            <a:r>
              <a:rPr lang="en-US" dirty="0"/>
              <a:t>intensive allocations</a:t>
            </a:r>
          </a:p>
          <a:p>
            <a:pPr lvl="1"/>
            <a:r>
              <a:rPr lang="en-US" dirty="0"/>
              <a:t>intensive GC activity</a:t>
            </a:r>
          </a:p>
          <a:p>
            <a:pPr lvl="1"/>
            <a:r>
              <a:rPr lang="en-US" dirty="0"/>
              <a:t>Inefficient memory usage</a:t>
            </a:r>
          </a:p>
          <a:p>
            <a:r>
              <a:rPr lang="en-US" dirty="0"/>
              <a:t>When EDEN is about to overflow – copying collection takes place:</a:t>
            </a:r>
          </a:p>
          <a:p>
            <a:pPr lvl="1"/>
            <a:r>
              <a:rPr lang="en-US" dirty="0"/>
              <a:t>Most of its objects are unreferenced</a:t>
            </a:r>
          </a:p>
          <a:p>
            <a:pPr lvl="1"/>
            <a:r>
              <a:rPr lang="en-US" dirty="0"/>
              <a:t>Those who are referenced are copied to the survivor space 1 inactive region</a:t>
            </a:r>
          </a:p>
          <a:p>
            <a:pPr lvl="1"/>
            <a:r>
              <a:rPr lang="en-US" dirty="0"/>
              <a:t>Next time – objects are copied from both EDEN &amp; SP1 to the SP2 </a:t>
            </a:r>
          </a:p>
          <a:p>
            <a:pPr lvl="1"/>
            <a:r>
              <a:rPr lang="en-US" dirty="0"/>
              <a:t>SP1 is now clean again – so the phases can repeat until –</a:t>
            </a:r>
          </a:p>
          <a:p>
            <a:pPr lvl="1"/>
            <a:r>
              <a:rPr lang="en-US" dirty="0"/>
              <a:t>Long lived object eventually moved to OLD region</a:t>
            </a:r>
          </a:p>
          <a:p>
            <a:pPr lvl="2"/>
            <a:endParaRPr lang="en-US" dirty="0"/>
          </a:p>
          <a:p>
            <a:pPr lvl="2"/>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he-IL"/>
              <a:t>Generational GC</a:t>
            </a:r>
          </a:p>
        </p:txBody>
      </p:sp>
      <p:sp>
        <p:nvSpPr>
          <p:cNvPr id="41986" name="Rectangle 3"/>
          <p:cNvSpPr>
            <a:spLocks noGrp="1" noChangeArrowheads="1"/>
          </p:cNvSpPr>
          <p:nvPr>
            <p:ph idx="1"/>
          </p:nvPr>
        </p:nvSpPr>
        <p:spPr/>
        <p:txBody>
          <a:bodyPr/>
          <a:lstStyle/>
          <a:p>
            <a:r>
              <a:rPr lang="en-US" dirty="0"/>
              <a:t>Heap generations - Old</a:t>
            </a:r>
          </a:p>
          <a:p>
            <a:pPr lvl="2"/>
            <a:r>
              <a:rPr lang="en-US" dirty="0"/>
              <a:t>Less allocations</a:t>
            </a:r>
          </a:p>
          <a:p>
            <a:pPr lvl="2"/>
            <a:r>
              <a:rPr lang="en-US" dirty="0"/>
              <a:t>Less GC iterations</a:t>
            </a:r>
          </a:p>
          <a:p>
            <a:pPr lvl="2"/>
            <a:r>
              <a:rPr lang="en-US" dirty="0"/>
              <a:t>Efficient memory usage</a:t>
            </a:r>
          </a:p>
          <a:p>
            <a:pPr lvl="2"/>
            <a:endParaRPr lang="en-US" dirty="0"/>
          </a:p>
          <a:p>
            <a:r>
              <a:rPr lang="en-US" dirty="0"/>
              <a:t>OLD region may use several GC strategies</a:t>
            </a:r>
          </a:p>
          <a:p>
            <a:pPr lvl="2"/>
            <a:r>
              <a:rPr lang="en-US" dirty="0"/>
              <a:t>Sweep / compact</a:t>
            </a:r>
          </a:p>
          <a:p>
            <a:pPr lvl="2"/>
            <a:r>
              <a:rPr lang="en-US" dirty="0"/>
              <a:t>Incremental GC</a:t>
            </a:r>
          </a:p>
          <a:p>
            <a:pPr lvl="2"/>
            <a:r>
              <a:rPr lang="en-US" dirty="0"/>
              <a:t>Concurrent GC</a:t>
            </a:r>
          </a:p>
          <a:p>
            <a:pPr lvl="2"/>
            <a:r>
              <a:rPr lang="en-US" dirty="0"/>
              <a:t>Parallel GC</a:t>
            </a:r>
          </a:p>
          <a:p>
            <a:endParaRPr lang="en-US" dirty="0"/>
          </a:p>
          <a:p>
            <a:r>
              <a:rPr lang="en-US" dirty="0"/>
              <a:t>There is no dedicated GC for Old region</a:t>
            </a:r>
          </a:p>
          <a:p>
            <a:pPr lvl="1"/>
            <a:r>
              <a:rPr lang="en-US" dirty="0"/>
              <a:t>Full GC (collects on New, Old &amp; Perm)</a:t>
            </a:r>
          </a:p>
          <a:p>
            <a:pPr lvl="2"/>
            <a:endParaRPr lang="en-US" dirty="0"/>
          </a:p>
          <a:p>
            <a:pPr lvl="2"/>
            <a:endParaRPr lang="en-US" dirty="0"/>
          </a:p>
          <a:p>
            <a:pPr lvl="2"/>
            <a:endParaRPr lang="en-US" dirty="0"/>
          </a:p>
          <a:p>
            <a:pPr lvl="2"/>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he-IL"/>
              <a:t>G1</a:t>
            </a:r>
            <a:endParaRPr lang="he-IL" altLang="he-IL"/>
          </a:p>
        </p:txBody>
      </p:sp>
      <p:sp>
        <p:nvSpPr>
          <p:cNvPr id="3" name="Content Placeholder 2"/>
          <p:cNvSpPr>
            <a:spLocks noGrp="1"/>
          </p:cNvSpPr>
          <p:nvPr>
            <p:ph idx="1"/>
          </p:nvPr>
        </p:nvSpPr>
        <p:spPr/>
        <p:txBody>
          <a:bodyPr/>
          <a:lstStyle/>
          <a:p>
            <a:r>
              <a:rPr lang="en-US" dirty="0"/>
              <a:t>G1  (Garbage First)</a:t>
            </a:r>
          </a:p>
          <a:p>
            <a:pPr lvl="1"/>
            <a:r>
              <a:rPr lang="en-US" dirty="0"/>
              <a:t>A long run replacement for CMS (Concurrent Mark Sweep GC)</a:t>
            </a:r>
          </a:p>
          <a:p>
            <a:pPr lvl="1"/>
            <a:r>
              <a:rPr lang="en-US" dirty="0"/>
              <a:t>Available in Java 6 update 14</a:t>
            </a:r>
          </a:p>
          <a:p>
            <a:endParaRPr lang="en-US" dirty="0"/>
          </a:p>
          <a:p>
            <a:pPr lvl="1"/>
            <a:endParaRPr lang="en-US" dirty="0"/>
          </a:p>
          <a:p>
            <a:pPr lvl="1"/>
            <a:endParaRPr lang="en-US" dirty="0"/>
          </a:p>
          <a:p>
            <a:pPr lvl="1"/>
            <a:endParaRPr lang="en-US" dirty="0"/>
          </a:p>
          <a:p>
            <a:pPr lvl="1"/>
            <a:endParaRPr lang="he-I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he-IL" dirty="0"/>
              <a:t>JVM Internals</a:t>
            </a:r>
          </a:p>
        </p:txBody>
      </p:sp>
      <p:sp>
        <p:nvSpPr>
          <p:cNvPr id="11267" name="Content Placeholder 2"/>
          <p:cNvSpPr>
            <a:spLocks noGrp="1"/>
          </p:cNvSpPr>
          <p:nvPr>
            <p:ph idx="1"/>
          </p:nvPr>
        </p:nvSpPr>
        <p:spPr/>
        <p:txBody>
          <a:bodyPr/>
          <a:lstStyle/>
          <a:p>
            <a:pPr marL="342900" indent="-342900" eaLnBrk="1" hangingPunct="1">
              <a:buFont typeface="Arial" panose="020B0604020202020204" pitchFamily="34" charset="0"/>
              <a:buChar char="•"/>
              <a:defRPr/>
            </a:pPr>
            <a:r>
              <a:rPr lang="en-US" altLang="he-IL" dirty="0"/>
              <a:t>Roles</a:t>
            </a:r>
          </a:p>
          <a:p>
            <a:pPr marL="342900" indent="-342900" eaLnBrk="1" hangingPunct="1">
              <a:buFont typeface="Arial" panose="020B0604020202020204" pitchFamily="34" charset="0"/>
              <a:buChar char="•"/>
              <a:defRPr/>
            </a:pPr>
            <a:r>
              <a:rPr lang="en-US" altLang="he-IL" dirty="0"/>
              <a:t>Modes</a:t>
            </a:r>
          </a:p>
          <a:p>
            <a:pPr marL="342900" indent="-342900" eaLnBrk="1" hangingPunct="1">
              <a:buFont typeface="Arial" panose="020B0604020202020204" pitchFamily="34" charset="0"/>
              <a:buChar char="•"/>
              <a:defRPr/>
            </a:pPr>
            <a:r>
              <a:rPr lang="en-US" altLang="he-IL" dirty="0"/>
              <a:t>Memory types</a:t>
            </a:r>
          </a:p>
          <a:p>
            <a:pPr marL="342900" indent="-342900" eaLnBrk="1" hangingPunct="1">
              <a:buFont typeface="Arial" panose="020B0604020202020204" pitchFamily="34" charset="0"/>
              <a:buChar char="•"/>
              <a:defRPr/>
            </a:pPr>
            <a:r>
              <a:rPr lang="en-US" altLang="he-IL" dirty="0"/>
              <a:t>Weak references</a:t>
            </a:r>
          </a:p>
          <a:p>
            <a:pPr eaLnBrk="1" hangingPunct="1">
              <a:buFont typeface="Arial" panose="020B0604020202020204" pitchFamily="34" charset="0"/>
              <a:buNone/>
              <a:defRPr/>
            </a:pPr>
            <a:r>
              <a:rPr lang="en-US" altLang="he-IL" dirty="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he-IL"/>
              <a:t>G1</a:t>
            </a:r>
            <a:endParaRPr lang="he-IL" altLang="he-IL"/>
          </a:p>
        </p:txBody>
      </p:sp>
      <p:sp>
        <p:nvSpPr>
          <p:cNvPr id="3" name="Content Placeholder 2"/>
          <p:cNvSpPr>
            <a:spLocks noGrp="1"/>
          </p:cNvSpPr>
          <p:nvPr>
            <p:ph idx="1"/>
          </p:nvPr>
        </p:nvSpPr>
        <p:spPr/>
        <p:txBody>
          <a:bodyPr/>
          <a:lstStyle/>
          <a:p>
            <a:pPr marL="0" indent="0">
              <a:buNone/>
            </a:pPr>
            <a:r>
              <a:rPr lang="en-US" b="1" dirty="0"/>
              <a:t>More on G1</a:t>
            </a:r>
          </a:p>
          <a:p>
            <a:pPr lvl="1"/>
            <a:endParaRPr lang="en-US" dirty="0"/>
          </a:p>
          <a:p>
            <a:pPr lvl="1"/>
            <a:r>
              <a:rPr lang="en-US" dirty="0"/>
              <a:t>Instead of sweeping – compacts and defragments </a:t>
            </a:r>
          </a:p>
          <a:p>
            <a:pPr lvl="1"/>
            <a:r>
              <a:rPr lang="en-US" dirty="0"/>
              <a:t>Also generational (acts on OLD region)</a:t>
            </a:r>
          </a:p>
          <a:p>
            <a:pPr lvl="1"/>
            <a:r>
              <a:rPr lang="en-US" dirty="0"/>
              <a:t>Based on concurrent / parallel behavior </a:t>
            </a:r>
          </a:p>
          <a:p>
            <a:pPr lvl="1"/>
            <a:r>
              <a:rPr lang="en-US" dirty="0"/>
              <a:t>Like CMS, a low-pause GC</a:t>
            </a:r>
          </a:p>
          <a:p>
            <a:pPr lvl="1"/>
            <a:r>
              <a:rPr lang="en-US" dirty="0"/>
              <a:t>Usage: --XX: +UseG1GC</a:t>
            </a:r>
          </a:p>
          <a:p>
            <a:pPr lvl="2"/>
            <a:r>
              <a:rPr lang="en-US" dirty="0"/>
              <a:t>In Java 6 activate feature first with: -XX:+</a:t>
            </a:r>
            <a:r>
              <a:rPr lang="en-US" dirty="0" err="1"/>
              <a:t>UnlockExperimentalVMOptions</a:t>
            </a:r>
            <a:r>
              <a:rPr lang="en-US" dirty="0"/>
              <a:t> </a:t>
            </a:r>
          </a:p>
          <a:p>
            <a:pPr lvl="1"/>
            <a:endParaRPr lang="en-US" dirty="0"/>
          </a:p>
          <a:p>
            <a:pPr lvl="1"/>
            <a:endParaRPr lang="he-I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he-IL"/>
              <a:t>G1</a:t>
            </a:r>
            <a:endParaRPr lang="he-IL" altLang="he-IL"/>
          </a:p>
        </p:txBody>
      </p:sp>
      <p:sp>
        <p:nvSpPr>
          <p:cNvPr id="3" name="Content Placeholder 2"/>
          <p:cNvSpPr>
            <a:spLocks noGrp="1"/>
          </p:cNvSpPr>
          <p:nvPr>
            <p:ph idx="1"/>
          </p:nvPr>
        </p:nvSpPr>
        <p:spPr/>
        <p:txBody>
          <a:bodyPr/>
          <a:lstStyle/>
          <a:p>
            <a:pPr marL="0" indent="0">
              <a:buNone/>
            </a:pPr>
            <a:r>
              <a:rPr lang="en-US" b="1" dirty="0"/>
              <a:t>G1 – How does it work ? </a:t>
            </a:r>
          </a:p>
          <a:p>
            <a:endParaRPr lang="en-US" dirty="0"/>
          </a:p>
          <a:p>
            <a:pPr lvl="1"/>
            <a:r>
              <a:rPr lang="en-US" dirty="0"/>
              <a:t>Compaction occurs first on regions where most reclaimable</a:t>
            </a:r>
          </a:p>
          <a:p>
            <a:pPr lvl="1"/>
            <a:r>
              <a:rPr lang="en-US" dirty="0"/>
              <a:t>    objects exist</a:t>
            </a:r>
          </a:p>
          <a:p>
            <a:pPr lvl="2"/>
            <a:r>
              <a:rPr lang="en-US" dirty="0"/>
              <a:t>Compaction means:</a:t>
            </a:r>
          </a:p>
          <a:p>
            <a:pPr lvl="3"/>
            <a:r>
              <a:rPr lang="en-US" dirty="0"/>
              <a:t>remove all phantom objects from memory</a:t>
            </a:r>
          </a:p>
          <a:p>
            <a:pPr lvl="3"/>
            <a:r>
              <a:rPr lang="en-US" dirty="0"/>
              <a:t>Merge referenced objects locations with others to create large ‘clean area’ in the heap</a:t>
            </a:r>
          </a:p>
          <a:p>
            <a:pPr lvl="2"/>
            <a:r>
              <a:rPr lang="en-US" dirty="0"/>
              <a:t>When JVM needs new space for a new object – is seeks the largest clear area</a:t>
            </a:r>
          </a:p>
          <a:p>
            <a:pPr lvl="3"/>
            <a:r>
              <a:rPr lang="en-US" dirty="0"/>
              <a:t>More efficient footprint management, more efficient allocations</a:t>
            </a:r>
          </a:p>
          <a:p>
            <a:pPr lvl="3"/>
            <a:r>
              <a:rPr lang="en-US" dirty="0"/>
              <a:t>Good only for OLD region</a:t>
            </a:r>
          </a:p>
          <a:p>
            <a:pPr lvl="2"/>
            <a:r>
              <a:rPr lang="en-US" dirty="0"/>
              <a:t>G1 seeks for areas where most phantom object exists</a:t>
            </a:r>
          </a:p>
          <a:p>
            <a:pPr lvl="3"/>
            <a:r>
              <a:rPr lang="en-US" dirty="0"/>
              <a:t>Therefore, compaction will be highly effective (not much left…) </a:t>
            </a:r>
          </a:p>
          <a:p>
            <a:pPr lvl="1"/>
            <a:endParaRPr lang="he-I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he-IL"/>
              <a:t>Garbage Collector</a:t>
            </a:r>
            <a:endParaRPr lang="he-IL" altLang="he-IL"/>
          </a:p>
        </p:txBody>
      </p:sp>
      <p:sp>
        <p:nvSpPr>
          <p:cNvPr id="3" name="Content Placeholder 2"/>
          <p:cNvSpPr>
            <a:spLocks noGrp="1"/>
          </p:cNvSpPr>
          <p:nvPr>
            <p:ph idx="1"/>
          </p:nvPr>
        </p:nvSpPr>
        <p:spPr/>
        <p:txBody>
          <a:bodyPr/>
          <a:lstStyle/>
          <a:p>
            <a:pPr marL="0" indent="0">
              <a:buNone/>
            </a:pPr>
            <a:r>
              <a:rPr lang="en-US" b="1" dirty="0"/>
              <a:t>Loitering objects</a:t>
            </a:r>
          </a:p>
          <a:p>
            <a:endParaRPr lang="en-US" dirty="0"/>
          </a:p>
          <a:p>
            <a:pPr lvl="2"/>
            <a:r>
              <a:rPr lang="en-US" dirty="0"/>
              <a:t>Are unused referenced objects </a:t>
            </a:r>
          </a:p>
          <a:p>
            <a:pPr lvl="2"/>
            <a:r>
              <a:rPr lang="en-US" dirty="0"/>
              <a:t>Cannot be garbage collected </a:t>
            </a:r>
          </a:p>
          <a:p>
            <a:pPr lvl="2"/>
            <a:r>
              <a:rPr lang="en-US" dirty="0"/>
              <a:t>How do we get to this situation ?</a:t>
            </a:r>
          </a:p>
          <a:p>
            <a:pPr lvl="3"/>
            <a:r>
              <a:rPr lang="en-US" dirty="0"/>
              <a:t>Mainly by</a:t>
            </a:r>
          </a:p>
          <a:p>
            <a:pPr lvl="3"/>
            <a:r>
              <a:rPr lang="en-US" dirty="0"/>
              <a:t>Business flow / use-case / method allocate resources in order to implement some business</a:t>
            </a:r>
          </a:p>
          <a:p>
            <a:pPr lvl="3"/>
            <a:r>
              <a:rPr lang="en-US" dirty="0"/>
              <a:t>Operation flow ends successfully but – </a:t>
            </a:r>
          </a:p>
          <a:p>
            <a:pPr lvl="3"/>
            <a:r>
              <a:rPr lang="en-US" dirty="0"/>
              <a:t>Resources are not entirely removed</a:t>
            </a:r>
          </a:p>
          <a:p>
            <a:pPr marL="914400" lvl="2" indent="0">
              <a:buNone/>
            </a:pPr>
            <a:r>
              <a:rPr lang="en-US" dirty="0"/>
              <a:t>       But also by</a:t>
            </a:r>
          </a:p>
          <a:p>
            <a:pPr lvl="3"/>
            <a:r>
              <a:rPr lang="en-US" dirty="0"/>
              <a:t>Returning a newly created object to a non efficient caller</a:t>
            </a:r>
          </a:p>
          <a:p>
            <a:pPr lvl="3"/>
            <a:r>
              <a:rPr lang="en-US" dirty="0"/>
              <a:t>Poor variable scope definitions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he-IL"/>
              <a:t>Garbage Collector</a:t>
            </a:r>
            <a:endParaRPr lang="he-IL" altLang="he-IL"/>
          </a:p>
        </p:txBody>
      </p:sp>
      <p:sp>
        <p:nvSpPr>
          <p:cNvPr id="3" name="Content Placeholder 2"/>
          <p:cNvSpPr>
            <a:spLocks noGrp="1"/>
          </p:cNvSpPr>
          <p:nvPr>
            <p:ph idx="1"/>
          </p:nvPr>
        </p:nvSpPr>
        <p:spPr/>
        <p:txBody>
          <a:bodyPr/>
          <a:lstStyle/>
          <a:p>
            <a:pPr marL="0" indent="0">
              <a:buNone/>
            </a:pPr>
            <a:r>
              <a:rPr lang="en-US" b="1" dirty="0"/>
              <a:t>Loitering objects</a:t>
            </a:r>
          </a:p>
          <a:p>
            <a:endParaRPr lang="en-US" dirty="0"/>
          </a:p>
        </p:txBody>
      </p:sp>
      <p:sp>
        <p:nvSpPr>
          <p:cNvPr id="5" name="Oval 4"/>
          <p:cNvSpPr>
            <a:spLocks noChangeArrowheads="1"/>
          </p:cNvSpPr>
          <p:nvPr/>
        </p:nvSpPr>
        <p:spPr bwMode="auto">
          <a:xfrm>
            <a:off x="504825" y="2209800"/>
            <a:ext cx="6353175" cy="3925888"/>
          </a:xfrm>
          <a:prstGeom prst="ellipse">
            <a:avLst/>
          </a:prstGeom>
          <a:solidFill>
            <a:srgbClr val="C0C0C0"/>
          </a:solidFill>
          <a:ln w="38100">
            <a:solidFill>
              <a:schemeClr val="tx1"/>
            </a:solidFill>
            <a:round/>
            <a:headEnd/>
            <a:tailEnd/>
          </a:ln>
        </p:spPr>
        <p:txBody>
          <a:bodyPr lIns="76184" tIns="38092" rIns="76184" bIns="38092"/>
          <a:lstStyle/>
          <a:p>
            <a:pPr algn="ctr" defTabSz="762010">
              <a:defRPr/>
            </a:pPr>
            <a:r>
              <a:rPr lang="en-US" sz="1956">
                <a:latin typeface="Calibri" pitchFamily="34" charset="0"/>
              </a:rPr>
              <a:t>Allocated</a:t>
            </a:r>
          </a:p>
        </p:txBody>
      </p:sp>
      <p:sp>
        <p:nvSpPr>
          <p:cNvPr id="6" name="Oval 5"/>
          <p:cNvSpPr>
            <a:spLocks noChangeArrowheads="1"/>
          </p:cNvSpPr>
          <p:nvPr/>
        </p:nvSpPr>
        <p:spPr bwMode="auto">
          <a:xfrm>
            <a:off x="1524000" y="3217863"/>
            <a:ext cx="4391025" cy="2921000"/>
          </a:xfrm>
          <a:prstGeom prst="ellipse">
            <a:avLst/>
          </a:prstGeom>
          <a:solidFill>
            <a:srgbClr val="DDDDDD"/>
          </a:solidFill>
          <a:ln w="38100">
            <a:solidFill>
              <a:schemeClr val="tx1"/>
            </a:solidFill>
            <a:round/>
            <a:headEnd/>
            <a:tailEnd/>
          </a:ln>
        </p:spPr>
        <p:txBody>
          <a:bodyPr lIns="76184" tIns="38092" rIns="76184" bIns="38092"/>
          <a:lstStyle/>
          <a:p>
            <a:pPr algn="ctr" defTabSz="762010">
              <a:defRPr/>
            </a:pPr>
            <a:r>
              <a:rPr lang="en-US" sz="1956">
                <a:latin typeface="Calibri" pitchFamily="34" charset="0"/>
              </a:rPr>
              <a:t>Reachable</a:t>
            </a:r>
            <a:endParaRPr lang="en-US" sz="1956">
              <a:latin typeface="Times New Roman" pitchFamily="18" charset="0"/>
            </a:endParaRPr>
          </a:p>
        </p:txBody>
      </p:sp>
      <p:sp>
        <p:nvSpPr>
          <p:cNvPr id="7" name="Oval 6"/>
          <p:cNvSpPr>
            <a:spLocks noChangeArrowheads="1"/>
          </p:cNvSpPr>
          <p:nvPr/>
        </p:nvSpPr>
        <p:spPr bwMode="auto">
          <a:xfrm>
            <a:off x="2222500" y="4221163"/>
            <a:ext cx="2881313" cy="1893887"/>
          </a:xfrm>
          <a:prstGeom prst="ellipse">
            <a:avLst/>
          </a:prstGeom>
          <a:solidFill>
            <a:srgbClr val="FFFFFF"/>
          </a:solidFill>
          <a:ln w="38100">
            <a:solidFill>
              <a:schemeClr val="tx1"/>
            </a:solidFill>
            <a:round/>
            <a:headEnd/>
            <a:tailEnd/>
          </a:ln>
        </p:spPr>
        <p:txBody>
          <a:bodyPr lIns="76184" tIns="38092" rIns="76184" bIns="38092"/>
          <a:lstStyle/>
          <a:p>
            <a:pPr algn="ctr" defTabSz="762010">
              <a:defRPr/>
            </a:pPr>
            <a:r>
              <a:rPr lang="en-US" sz="1956">
                <a:latin typeface="Calibri" pitchFamily="34" charset="0"/>
              </a:rPr>
              <a:t>Live</a:t>
            </a:r>
            <a:endParaRPr lang="en-US" sz="1956">
              <a:latin typeface="Times New Roman" pitchFamily="18" charset="0"/>
            </a:endParaRPr>
          </a:p>
        </p:txBody>
      </p:sp>
      <p:grpSp>
        <p:nvGrpSpPr>
          <p:cNvPr id="8" name="Group 7"/>
          <p:cNvGrpSpPr>
            <a:grpSpLocks/>
          </p:cNvGrpSpPr>
          <p:nvPr/>
        </p:nvGrpSpPr>
        <p:grpSpPr bwMode="auto">
          <a:xfrm>
            <a:off x="5613400" y="3807176"/>
            <a:ext cx="3441700" cy="958498"/>
            <a:chOff x="3496" y="2204"/>
            <a:chExt cx="2168" cy="679"/>
          </a:xfrm>
        </p:grpSpPr>
        <p:cxnSp>
          <p:nvCxnSpPr>
            <p:cNvPr id="78902" name="AutoShape 8"/>
            <p:cNvCxnSpPr>
              <a:cxnSpLocks noChangeShapeType="1"/>
              <a:endCxn id="10" idx="2"/>
            </p:cNvCxnSpPr>
            <p:nvPr/>
          </p:nvCxnSpPr>
          <p:spPr bwMode="auto">
            <a:xfrm flipV="1">
              <a:off x="3496" y="2477"/>
              <a:ext cx="1528" cy="406"/>
            </a:xfrm>
            <a:prstGeom prst="bentConnector2">
              <a:avLst/>
            </a:prstGeom>
            <a:noFill/>
            <a:ln w="28575">
              <a:solidFill>
                <a:srgbClr val="FF9900"/>
              </a:solidFill>
              <a:miter lim="800000"/>
              <a:headEnd type="triangle" w="med" len="med"/>
              <a:tailEnd/>
            </a:ln>
            <a:extLst>
              <a:ext uri="{909E8E84-426E-40DD-AFC4-6F175D3DCCD1}">
                <a14:hiddenFill xmlns:a14="http://schemas.microsoft.com/office/drawing/2010/main">
                  <a:noFill/>
                </a14:hiddenFill>
              </a:ext>
            </a:extLst>
          </p:spPr>
        </p:cxnSp>
        <p:sp>
          <p:nvSpPr>
            <p:cNvPr id="10" name="Text Box 9"/>
            <p:cNvSpPr txBox="1">
              <a:spLocks noChangeArrowheads="1"/>
            </p:cNvSpPr>
            <p:nvPr/>
          </p:nvSpPr>
          <p:spPr bwMode="auto">
            <a:xfrm>
              <a:off x="4383" y="2204"/>
              <a:ext cx="1281" cy="273"/>
            </a:xfrm>
            <a:prstGeom prst="rect">
              <a:avLst/>
            </a:prstGeom>
            <a:noFill/>
            <a:ln w="38100">
              <a:noFill/>
              <a:miter lim="800000"/>
              <a:headEnd/>
              <a:tailEnd/>
            </a:ln>
          </p:spPr>
          <p:txBody>
            <a:bodyPr lIns="76184" tIns="38092" rIns="76184" bIns="38092" anchor="ctr">
              <a:spAutoFit/>
            </a:bodyPr>
            <a:lstStyle/>
            <a:p>
              <a:pPr algn="ctr" defTabSz="762010">
                <a:defRPr/>
              </a:pPr>
              <a:r>
                <a:rPr lang="en-US" sz="2000">
                  <a:latin typeface="Calibri" pitchFamily="34" charset="0"/>
                </a:rPr>
                <a:t>“Loiterer” </a:t>
              </a:r>
            </a:p>
          </p:txBody>
        </p:sp>
      </p:grpSp>
      <p:grpSp>
        <p:nvGrpSpPr>
          <p:cNvPr id="11" name="Group 10"/>
          <p:cNvGrpSpPr>
            <a:grpSpLocks/>
          </p:cNvGrpSpPr>
          <p:nvPr/>
        </p:nvGrpSpPr>
        <p:grpSpPr bwMode="auto">
          <a:xfrm>
            <a:off x="5805488" y="2464156"/>
            <a:ext cx="3249612" cy="1136295"/>
            <a:chOff x="3617" y="1252"/>
            <a:chExt cx="2047" cy="806"/>
          </a:xfrm>
        </p:grpSpPr>
        <p:cxnSp>
          <p:nvCxnSpPr>
            <p:cNvPr id="78900" name="AutoShape 11"/>
            <p:cNvCxnSpPr>
              <a:cxnSpLocks noChangeShapeType="1"/>
              <a:endCxn id="13" idx="2"/>
            </p:cNvCxnSpPr>
            <p:nvPr/>
          </p:nvCxnSpPr>
          <p:spPr bwMode="auto">
            <a:xfrm flipV="1">
              <a:off x="3617" y="1525"/>
              <a:ext cx="1349" cy="533"/>
            </a:xfrm>
            <a:prstGeom prst="bentConnector2">
              <a:avLst/>
            </a:prstGeom>
            <a:noFill/>
            <a:ln w="28575">
              <a:solidFill>
                <a:srgbClr val="FF9900"/>
              </a:solidFill>
              <a:miter lim="800000"/>
              <a:headEnd type="triangle" w="med" len="med"/>
              <a:tailEnd/>
            </a:ln>
            <a:extLst>
              <a:ext uri="{909E8E84-426E-40DD-AFC4-6F175D3DCCD1}">
                <a14:hiddenFill xmlns:a14="http://schemas.microsoft.com/office/drawing/2010/main">
                  <a:noFill/>
                </a14:hiddenFill>
              </a:ext>
            </a:extLst>
          </p:spPr>
        </p:cxnSp>
        <p:sp>
          <p:nvSpPr>
            <p:cNvPr id="13" name="Text Box 12"/>
            <p:cNvSpPr txBox="1">
              <a:spLocks noChangeArrowheads="1"/>
            </p:cNvSpPr>
            <p:nvPr/>
          </p:nvSpPr>
          <p:spPr bwMode="auto">
            <a:xfrm>
              <a:off x="4268" y="1252"/>
              <a:ext cx="1396" cy="273"/>
            </a:xfrm>
            <a:prstGeom prst="rect">
              <a:avLst/>
            </a:prstGeom>
            <a:noFill/>
            <a:ln w="38100">
              <a:noFill/>
              <a:miter lim="800000"/>
              <a:headEnd/>
              <a:tailEnd/>
            </a:ln>
          </p:spPr>
          <p:txBody>
            <a:bodyPr lIns="76184" tIns="38092" rIns="76184" bIns="38092" anchor="ctr">
              <a:spAutoFit/>
            </a:bodyPr>
            <a:lstStyle/>
            <a:p>
              <a:pPr algn="ctr" defTabSz="762010">
                <a:defRPr/>
              </a:pPr>
              <a:r>
                <a:rPr lang="en-US" sz="2000" dirty="0">
                  <a:latin typeface="Calibri" pitchFamily="34" charset="0"/>
                </a:rPr>
                <a:t>Handled by GC</a:t>
              </a:r>
            </a:p>
          </p:txBody>
        </p:sp>
      </p:grpSp>
      <p:grpSp>
        <p:nvGrpSpPr>
          <p:cNvPr id="14" name="Group 13"/>
          <p:cNvGrpSpPr>
            <a:grpSpLocks/>
          </p:cNvGrpSpPr>
          <p:nvPr/>
        </p:nvGrpSpPr>
        <p:grpSpPr bwMode="auto">
          <a:xfrm>
            <a:off x="1166813" y="2414588"/>
            <a:ext cx="4649787" cy="3716337"/>
            <a:chOff x="709" y="1312"/>
            <a:chExt cx="3125" cy="2809"/>
          </a:xfrm>
        </p:grpSpPr>
        <p:sp>
          <p:nvSpPr>
            <p:cNvPr id="78880" name="Oval 14"/>
            <p:cNvSpPr>
              <a:spLocks noChangeAspect="1" noChangeArrowheads="1"/>
            </p:cNvSpPr>
            <p:nvPr/>
          </p:nvSpPr>
          <p:spPr bwMode="auto">
            <a:xfrm>
              <a:off x="3713" y="2011"/>
              <a:ext cx="121" cy="393"/>
            </a:xfrm>
            <a:prstGeom prst="ellipse">
              <a:avLst/>
            </a:prstGeom>
            <a:solidFill>
              <a:srgbClr val="FFFF00"/>
            </a:solidFill>
            <a:ln w="38100">
              <a:solidFill>
                <a:srgbClr val="99CC00"/>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1" name="Oval 15"/>
            <p:cNvSpPr>
              <a:spLocks noChangeArrowheads="1"/>
            </p:cNvSpPr>
            <p:nvPr/>
          </p:nvSpPr>
          <p:spPr bwMode="auto">
            <a:xfrm>
              <a:off x="709" y="1840"/>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2" name="Oval 16"/>
            <p:cNvSpPr>
              <a:spLocks noChangeArrowheads="1"/>
            </p:cNvSpPr>
            <p:nvPr/>
          </p:nvSpPr>
          <p:spPr bwMode="auto">
            <a:xfrm>
              <a:off x="1453" y="148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3" name="Oval 17"/>
            <p:cNvSpPr>
              <a:spLocks noChangeArrowheads="1"/>
            </p:cNvSpPr>
            <p:nvPr/>
          </p:nvSpPr>
          <p:spPr bwMode="auto">
            <a:xfrm>
              <a:off x="2509" y="1312"/>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4" name="Oval 18"/>
            <p:cNvSpPr>
              <a:spLocks noChangeArrowheads="1"/>
            </p:cNvSpPr>
            <p:nvPr/>
          </p:nvSpPr>
          <p:spPr bwMode="auto">
            <a:xfrm>
              <a:off x="885" y="2464"/>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5" name="Oval 19"/>
            <p:cNvSpPr>
              <a:spLocks noChangeArrowheads="1"/>
            </p:cNvSpPr>
            <p:nvPr/>
          </p:nvSpPr>
          <p:spPr bwMode="auto">
            <a:xfrm>
              <a:off x="2765" y="3136"/>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6" name="Oval 20"/>
            <p:cNvSpPr>
              <a:spLocks noChangeArrowheads="1"/>
            </p:cNvSpPr>
            <p:nvPr/>
          </p:nvSpPr>
          <p:spPr bwMode="auto">
            <a:xfrm>
              <a:off x="3069" y="200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7" name="Oval 21"/>
            <p:cNvSpPr>
              <a:spLocks noChangeArrowheads="1"/>
            </p:cNvSpPr>
            <p:nvPr/>
          </p:nvSpPr>
          <p:spPr bwMode="auto">
            <a:xfrm>
              <a:off x="3229" y="260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8" name="Oval 22"/>
            <p:cNvSpPr>
              <a:spLocks noChangeArrowheads="1"/>
            </p:cNvSpPr>
            <p:nvPr/>
          </p:nvSpPr>
          <p:spPr bwMode="auto">
            <a:xfrm>
              <a:off x="2709" y="2632"/>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89" name="Oval 23"/>
            <p:cNvSpPr>
              <a:spLocks noChangeArrowheads="1"/>
            </p:cNvSpPr>
            <p:nvPr/>
          </p:nvSpPr>
          <p:spPr bwMode="auto">
            <a:xfrm>
              <a:off x="2613" y="372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0" name="Oval 24"/>
            <p:cNvSpPr>
              <a:spLocks noChangeArrowheads="1"/>
            </p:cNvSpPr>
            <p:nvPr/>
          </p:nvSpPr>
          <p:spPr bwMode="auto">
            <a:xfrm>
              <a:off x="2613" y="1840"/>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1" name="Oval 25"/>
            <p:cNvSpPr>
              <a:spLocks noChangeArrowheads="1"/>
            </p:cNvSpPr>
            <p:nvPr/>
          </p:nvSpPr>
          <p:spPr bwMode="auto">
            <a:xfrm>
              <a:off x="1749" y="2104"/>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2" name="Oval 26"/>
            <p:cNvSpPr>
              <a:spLocks noChangeArrowheads="1"/>
            </p:cNvSpPr>
            <p:nvPr/>
          </p:nvSpPr>
          <p:spPr bwMode="auto">
            <a:xfrm>
              <a:off x="3341" y="160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3" name="Oval 27"/>
            <p:cNvSpPr>
              <a:spLocks noChangeArrowheads="1"/>
            </p:cNvSpPr>
            <p:nvPr/>
          </p:nvSpPr>
          <p:spPr bwMode="auto">
            <a:xfrm>
              <a:off x="1149" y="1944"/>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4" name="Oval 28"/>
            <p:cNvSpPr>
              <a:spLocks noChangeArrowheads="1"/>
            </p:cNvSpPr>
            <p:nvPr/>
          </p:nvSpPr>
          <p:spPr bwMode="auto">
            <a:xfrm>
              <a:off x="1637" y="164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5" name="Oval 29"/>
            <p:cNvSpPr>
              <a:spLocks noChangeArrowheads="1"/>
            </p:cNvSpPr>
            <p:nvPr/>
          </p:nvSpPr>
          <p:spPr bwMode="auto">
            <a:xfrm>
              <a:off x="2205" y="3712"/>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6" name="Oval 30"/>
            <p:cNvSpPr>
              <a:spLocks noChangeAspect="1" noChangeArrowheads="1"/>
            </p:cNvSpPr>
            <p:nvPr/>
          </p:nvSpPr>
          <p:spPr bwMode="auto">
            <a:xfrm>
              <a:off x="3593" y="2883"/>
              <a:ext cx="121" cy="393"/>
            </a:xfrm>
            <a:prstGeom prst="ellipse">
              <a:avLst/>
            </a:prstGeom>
            <a:solidFill>
              <a:srgbClr val="FFFF00"/>
            </a:solidFill>
            <a:ln w="38100">
              <a:solidFill>
                <a:srgbClr val="99CC00"/>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7" name="Oval 31"/>
            <p:cNvSpPr>
              <a:spLocks noChangeArrowheads="1"/>
            </p:cNvSpPr>
            <p:nvPr/>
          </p:nvSpPr>
          <p:spPr bwMode="auto">
            <a:xfrm>
              <a:off x="1277" y="2928"/>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8" name="Oval 32"/>
            <p:cNvSpPr>
              <a:spLocks noChangeArrowheads="1"/>
            </p:cNvSpPr>
            <p:nvPr/>
          </p:nvSpPr>
          <p:spPr bwMode="auto">
            <a:xfrm>
              <a:off x="1677" y="3280"/>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sp>
          <p:nvSpPr>
            <p:cNvPr id="78899" name="Oval 33"/>
            <p:cNvSpPr>
              <a:spLocks noChangeArrowheads="1"/>
            </p:cNvSpPr>
            <p:nvPr/>
          </p:nvSpPr>
          <p:spPr bwMode="auto">
            <a:xfrm>
              <a:off x="1973" y="2784"/>
              <a:ext cx="115" cy="393"/>
            </a:xfrm>
            <a:prstGeom prst="ellipse">
              <a:avLst/>
            </a:prstGeom>
            <a:solidFill>
              <a:srgbClr val="FFFF00"/>
            </a:solidFill>
            <a:ln w="50800">
              <a:solidFill>
                <a:schemeClr val="hlink"/>
              </a:solidFill>
              <a:round/>
              <a:headEnd/>
              <a:tailEnd/>
            </a:ln>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he-IL">
                <a:latin typeface="Calibri" panose="020F0502020204030204" pitchFamily="34" charset="0"/>
              </a:endParaRPr>
            </a:p>
          </p:txBody>
        </p:sp>
      </p:grpSp>
      <p:grpSp>
        <p:nvGrpSpPr>
          <p:cNvPr id="35" name="Group 34"/>
          <p:cNvGrpSpPr>
            <a:grpSpLocks/>
          </p:cNvGrpSpPr>
          <p:nvPr/>
        </p:nvGrpSpPr>
        <p:grpSpPr bwMode="auto">
          <a:xfrm>
            <a:off x="1343025" y="2649538"/>
            <a:ext cx="4308475" cy="3462337"/>
            <a:chOff x="824" y="1488"/>
            <a:chExt cx="2896" cy="2616"/>
          </a:xfrm>
        </p:grpSpPr>
        <p:sp>
          <p:nvSpPr>
            <p:cNvPr id="78859" name="Line 35"/>
            <p:cNvSpPr>
              <a:spLocks noChangeShapeType="1"/>
            </p:cNvSpPr>
            <p:nvPr/>
          </p:nvSpPr>
          <p:spPr bwMode="auto">
            <a:xfrm flipV="1">
              <a:off x="960" y="2192"/>
              <a:ext cx="208" cy="41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0" name="Line 36"/>
            <p:cNvSpPr>
              <a:spLocks noChangeShapeType="1"/>
            </p:cNvSpPr>
            <p:nvPr/>
          </p:nvSpPr>
          <p:spPr bwMode="auto">
            <a:xfrm flipH="1">
              <a:off x="1216" y="1736"/>
              <a:ext cx="232" cy="3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61" name="Line 37"/>
            <p:cNvSpPr>
              <a:spLocks noChangeShapeType="1"/>
            </p:cNvSpPr>
            <p:nvPr/>
          </p:nvSpPr>
          <p:spPr bwMode="auto">
            <a:xfrm flipV="1">
              <a:off x="1768" y="1536"/>
              <a:ext cx="720" cy="2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2" name="Line 38"/>
            <p:cNvSpPr>
              <a:spLocks noChangeShapeType="1"/>
            </p:cNvSpPr>
            <p:nvPr/>
          </p:nvSpPr>
          <p:spPr bwMode="auto">
            <a:xfrm flipH="1" flipV="1">
              <a:off x="2640" y="1528"/>
              <a:ext cx="704" cy="21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3" name="Line 39"/>
            <p:cNvSpPr>
              <a:spLocks noChangeShapeType="1"/>
            </p:cNvSpPr>
            <p:nvPr/>
          </p:nvSpPr>
          <p:spPr bwMode="auto">
            <a:xfrm>
              <a:off x="3456" y="1848"/>
              <a:ext cx="264" cy="3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4" name="Line 40"/>
            <p:cNvSpPr>
              <a:spLocks noChangeShapeType="1"/>
            </p:cNvSpPr>
            <p:nvPr/>
          </p:nvSpPr>
          <p:spPr bwMode="auto">
            <a:xfrm flipH="1">
              <a:off x="1568" y="1488"/>
              <a:ext cx="912" cy="16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65" name="Line 41"/>
            <p:cNvSpPr>
              <a:spLocks noChangeShapeType="1"/>
            </p:cNvSpPr>
            <p:nvPr/>
          </p:nvSpPr>
          <p:spPr bwMode="auto">
            <a:xfrm flipV="1">
              <a:off x="1272" y="1888"/>
              <a:ext cx="352" cy="2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6" name="Line 42"/>
            <p:cNvSpPr>
              <a:spLocks noChangeShapeType="1"/>
            </p:cNvSpPr>
            <p:nvPr/>
          </p:nvSpPr>
          <p:spPr bwMode="auto">
            <a:xfrm>
              <a:off x="824" y="2024"/>
              <a:ext cx="304" cy="8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7" name="Line 43"/>
            <p:cNvSpPr>
              <a:spLocks noChangeShapeType="1"/>
            </p:cNvSpPr>
            <p:nvPr/>
          </p:nvSpPr>
          <p:spPr bwMode="auto">
            <a:xfrm flipH="1" flipV="1">
              <a:off x="1400" y="3168"/>
              <a:ext cx="288" cy="2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68" name="Line 44"/>
            <p:cNvSpPr>
              <a:spLocks noChangeShapeType="1"/>
            </p:cNvSpPr>
            <p:nvPr/>
          </p:nvSpPr>
          <p:spPr bwMode="auto">
            <a:xfrm flipV="1">
              <a:off x="1760" y="3048"/>
              <a:ext cx="240" cy="36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69" name="Line 45"/>
            <p:cNvSpPr>
              <a:spLocks noChangeShapeType="1"/>
            </p:cNvSpPr>
            <p:nvPr/>
          </p:nvSpPr>
          <p:spPr bwMode="auto">
            <a:xfrm flipH="1" flipV="1">
              <a:off x="1776" y="3504"/>
              <a:ext cx="440" cy="36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70" name="Line 46"/>
            <p:cNvSpPr>
              <a:spLocks noChangeShapeType="1"/>
            </p:cNvSpPr>
            <p:nvPr/>
          </p:nvSpPr>
          <p:spPr bwMode="auto">
            <a:xfrm flipV="1">
              <a:off x="2288" y="3352"/>
              <a:ext cx="472" cy="4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1" name="Line 47"/>
            <p:cNvSpPr>
              <a:spLocks noChangeShapeType="1"/>
            </p:cNvSpPr>
            <p:nvPr/>
          </p:nvSpPr>
          <p:spPr bwMode="auto">
            <a:xfrm flipH="1" flipV="1">
              <a:off x="2696" y="2832"/>
              <a:ext cx="144" cy="45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2" name="Line 48"/>
            <p:cNvSpPr>
              <a:spLocks noChangeShapeType="1"/>
            </p:cNvSpPr>
            <p:nvPr/>
          </p:nvSpPr>
          <p:spPr bwMode="auto">
            <a:xfrm flipH="1" flipV="1">
              <a:off x="1856" y="2360"/>
              <a:ext cx="176" cy="5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3" name="Line 49"/>
            <p:cNvSpPr>
              <a:spLocks noChangeShapeType="1"/>
            </p:cNvSpPr>
            <p:nvPr/>
          </p:nvSpPr>
          <p:spPr bwMode="auto">
            <a:xfrm flipV="1">
              <a:off x="2800" y="2256"/>
              <a:ext cx="296" cy="5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4" name="Line 50"/>
            <p:cNvSpPr>
              <a:spLocks noChangeShapeType="1"/>
            </p:cNvSpPr>
            <p:nvPr/>
          </p:nvSpPr>
          <p:spPr bwMode="auto">
            <a:xfrm flipV="1">
              <a:off x="2840" y="2808"/>
              <a:ext cx="416" cy="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5" name="Line 51"/>
            <p:cNvSpPr>
              <a:spLocks noChangeShapeType="1"/>
            </p:cNvSpPr>
            <p:nvPr/>
          </p:nvSpPr>
          <p:spPr bwMode="auto">
            <a:xfrm>
              <a:off x="3344" y="2832"/>
              <a:ext cx="272" cy="21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6" name="Line 52"/>
            <p:cNvSpPr>
              <a:spLocks noChangeShapeType="1"/>
            </p:cNvSpPr>
            <p:nvPr/>
          </p:nvSpPr>
          <p:spPr bwMode="auto">
            <a:xfrm flipH="1" flipV="1">
              <a:off x="2728" y="2080"/>
              <a:ext cx="296" cy="1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77" name="Line 53"/>
            <p:cNvSpPr>
              <a:spLocks noChangeShapeType="1"/>
            </p:cNvSpPr>
            <p:nvPr/>
          </p:nvSpPr>
          <p:spPr bwMode="auto">
            <a:xfrm flipV="1">
              <a:off x="2640" y="3408"/>
              <a:ext cx="152" cy="47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he-IL"/>
            </a:p>
          </p:txBody>
        </p:sp>
        <p:sp>
          <p:nvSpPr>
            <p:cNvPr id="78878" name="Line 54"/>
            <p:cNvSpPr>
              <a:spLocks noChangeShapeType="1"/>
            </p:cNvSpPr>
            <p:nvPr/>
          </p:nvSpPr>
          <p:spPr bwMode="auto">
            <a:xfrm flipH="1" flipV="1">
              <a:off x="2320" y="3968"/>
              <a:ext cx="136" cy="136"/>
            </a:xfrm>
            <a:prstGeom prst="line">
              <a:avLst/>
            </a:prstGeom>
            <a:noFill/>
            <a:ln w="38100">
              <a:solidFill>
                <a:srgbClr val="FF0000"/>
              </a:solidFill>
              <a:round/>
              <a:headEnd/>
              <a:tailEnd type="stealth" w="sm" len="sm"/>
            </a:ln>
            <a:extLst>
              <a:ext uri="{909E8E84-426E-40DD-AFC4-6F175D3DCCD1}">
                <a14:hiddenFill xmlns:a14="http://schemas.microsoft.com/office/drawing/2010/main">
                  <a:noFill/>
                </a14:hiddenFill>
              </a:ext>
            </a:extLst>
          </p:spPr>
          <p:txBody>
            <a:bodyPr wrap="none" anchor="ctr">
              <a:spAutoFit/>
            </a:bodyPr>
            <a:lstStyle/>
            <a:p>
              <a:endParaRPr lang="he-IL"/>
            </a:p>
          </p:txBody>
        </p:sp>
        <p:sp>
          <p:nvSpPr>
            <p:cNvPr id="78879" name="Line 55"/>
            <p:cNvSpPr>
              <a:spLocks noChangeShapeType="1"/>
            </p:cNvSpPr>
            <p:nvPr/>
          </p:nvSpPr>
          <p:spPr bwMode="auto">
            <a:xfrm flipV="1">
              <a:off x="2472" y="3976"/>
              <a:ext cx="144" cy="112"/>
            </a:xfrm>
            <a:prstGeom prst="line">
              <a:avLst/>
            </a:prstGeom>
            <a:noFill/>
            <a:ln w="38100">
              <a:solidFill>
                <a:srgbClr val="FF0000"/>
              </a:solidFill>
              <a:round/>
              <a:headEnd/>
              <a:tailEnd type="stealth" w="sm" len="sm"/>
            </a:ln>
            <a:extLst>
              <a:ext uri="{909E8E84-426E-40DD-AFC4-6F175D3DCCD1}">
                <a14:hiddenFill xmlns:a14="http://schemas.microsoft.com/office/drawing/2010/main">
                  <a:noFill/>
                </a14:hiddenFill>
              </a:ext>
            </a:extLst>
          </p:spPr>
          <p:txBody>
            <a:bodyPr wrap="none" anchor="ctr">
              <a:spAutoFit/>
            </a:bodyPr>
            <a:lstStyle/>
            <a:p>
              <a:endParaRPr lang="he-IL"/>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3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he-IL"/>
              <a:t>Garbage Collector</a:t>
            </a:r>
            <a:endParaRPr lang="he-IL" altLang="he-IL"/>
          </a:p>
        </p:txBody>
      </p:sp>
      <p:sp>
        <p:nvSpPr>
          <p:cNvPr id="3" name="Content Placeholder 2"/>
          <p:cNvSpPr>
            <a:spLocks noGrp="1"/>
          </p:cNvSpPr>
          <p:nvPr>
            <p:ph idx="1"/>
          </p:nvPr>
        </p:nvSpPr>
        <p:spPr/>
        <p:txBody>
          <a:bodyPr/>
          <a:lstStyle/>
          <a:p>
            <a:pPr marL="0" indent="0">
              <a:buNone/>
            </a:pPr>
            <a:r>
              <a:rPr lang="en-US" b="1" dirty="0"/>
              <a:t>Loitering objects</a:t>
            </a:r>
          </a:p>
          <a:p>
            <a:pPr lvl="2"/>
            <a:r>
              <a:rPr lang="en-US" dirty="0"/>
              <a:t>Identifying loitering objects</a:t>
            </a:r>
          </a:p>
          <a:p>
            <a:pPr lvl="3"/>
            <a:r>
              <a:rPr lang="en-US" dirty="0"/>
              <a:t>Identify problematic use cases</a:t>
            </a:r>
          </a:p>
          <a:p>
            <a:pPr lvl="3"/>
            <a:r>
              <a:rPr lang="en-US" dirty="0"/>
              <a:t>Use monitoring &amp; debugging tools to track allocation done in the use case implementation </a:t>
            </a:r>
          </a:p>
          <a:p>
            <a:pPr lvl="3"/>
            <a:r>
              <a:rPr lang="en-US" dirty="0"/>
              <a:t>Measure the state before entering the use case flow</a:t>
            </a:r>
          </a:p>
          <a:p>
            <a:pPr lvl="3"/>
            <a:r>
              <a:rPr lang="en-US" dirty="0"/>
              <a:t>Look the differences after it ends</a:t>
            </a:r>
          </a:p>
          <a:p>
            <a:pPr lvl="4"/>
            <a:r>
              <a:rPr lang="en-US" dirty="0"/>
              <a:t>Are those the new objects you expected</a:t>
            </a:r>
          </a:p>
          <a:p>
            <a:pPr lvl="4"/>
            <a:r>
              <a:rPr lang="en-US" dirty="0"/>
              <a:t>Are any unnecessary objects are still referenced</a:t>
            </a:r>
          </a:p>
          <a:p>
            <a:pPr lvl="4"/>
            <a:endParaRPr lang="en-US" dirty="0"/>
          </a:p>
          <a:p>
            <a:pPr lvl="2"/>
            <a:r>
              <a:rPr lang="en-US" dirty="0"/>
              <a:t>Fixing loitering objects</a:t>
            </a:r>
          </a:p>
          <a:p>
            <a:pPr lvl="3"/>
            <a:r>
              <a:rPr lang="en-US" dirty="0"/>
              <a:t>Track down loitered objects</a:t>
            </a:r>
          </a:p>
          <a:p>
            <a:pPr lvl="3"/>
            <a:r>
              <a:rPr lang="en-US" dirty="0"/>
              <a:t>Track the objects that allocated them</a:t>
            </a:r>
          </a:p>
          <a:p>
            <a:pPr lvl="3"/>
            <a:r>
              <a:rPr lang="en-US" dirty="0"/>
              <a:t>Determine and implement the points of making them unreachable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he-IL"/>
              <a:t>Tuning</a:t>
            </a:r>
          </a:p>
        </p:txBody>
      </p:sp>
      <p:sp>
        <p:nvSpPr>
          <p:cNvPr id="43010" name="Rectangle 3"/>
          <p:cNvSpPr>
            <a:spLocks noGrp="1" noChangeArrowheads="1"/>
          </p:cNvSpPr>
          <p:nvPr>
            <p:ph idx="1"/>
          </p:nvPr>
        </p:nvSpPr>
        <p:spPr/>
        <p:txBody>
          <a:bodyPr/>
          <a:lstStyle/>
          <a:p>
            <a:r>
              <a:rPr lang="en-US" dirty="0"/>
              <a:t>Default GC settings:</a:t>
            </a:r>
          </a:p>
          <a:p>
            <a:pPr lvl="2"/>
            <a:r>
              <a:rPr lang="en-US" dirty="0"/>
              <a:t>Generational heap</a:t>
            </a:r>
          </a:p>
          <a:p>
            <a:pPr lvl="2"/>
            <a:r>
              <a:rPr lang="en-US" dirty="0"/>
              <a:t>2 survivor spaces</a:t>
            </a:r>
          </a:p>
          <a:p>
            <a:pPr lvl="2"/>
            <a:r>
              <a:rPr lang="en-US" dirty="0"/>
              <a:t>Young region uses copying collector [parallel is also supported]</a:t>
            </a:r>
          </a:p>
          <a:p>
            <a:pPr lvl="2"/>
            <a:r>
              <a:rPr lang="en-US" dirty="0"/>
              <a:t>Old region uses compact collector [can use sweep collector instead]</a:t>
            </a:r>
          </a:p>
          <a:p>
            <a:r>
              <a:rPr lang="en-US" dirty="0"/>
              <a:t>Some GC tuning &amp; setting properties:</a:t>
            </a:r>
          </a:p>
          <a:p>
            <a:pPr lvl="2"/>
            <a:endParaRPr lang="en-US" dirty="0"/>
          </a:p>
          <a:p>
            <a:pPr lvl="2"/>
            <a:endParaRPr lang="en-US" dirty="0"/>
          </a:p>
          <a:p>
            <a:pPr lvl="2"/>
            <a:endParaRPr lang="en-US" dirty="0"/>
          </a:p>
          <a:p>
            <a:pPr lvl="2"/>
            <a:endParaRPr lang="en-US" dirty="0"/>
          </a:p>
          <a:p>
            <a:pPr lvl="1"/>
            <a:endParaRPr lang="en-US" dirty="0"/>
          </a:p>
        </p:txBody>
      </p:sp>
      <p:graphicFrame>
        <p:nvGraphicFramePr>
          <p:cNvPr id="43059" name="Group 51"/>
          <p:cNvGraphicFramePr>
            <a:graphicFrameLocks noGrp="1"/>
          </p:cNvGraphicFramePr>
          <p:nvPr>
            <p:extLst>
              <p:ext uri="{D42A27DB-BD31-4B8C-83A1-F6EECF244321}">
                <p14:modId xmlns:p14="http://schemas.microsoft.com/office/powerpoint/2010/main" val="1869010262"/>
              </p:ext>
            </p:extLst>
          </p:nvPr>
        </p:nvGraphicFramePr>
        <p:xfrm>
          <a:off x="205259" y="3429000"/>
          <a:ext cx="8821738" cy="3289959"/>
        </p:xfrm>
        <a:graphic>
          <a:graphicData uri="http://schemas.openxmlformats.org/drawingml/2006/table">
            <a:tbl>
              <a:tblPr/>
              <a:tblGrid>
                <a:gridCol w="1918469">
                  <a:extLst>
                    <a:ext uri="{9D8B030D-6E8A-4147-A177-3AD203B41FA5}">
                      <a16:colId xmlns:a16="http://schemas.microsoft.com/office/drawing/2014/main" val="20000"/>
                    </a:ext>
                  </a:extLst>
                </a:gridCol>
                <a:gridCol w="6903269">
                  <a:extLst>
                    <a:ext uri="{9D8B030D-6E8A-4147-A177-3AD203B41FA5}">
                      <a16:colId xmlns:a16="http://schemas.microsoft.com/office/drawing/2014/main" val="20001"/>
                    </a:ext>
                  </a:extLst>
                </a:gridCol>
              </a:tblGrid>
              <a:tr h="1440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charset="0"/>
                        </a:rPr>
                        <a:t>Field</a:t>
                      </a:r>
                    </a:p>
                  </a:txBody>
                  <a:tcPr marL="91435" marR="91435" marT="40632" marB="406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charset="0"/>
                        </a:rPr>
                        <a:t>Description</a:t>
                      </a:r>
                    </a:p>
                  </a:txBody>
                  <a:tcPr marL="91435" marR="91435" marT="40632" marB="406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1586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XXNewSize</a:t>
                      </a:r>
                      <a:r>
                        <a:rPr kumimoji="0" lang="en-US" sz="1100" b="0" i="0" u="none" strike="noStrike" cap="none" normalizeH="0" baseline="0" dirty="0">
                          <a:ln>
                            <a:noFill/>
                          </a:ln>
                          <a:solidFill>
                            <a:srgbClr val="000000"/>
                          </a:solidFill>
                          <a:effectLst/>
                          <a:latin typeface="Calibri" pitchFamily="34" charset="0"/>
                          <a:cs typeface="Arial" charset="0"/>
                        </a:rPr>
                        <a:t> / -</a:t>
                      </a:r>
                      <a:r>
                        <a:rPr kumimoji="0" lang="en-US" sz="1100" b="0" i="0" u="none" strike="noStrike" cap="none" normalizeH="0" baseline="0" dirty="0" err="1">
                          <a:ln>
                            <a:noFill/>
                          </a:ln>
                          <a:solidFill>
                            <a:srgbClr val="000000"/>
                          </a:solidFill>
                          <a:effectLst/>
                          <a:latin typeface="Calibri" pitchFamily="34" charset="0"/>
                          <a:cs typeface="Arial" charset="0"/>
                        </a:rPr>
                        <a:t>XXMaxNewSize</a:t>
                      </a:r>
                      <a:r>
                        <a:rPr kumimoji="0" lang="en-US" sz="1100" b="0" i="0" u="none" strike="noStrike" cap="none" normalizeH="0" baseline="0" dirty="0">
                          <a:ln>
                            <a:noFill/>
                          </a:ln>
                          <a:solidFill>
                            <a:srgbClr val="000000"/>
                          </a:solidFill>
                          <a:effectLst/>
                          <a:latin typeface="Calibri" pitchFamily="34" charset="0"/>
                          <a:cs typeface="Arial" charset="0"/>
                        </a:rPr>
                        <a:t> </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sets the size and max size for EDEN &amp; SP1,2</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XXUseParallelGC</a:t>
                      </a:r>
                      <a:r>
                        <a:rPr kumimoji="0" lang="en-US" sz="1100" b="0" i="0" u="none" strike="noStrike" cap="none" normalizeH="0" baseline="0" dirty="0">
                          <a:ln>
                            <a:noFill/>
                          </a:ln>
                          <a:solidFill>
                            <a:srgbClr val="000000"/>
                          </a:solidFill>
                          <a:effectLst/>
                          <a:latin typeface="Calibri" pitchFamily="34" charset="0"/>
                          <a:cs typeface="Arial" charset="0"/>
                        </a:rPr>
                        <a:t> </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sets the GC to be parallel</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–Xgcthreads[n] </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sets the number of helper threads to use in parallel GC</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-XX:+UseConcMarkSweepGC </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turns on concurrent GC in OLD region</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XX:TargetSurvivorRatio</a:t>
                      </a:r>
                      <a:r>
                        <a:rPr kumimoji="0" lang="en-US" sz="1100" b="0" i="0" u="none" strike="noStrike" cap="none" normalizeH="0" baseline="0" dirty="0">
                          <a:ln>
                            <a:noFill/>
                          </a:ln>
                          <a:solidFill>
                            <a:srgbClr val="000000"/>
                          </a:solidFill>
                          <a:effectLst/>
                          <a:latin typeface="Calibri" pitchFamily="34" charset="0"/>
                          <a:cs typeface="Arial" charset="0"/>
                        </a:rPr>
                        <a:t>=z </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sets the number in % of SP that must be occupied  so objects will turn old</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475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Xincgc</a:t>
                      </a:r>
                      <a:endParaRPr kumimoji="0" lang="en-US" sz="1100" b="0" i="0" u="none" strike="noStrike" cap="none" normalizeH="0" baseline="0" dirty="0">
                        <a:ln>
                          <a:noFill/>
                        </a:ln>
                        <a:solidFill>
                          <a:srgbClr val="000000"/>
                        </a:solidFill>
                        <a:effectLst/>
                        <a:latin typeface="Calibri" pitchFamily="34" charset="0"/>
                        <a:cs typeface="Arial" charset="0"/>
                      </a:endParaRP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Enables incremental GC</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XX:MaxTenuringThreshold</a:t>
                      </a:r>
                      <a:r>
                        <a:rPr kumimoji="0" lang="en-US" sz="1100" b="0" i="0" u="none" strike="noStrike" cap="none" normalizeH="0" baseline="0" dirty="0">
                          <a:ln>
                            <a:noFill/>
                          </a:ln>
                          <a:solidFill>
                            <a:srgbClr val="000000"/>
                          </a:solidFill>
                          <a:effectLst/>
                          <a:latin typeface="Calibri" pitchFamily="34" charset="0"/>
                          <a:cs typeface="Arial" charset="0"/>
                        </a:rPr>
                        <a:t>=x</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Sets the number times  a new objects  can move from SP1 to SP2 before turning old (tenured object)  default 15</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XX:GCTimeLimit</a:t>
                      </a:r>
                      <a:r>
                        <a:rPr kumimoji="0" lang="en-US" sz="1100" b="0" i="0" u="none" strike="noStrike" cap="none" normalizeH="0" baseline="0" dirty="0">
                          <a:ln>
                            <a:noFill/>
                          </a:ln>
                          <a:solidFill>
                            <a:srgbClr val="000000"/>
                          </a:solidFill>
                          <a:effectLst/>
                          <a:latin typeface="Calibri" pitchFamily="34" charset="0"/>
                          <a:cs typeface="Arial" charset="0"/>
                        </a:rPr>
                        <a:t>=time-limit </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the maximum time spent by the GC (% of the total time)  - default 98%</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-XX:GCHeapFreeLimit</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the minimum amount of freed heap per GC iteration (% of  heap size) – default 2%</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XX:NewRatio</a:t>
                      </a:r>
                      <a:endParaRPr kumimoji="0" lang="en-US" sz="1100" b="0" i="0" u="none" strike="noStrike" cap="none" normalizeH="0" baseline="0" dirty="0">
                        <a:ln>
                          <a:noFill/>
                        </a:ln>
                        <a:solidFill>
                          <a:srgbClr val="000000"/>
                        </a:solidFill>
                        <a:effectLst/>
                        <a:latin typeface="Calibri" pitchFamily="34" charset="0"/>
                        <a:cs typeface="Arial" charset="0"/>
                      </a:endParaRP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Specifies the ratio of NEW &amp; OLD regions  [example: 6 means  1/7(NEW):6/7[OLD)] – defaults: server-2, client 8</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825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err="1">
                          <a:ln>
                            <a:noFill/>
                          </a:ln>
                          <a:solidFill>
                            <a:srgbClr val="000000"/>
                          </a:solidFill>
                          <a:effectLst/>
                          <a:latin typeface="Calibri" pitchFamily="34" charset="0"/>
                          <a:cs typeface="Arial" charset="0"/>
                        </a:rPr>
                        <a:t>XX:SurviverRatio</a:t>
                      </a:r>
                      <a:endParaRPr kumimoji="0" lang="en-US" sz="1100" b="0" i="0" u="none" strike="noStrike" cap="none" normalizeH="0" baseline="0" dirty="0">
                        <a:ln>
                          <a:noFill/>
                        </a:ln>
                        <a:solidFill>
                          <a:srgbClr val="000000"/>
                        </a:solidFill>
                        <a:effectLst/>
                        <a:latin typeface="Calibri" pitchFamily="34" charset="0"/>
                        <a:cs typeface="Arial" charset="0"/>
                      </a:endParaRP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Specifies the ratio of EDEN and the two survivor spaces [example: 6 means 6/8(EDEN):1/8(SP1):1/8(sp2)] – default 25</a:t>
                      </a:r>
                    </a:p>
                  </a:txBody>
                  <a:tcPr marL="91435" marR="91435" marT="40632" marB="40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he-IL"/>
              <a:t>Tuning</a:t>
            </a:r>
          </a:p>
        </p:txBody>
      </p:sp>
      <p:sp>
        <p:nvSpPr>
          <p:cNvPr id="43010" name="Rectangle 3"/>
          <p:cNvSpPr>
            <a:spLocks noGrp="1" noChangeArrowheads="1"/>
          </p:cNvSpPr>
          <p:nvPr>
            <p:ph idx="1"/>
          </p:nvPr>
        </p:nvSpPr>
        <p:spPr/>
        <p:txBody>
          <a:bodyPr/>
          <a:lstStyle/>
          <a:p>
            <a:r>
              <a:rPr lang="en-US" dirty="0"/>
              <a:t>Setting permanent memory attributes</a:t>
            </a:r>
          </a:p>
          <a:p>
            <a:pPr lvl="2"/>
            <a:endParaRPr lang="en-US" dirty="0"/>
          </a:p>
          <a:p>
            <a:pPr lvl="2"/>
            <a:endParaRPr lang="en-US" dirty="0"/>
          </a:p>
          <a:p>
            <a:pPr lvl="2"/>
            <a:endParaRPr lang="en-US" dirty="0"/>
          </a:p>
          <a:p>
            <a:pPr lvl="2"/>
            <a:endParaRPr lang="en-US" dirty="0"/>
          </a:p>
          <a:p>
            <a:pPr lvl="2"/>
            <a:endParaRPr lang="en-US" dirty="0"/>
          </a:p>
          <a:p>
            <a:pPr lvl="2"/>
            <a:endParaRPr lang="en-US" dirty="0"/>
          </a:p>
          <a:p>
            <a:r>
              <a:rPr lang="en-US" dirty="0"/>
              <a:t>Major GC includes both permanent and heap memory</a:t>
            </a:r>
          </a:p>
          <a:p>
            <a:pPr lvl="1"/>
            <a:r>
              <a:rPr lang="en-US" dirty="0"/>
              <a:t>Minor GC is scoped to a generation </a:t>
            </a:r>
          </a:p>
          <a:p>
            <a:pPr lvl="2"/>
            <a:endParaRPr lang="en-US" dirty="0"/>
          </a:p>
          <a:p>
            <a:pPr lvl="1"/>
            <a:endParaRPr lang="en-US" dirty="0"/>
          </a:p>
        </p:txBody>
      </p:sp>
      <p:graphicFrame>
        <p:nvGraphicFramePr>
          <p:cNvPr id="43059" name="Group 51"/>
          <p:cNvGraphicFramePr>
            <a:graphicFrameLocks noGrp="1"/>
          </p:cNvGraphicFramePr>
          <p:nvPr>
            <p:extLst>
              <p:ext uri="{D42A27DB-BD31-4B8C-83A1-F6EECF244321}">
                <p14:modId xmlns:p14="http://schemas.microsoft.com/office/powerpoint/2010/main" val="3005701153"/>
              </p:ext>
            </p:extLst>
          </p:nvPr>
        </p:nvGraphicFramePr>
        <p:xfrm>
          <a:off x="457200" y="2276872"/>
          <a:ext cx="8229600" cy="1136650"/>
        </p:xfrm>
        <a:graphic>
          <a:graphicData uri="http://schemas.openxmlformats.org/drawingml/2006/table">
            <a:tbl>
              <a:tblPr/>
              <a:tblGrid>
                <a:gridCol w="1999229">
                  <a:extLst>
                    <a:ext uri="{9D8B030D-6E8A-4147-A177-3AD203B41FA5}">
                      <a16:colId xmlns:a16="http://schemas.microsoft.com/office/drawing/2014/main" val="20000"/>
                    </a:ext>
                  </a:extLst>
                </a:gridCol>
                <a:gridCol w="6230371">
                  <a:extLst>
                    <a:ext uri="{9D8B030D-6E8A-4147-A177-3AD203B41FA5}">
                      <a16:colId xmlns:a16="http://schemas.microsoft.com/office/drawing/2014/main" val="20001"/>
                    </a:ext>
                  </a:extLst>
                </a:gridCol>
              </a:tblGrid>
              <a:tr h="2683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Calibri" pitchFamily="34" charset="0"/>
                          <a:cs typeface="Arial" charset="0"/>
                        </a:rPr>
                        <a:t>Field</a:t>
                      </a: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Calibri" pitchFamily="34" charset="0"/>
                          <a:cs typeface="Arial" charset="0"/>
                        </a:rPr>
                        <a:t>Description</a:t>
                      </a: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27054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charset="0"/>
                        </a:rPr>
                        <a:t>-</a:t>
                      </a:r>
                      <a:r>
                        <a:rPr kumimoji="0" lang="en-US" sz="1200" b="0" i="0" u="none" strike="noStrike" cap="none" normalizeH="0" baseline="0" dirty="0" err="1">
                          <a:ln>
                            <a:noFill/>
                          </a:ln>
                          <a:solidFill>
                            <a:srgbClr val="000000"/>
                          </a:solidFill>
                          <a:effectLst/>
                          <a:latin typeface="Calibri" pitchFamily="34" charset="0"/>
                          <a:cs typeface="Arial" charset="0"/>
                        </a:rPr>
                        <a:t>Xnoclassgc</a:t>
                      </a:r>
                      <a:endParaRPr kumimoji="0" lang="en-US" sz="1200" b="0" i="0" u="none" strike="noStrike" cap="none" normalizeH="0" baseline="0" dirty="0">
                        <a:ln>
                          <a:noFill/>
                        </a:ln>
                        <a:solidFill>
                          <a:srgbClr val="000000"/>
                        </a:solidFill>
                        <a:effectLst/>
                        <a:latin typeface="Calibri" pitchFamily="34" charset="0"/>
                        <a:cs typeface="Arial" charset="0"/>
                      </a:endParaRP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charset="0"/>
                        </a:rPr>
                        <a:t>Disables class GC in permanent memory  (!)</a:t>
                      </a: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054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charset="0"/>
                        </a:rPr>
                        <a:t>-</a:t>
                      </a:r>
                      <a:r>
                        <a:rPr kumimoji="0" lang="en-US" sz="1200" b="0" i="0" u="none" strike="noStrike" cap="none" normalizeH="0" baseline="0" dirty="0" err="1">
                          <a:ln>
                            <a:noFill/>
                          </a:ln>
                          <a:solidFill>
                            <a:srgbClr val="000000"/>
                          </a:solidFill>
                          <a:effectLst/>
                          <a:latin typeface="Calibri" pitchFamily="34" charset="0"/>
                          <a:cs typeface="Arial" charset="0"/>
                        </a:rPr>
                        <a:t>XX:PermSize</a:t>
                      </a:r>
                      <a:endParaRPr kumimoji="0" lang="en-US" sz="1200" b="0" i="0" u="none" strike="noStrike" cap="none" normalizeH="0" baseline="0" dirty="0">
                        <a:ln>
                          <a:noFill/>
                        </a:ln>
                        <a:solidFill>
                          <a:srgbClr val="000000"/>
                        </a:solidFill>
                        <a:effectLst/>
                        <a:latin typeface="Calibri" pitchFamily="34" charset="0"/>
                        <a:cs typeface="Arial" charset="0"/>
                      </a:endParaRP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charset="0"/>
                        </a:rPr>
                        <a:t>Sets the initial size of permanent memory</a:t>
                      </a: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054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charset="0"/>
                        </a:rPr>
                        <a:t>-</a:t>
                      </a:r>
                      <a:r>
                        <a:rPr kumimoji="0" lang="en-US" sz="1200" b="0" i="0" u="none" strike="noStrike" cap="none" normalizeH="0" baseline="0" dirty="0" err="1">
                          <a:ln>
                            <a:noFill/>
                          </a:ln>
                          <a:solidFill>
                            <a:srgbClr val="000000"/>
                          </a:solidFill>
                          <a:effectLst/>
                          <a:latin typeface="Calibri" pitchFamily="34" charset="0"/>
                          <a:cs typeface="Arial" charset="0"/>
                        </a:rPr>
                        <a:t>XX:MaxPermSize</a:t>
                      </a:r>
                      <a:endParaRPr kumimoji="0" lang="en-US" sz="1200" b="0" i="0" u="none" strike="noStrike" cap="none" normalizeH="0" baseline="0" dirty="0">
                        <a:ln>
                          <a:noFill/>
                        </a:ln>
                        <a:solidFill>
                          <a:srgbClr val="000000"/>
                        </a:solidFill>
                        <a:effectLst/>
                        <a:latin typeface="Calibri" pitchFamily="34" charset="0"/>
                        <a:cs typeface="Arial" charset="0"/>
                      </a:endParaRP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rgbClr val="000000"/>
                          </a:solidFill>
                          <a:effectLst/>
                          <a:latin typeface="Calibri" pitchFamily="34" charset="0"/>
                          <a:cs typeface="Arial" charset="0"/>
                        </a:rPr>
                        <a:t>Sets the maximum size of permanent memory</a:t>
                      </a:r>
                    </a:p>
                  </a:txBody>
                  <a:tcPr marT="40583" marB="405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he-IL"/>
              <a:t>Tuning</a:t>
            </a:r>
          </a:p>
        </p:txBody>
      </p:sp>
      <p:sp>
        <p:nvSpPr>
          <p:cNvPr id="43010" name="Rectangle 3"/>
          <p:cNvSpPr>
            <a:spLocks noGrp="1" noChangeArrowheads="1"/>
          </p:cNvSpPr>
          <p:nvPr>
            <p:ph idx="1"/>
          </p:nvPr>
        </p:nvSpPr>
        <p:spPr/>
        <p:txBody>
          <a:bodyPr/>
          <a:lstStyle/>
          <a:p>
            <a:r>
              <a:rPr lang="en-US" dirty="0"/>
              <a:t>Setting Java 8 </a:t>
            </a:r>
            <a:r>
              <a:rPr lang="en-US" dirty="0" err="1"/>
              <a:t>Metaspace</a:t>
            </a:r>
            <a:r>
              <a:rPr lang="en-US" dirty="0"/>
              <a:t> memory attributes</a:t>
            </a:r>
          </a:p>
          <a:p>
            <a:pPr lvl="2"/>
            <a:endParaRPr lang="en-US" dirty="0"/>
          </a:p>
          <a:p>
            <a:pPr lvl="2"/>
            <a:endParaRPr lang="en-US" dirty="0"/>
          </a:p>
          <a:p>
            <a:pPr lvl="2"/>
            <a:endParaRPr lang="en-US" dirty="0"/>
          </a:p>
          <a:p>
            <a:pPr lvl="2"/>
            <a:endParaRPr lang="en-US" dirty="0"/>
          </a:p>
          <a:p>
            <a:pPr lvl="2"/>
            <a:endParaRPr lang="en-US" dirty="0"/>
          </a:p>
          <a:p>
            <a:pPr lvl="1"/>
            <a:r>
              <a:rPr lang="en-US" dirty="0"/>
              <a:t>From now on:</a:t>
            </a:r>
          </a:p>
          <a:p>
            <a:pPr lvl="2"/>
            <a:r>
              <a:rPr lang="en-US" dirty="0"/>
              <a:t>Native memory is allocated as needed</a:t>
            </a:r>
          </a:p>
          <a:p>
            <a:pPr lvl="2"/>
            <a:r>
              <a:rPr lang="en-US" dirty="0" err="1"/>
              <a:t>OutOfMemoryError</a:t>
            </a:r>
            <a:r>
              <a:rPr lang="en-US" dirty="0"/>
              <a:t>: </a:t>
            </a:r>
            <a:r>
              <a:rPr lang="en-US" dirty="0" err="1"/>
              <a:t>Metaspace</a:t>
            </a:r>
            <a:r>
              <a:rPr lang="en-US" dirty="0"/>
              <a:t> Error</a:t>
            </a:r>
          </a:p>
          <a:p>
            <a:pPr lvl="2"/>
            <a:r>
              <a:rPr lang="en-US" dirty="0"/>
              <a:t>Use –</a:t>
            </a:r>
            <a:r>
              <a:rPr lang="en-US" dirty="0" err="1"/>
              <a:t>verbosegc</a:t>
            </a:r>
            <a:r>
              <a:rPr lang="en-US" dirty="0"/>
              <a:t> to view </a:t>
            </a:r>
            <a:r>
              <a:rPr lang="en-US" dirty="0" err="1"/>
              <a:t>Metaspace</a:t>
            </a:r>
            <a:r>
              <a:rPr lang="en-US" dirty="0"/>
              <a:t> GC activity</a:t>
            </a:r>
            <a:endParaRPr lang="he-IL" dirty="0"/>
          </a:p>
          <a:p>
            <a:pPr lvl="2"/>
            <a:endParaRPr lang="en-US" dirty="0"/>
          </a:p>
          <a:p>
            <a:pPr lvl="1"/>
            <a:endParaRPr lang="en-US" dirty="0"/>
          </a:p>
        </p:txBody>
      </p:sp>
      <p:graphicFrame>
        <p:nvGraphicFramePr>
          <p:cNvPr id="43059" name="Group 51"/>
          <p:cNvGraphicFramePr>
            <a:graphicFrameLocks noGrp="1"/>
          </p:cNvGraphicFramePr>
          <p:nvPr>
            <p:extLst>
              <p:ext uri="{D42A27DB-BD31-4B8C-83A1-F6EECF244321}">
                <p14:modId xmlns:p14="http://schemas.microsoft.com/office/powerpoint/2010/main" val="1977416970"/>
              </p:ext>
            </p:extLst>
          </p:nvPr>
        </p:nvGraphicFramePr>
        <p:xfrm>
          <a:off x="539552" y="2276872"/>
          <a:ext cx="8147248" cy="595314"/>
        </p:xfrm>
        <a:graphic>
          <a:graphicData uri="http://schemas.openxmlformats.org/drawingml/2006/table">
            <a:tbl>
              <a:tblPr/>
              <a:tblGrid>
                <a:gridCol w="2495553">
                  <a:extLst>
                    <a:ext uri="{9D8B030D-6E8A-4147-A177-3AD203B41FA5}">
                      <a16:colId xmlns:a16="http://schemas.microsoft.com/office/drawing/2014/main" val="20000"/>
                    </a:ext>
                  </a:extLst>
                </a:gridCol>
                <a:gridCol w="5651695">
                  <a:extLst>
                    <a:ext uri="{9D8B030D-6E8A-4147-A177-3AD203B41FA5}">
                      <a16:colId xmlns:a16="http://schemas.microsoft.com/office/drawing/2014/main" val="20001"/>
                    </a:ext>
                  </a:extLst>
                </a:gridCol>
              </a:tblGrid>
              <a:tr h="3249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Calibri" pitchFamily="34" charset="0"/>
                          <a:cs typeface="Arial" charset="0"/>
                        </a:rPr>
                        <a:t>Field</a:t>
                      </a:r>
                    </a:p>
                  </a:txBody>
                  <a:tcPr marT="40555" marB="405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Calibri" pitchFamily="34" charset="0"/>
                          <a:cs typeface="Arial" charset="0"/>
                        </a:rPr>
                        <a:t>Description</a:t>
                      </a:r>
                    </a:p>
                  </a:txBody>
                  <a:tcPr marT="40555" marB="405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2703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charset="0"/>
                        </a:rPr>
                        <a:t>-</a:t>
                      </a:r>
                      <a:r>
                        <a:rPr lang="en-US" sz="1200" dirty="0" err="1"/>
                        <a:t>MaxMetaspaceSize</a:t>
                      </a:r>
                      <a:endParaRPr kumimoji="0" lang="en-US" sz="1200" b="0" i="0" u="none" strike="noStrike" cap="none" normalizeH="0" baseline="0" dirty="0">
                        <a:ln>
                          <a:noFill/>
                        </a:ln>
                        <a:solidFill>
                          <a:srgbClr val="000000"/>
                        </a:solidFill>
                        <a:effectLst/>
                        <a:latin typeface="Calibri" pitchFamily="34" charset="0"/>
                        <a:cs typeface="Arial" charset="0"/>
                      </a:endParaRPr>
                    </a:p>
                  </a:txBody>
                  <a:tcPr marT="40555" marB="405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rgbClr val="000000"/>
                          </a:solidFill>
                          <a:effectLst/>
                          <a:latin typeface="Calibri" pitchFamily="34" charset="0"/>
                          <a:cs typeface="Arial" charset="0"/>
                        </a:rPr>
                        <a:t>Sets the maximum size of </a:t>
                      </a:r>
                      <a:r>
                        <a:rPr kumimoji="0" lang="en-US" sz="1200" b="0" i="0" u="none" strike="noStrike" cap="none" normalizeH="0" baseline="0" dirty="0" err="1">
                          <a:ln>
                            <a:noFill/>
                          </a:ln>
                          <a:solidFill>
                            <a:srgbClr val="000000"/>
                          </a:solidFill>
                          <a:effectLst/>
                          <a:latin typeface="Calibri" pitchFamily="34" charset="0"/>
                          <a:cs typeface="Arial" charset="0"/>
                        </a:rPr>
                        <a:t>metaspace</a:t>
                      </a:r>
                      <a:r>
                        <a:rPr kumimoji="0" lang="en-US" sz="1200" b="0" i="0" u="none" strike="noStrike" cap="none" normalizeH="0" baseline="0" dirty="0">
                          <a:ln>
                            <a:noFill/>
                          </a:ln>
                          <a:solidFill>
                            <a:srgbClr val="000000"/>
                          </a:solidFill>
                          <a:effectLst/>
                          <a:latin typeface="Calibri" pitchFamily="34" charset="0"/>
                          <a:cs typeface="Arial" charset="0"/>
                        </a:rPr>
                        <a:t> memory</a:t>
                      </a:r>
                    </a:p>
                  </a:txBody>
                  <a:tcPr marT="40555" marB="405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Basic terms</a:t>
            </a:r>
          </a:p>
          <a:p>
            <a:endParaRPr lang="en-US" dirty="0"/>
          </a:p>
          <a:p>
            <a:pPr lvl="1"/>
            <a:r>
              <a:rPr lang="en-US" dirty="0"/>
              <a:t>Strong reference </a:t>
            </a:r>
          </a:p>
          <a:p>
            <a:pPr lvl="2"/>
            <a:r>
              <a:rPr lang="en-US" dirty="0"/>
              <a:t>Regular references</a:t>
            </a:r>
          </a:p>
          <a:p>
            <a:pPr lvl="2"/>
            <a:r>
              <a:rPr lang="en-US" dirty="0"/>
              <a:t>GC may remove objects that have no strong references </a:t>
            </a:r>
          </a:p>
          <a:p>
            <a:pPr lvl="2"/>
            <a:endParaRPr lang="en-US" dirty="0"/>
          </a:p>
          <a:p>
            <a:pPr lvl="1"/>
            <a:r>
              <a:rPr lang="en-US" dirty="0"/>
              <a:t>Weak reference</a:t>
            </a:r>
          </a:p>
          <a:p>
            <a:pPr lvl="2"/>
            <a:r>
              <a:rPr lang="en-US" dirty="0"/>
              <a:t>Special references that are used to reference objects</a:t>
            </a:r>
          </a:p>
          <a:p>
            <a:pPr lvl="2"/>
            <a:r>
              <a:rPr lang="en-US" dirty="0"/>
              <a:t>GC may remove objects when all references to that object are weak</a:t>
            </a:r>
          </a:p>
          <a:p>
            <a:pPr lvl="1"/>
            <a:endParaRPr lang="en-US" dirty="0"/>
          </a:p>
          <a:p>
            <a:pPr lvl="2"/>
            <a:endParaRPr lang="en-US" dirty="0"/>
          </a:p>
          <a:p>
            <a:pPr lvl="2"/>
            <a:endParaRPr lang="he-I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The need</a:t>
            </a:r>
          </a:p>
          <a:p>
            <a:endParaRPr lang="en-US" dirty="0"/>
          </a:p>
          <a:p>
            <a:pPr lvl="1"/>
            <a:r>
              <a:rPr lang="en-US" dirty="0"/>
              <a:t>When storing data in Collections , for example</a:t>
            </a:r>
          </a:p>
          <a:p>
            <a:pPr lvl="2"/>
            <a:r>
              <a:rPr lang="en-US" dirty="0"/>
              <a:t>The collection holds references even when data is no longer required</a:t>
            </a:r>
          </a:p>
          <a:p>
            <a:pPr lvl="2"/>
            <a:r>
              <a:rPr lang="en-US" dirty="0"/>
              <a:t>Removing data from the collection might effect clients </a:t>
            </a:r>
          </a:p>
          <a:p>
            <a:pPr lvl="2"/>
            <a:endParaRPr lang="en-US" dirty="0"/>
          </a:p>
          <a:p>
            <a:pPr lvl="1"/>
            <a:r>
              <a:rPr lang="en-US" dirty="0"/>
              <a:t>When caching heavy-weight objects</a:t>
            </a:r>
          </a:p>
          <a:p>
            <a:pPr lvl="2"/>
            <a:r>
              <a:rPr lang="en-US" dirty="0"/>
              <a:t>Once again – that caching might prevent data from being </a:t>
            </a:r>
            <a:r>
              <a:rPr lang="en-US" dirty="0" err="1"/>
              <a:t>GC’ed</a:t>
            </a:r>
            <a:r>
              <a:rPr lang="en-US" dirty="0"/>
              <a:t> </a:t>
            </a:r>
          </a:p>
          <a:p>
            <a:pPr lvl="2"/>
            <a:r>
              <a:rPr lang="en-US" dirty="0"/>
              <a:t>That cache mechanism must be maintained</a:t>
            </a:r>
          </a:p>
          <a:p>
            <a:pPr lvl="2"/>
            <a:endParaRPr lang="en-US" dirty="0"/>
          </a:p>
          <a:p>
            <a:pPr lvl="1"/>
            <a:r>
              <a:rPr lang="en-US" dirty="0"/>
              <a:t>Java is capable of managing garbage but:</a:t>
            </a:r>
          </a:p>
          <a:p>
            <a:pPr lvl="2"/>
            <a:r>
              <a:rPr lang="en-US" dirty="0"/>
              <a:t>In those cases, when strong references are used, GC is irrelevant</a:t>
            </a:r>
          </a:p>
          <a:p>
            <a:pPr lvl="2"/>
            <a:r>
              <a:rPr lang="en-US" dirty="0"/>
              <a:t>We will be flooded with loitered objects &amp; memory leaks</a:t>
            </a:r>
          </a:p>
          <a:p>
            <a:pPr lvl="2"/>
            <a:endParaRPr lang="en-US" dirty="0"/>
          </a:p>
          <a:p>
            <a:pPr lvl="2"/>
            <a:endParaRPr lang="en-US" dirty="0"/>
          </a:p>
          <a:p>
            <a:pPr lvl="2"/>
            <a:endParaRPr lang="he-I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he-IL" dirty="0"/>
              <a:t>Virtual Machine</a:t>
            </a:r>
            <a:endParaRPr lang="he-IL" dirty="0"/>
          </a:p>
        </p:txBody>
      </p:sp>
      <p:sp>
        <p:nvSpPr>
          <p:cNvPr id="3" name="Content Placeholder 2"/>
          <p:cNvSpPr>
            <a:spLocks noGrp="1"/>
          </p:cNvSpPr>
          <p:nvPr>
            <p:ph idx="1"/>
          </p:nvPr>
        </p:nvSpPr>
        <p:spPr/>
        <p:txBody>
          <a:bodyPr/>
          <a:lstStyle/>
          <a:p>
            <a:pPr marL="0" indent="0">
              <a:buNone/>
            </a:pPr>
            <a:r>
              <a:rPr lang="en-US" b="1" dirty="0"/>
              <a:t>VM Data areas:</a:t>
            </a:r>
          </a:p>
          <a:p>
            <a:endParaRPr lang="en-US" dirty="0"/>
          </a:p>
          <a:p>
            <a:pPr lvl="1"/>
            <a:r>
              <a:rPr lang="en-US" dirty="0"/>
              <a:t> Heap </a:t>
            </a:r>
          </a:p>
          <a:p>
            <a:pPr lvl="2"/>
            <a:r>
              <a:rPr lang="en-US" dirty="0"/>
              <a:t> for Objects and Arrays </a:t>
            </a:r>
          </a:p>
          <a:p>
            <a:pPr lvl="2"/>
            <a:r>
              <a:rPr lang="en-US" dirty="0"/>
              <a:t> shared by all VM threads</a:t>
            </a:r>
          </a:p>
          <a:p>
            <a:pPr lvl="2"/>
            <a:endParaRPr lang="en-US" dirty="0"/>
          </a:p>
          <a:p>
            <a:pPr lvl="1"/>
            <a:r>
              <a:rPr lang="en-US" dirty="0"/>
              <a:t> Stack</a:t>
            </a:r>
          </a:p>
          <a:p>
            <a:pPr lvl="2"/>
            <a:r>
              <a:rPr lang="en-US" dirty="0"/>
              <a:t> command and block sequence </a:t>
            </a:r>
          </a:p>
          <a:p>
            <a:pPr lvl="2"/>
            <a:r>
              <a:rPr lang="en-US" dirty="0"/>
              <a:t> recursive</a:t>
            </a:r>
          </a:p>
          <a:p>
            <a:pPr lvl="2"/>
            <a:r>
              <a:rPr lang="en-US" dirty="0"/>
              <a:t> Thread scoped – each thread has its own stack</a:t>
            </a:r>
          </a:p>
          <a:p>
            <a:pPr lvl="4"/>
            <a:endParaRPr lang="en-US" dirty="0"/>
          </a:p>
          <a:p>
            <a:pPr lvl="1"/>
            <a:r>
              <a:rPr lang="en-US" dirty="0"/>
              <a:t> </a:t>
            </a:r>
            <a:r>
              <a:rPr lang="en-US" dirty="0" err="1"/>
              <a:t>Metaspace</a:t>
            </a:r>
            <a:r>
              <a:rPr lang="en-US" dirty="0"/>
              <a:t>– Permanent </a:t>
            </a:r>
          </a:p>
          <a:p>
            <a:pPr lvl="2"/>
            <a:r>
              <a:rPr lang="en-US" dirty="0"/>
              <a:t> loaded classes</a:t>
            </a:r>
          </a:p>
          <a:p>
            <a:pPr lvl="2"/>
            <a:r>
              <a:rPr lang="en-US" dirty="0"/>
              <a:t> constant string pool </a:t>
            </a:r>
          </a:p>
          <a:p>
            <a:endParaRPr lang="he-IL" dirty="0"/>
          </a:p>
        </p:txBody>
      </p:sp>
    </p:spTree>
    <p:extLst>
      <p:ext uri="{BB962C8B-B14F-4D97-AF65-F5344CB8AC3E}">
        <p14:creationId xmlns:p14="http://schemas.microsoft.com/office/powerpoint/2010/main" val="2756269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The solution</a:t>
            </a:r>
          </a:p>
          <a:p>
            <a:endParaRPr lang="en-US" dirty="0"/>
          </a:p>
          <a:p>
            <a:pPr lvl="1"/>
            <a:r>
              <a:rPr lang="en-US" dirty="0"/>
              <a:t>Give clients strong references</a:t>
            </a:r>
          </a:p>
          <a:p>
            <a:pPr lvl="1"/>
            <a:r>
              <a:rPr lang="en-US" dirty="0"/>
              <a:t>Manage resource collection &amp; cache via weak references</a:t>
            </a:r>
          </a:p>
          <a:p>
            <a:pPr lvl="1"/>
            <a:endParaRPr lang="en-US" dirty="0"/>
          </a:p>
          <a:p>
            <a:r>
              <a:rPr lang="en-US" dirty="0"/>
              <a:t>Java provides 4 strength levels for referencing</a:t>
            </a:r>
          </a:p>
          <a:p>
            <a:pPr lvl="1"/>
            <a:r>
              <a:rPr lang="en-US" dirty="0"/>
              <a:t>Strong reference</a:t>
            </a:r>
          </a:p>
          <a:p>
            <a:pPr lvl="1"/>
            <a:r>
              <a:rPr lang="en-US" dirty="0"/>
              <a:t>Soft reference</a:t>
            </a:r>
          </a:p>
          <a:p>
            <a:pPr lvl="1"/>
            <a:r>
              <a:rPr lang="en-US" dirty="0"/>
              <a:t>Weak reference</a:t>
            </a:r>
          </a:p>
          <a:p>
            <a:pPr lvl="1"/>
            <a:r>
              <a:rPr lang="en-US" dirty="0"/>
              <a:t>Phantom reference</a:t>
            </a:r>
            <a:endParaRPr lang="he-I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i="1" dirty="0" err="1"/>
              <a:t>java.lang.ref.Reference</a:t>
            </a:r>
            <a:endParaRPr lang="en-US" b="1" i="1" dirty="0"/>
          </a:p>
          <a:p>
            <a:endParaRPr lang="en-US" dirty="0"/>
          </a:p>
          <a:p>
            <a:pPr lvl="1"/>
            <a:r>
              <a:rPr lang="en-US" dirty="0"/>
              <a:t>Is the super class for all reference types</a:t>
            </a:r>
          </a:p>
          <a:p>
            <a:pPr lvl="1"/>
            <a:endParaRPr lang="en-US" dirty="0"/>
          </a:p>
          <a:p>
            <a:pPr lvl="1"/>
            <a:r>
              <a:rPr lang="en-US" dirty="0"/>
              <a:t>Has 3 subclasses for each weak reference level</a:t>
            </a:r>
          </a:p>
          <a:p>
            <a:pPr lvl="2"/>
            <a:r>
              <a:rPr lang="en-US" dirty="0"/>
              <a:t>Each subclass effect the way CG treats objects </a:t>
            </a:r>
          </a:p>
          <a:p>
            <a:pPr lvl="2"/>
            <a:r>
              <a:rPr lang="en-US" dirty="0"/>
              <a:t>Each subclass may be extended for more functionality </a:t>
            </a:r>
          </a:p>
          <a:p>
            <a:pPr lvl="2"/>
            <a:endParaRPr lang="en-US" dirty="0"/>
          </a:p>
          <a:p>
            <a:pPr lvl="1"/>
            <a:r>
              <a:rPr lang="en-US" dirty="0"/>
              <a:t>Has the following operations:</a:t>
            </a:r>
          </a:p>
          <a:p>
            <a:pPr lvl="2"/>
            <a:r>
              <a:rPr lang="en-US" dirty="0"/>
              <a:t>clear – clears the object held in the Reference object</a:t>
            </a:r>
          </a:p>
          <a:p>
            <a:pPr lvl="2"/>
            <a:r>
              <a:rPr lang="en-US" dirty="0"/>
              <a:t>get – returns a strong reference to the object held in the Reference</a:t>
            </a:r>
          </a:p>
          <a:p>
            <a:pPr lvl="2"/>
            <a:r>
              <a:rPr lang="en-US" dirty="0" err="1"/>
              <a:t>enqueue</a:t>
            </a:r>
            <a:r>
              <a:rPr lang="en-US" dirty="0"/>
              <a:t> – adds the Reference to a Reference Queue (if registered to any) </a:t>
            </a:r>
            <a:endParaRPr lang="he-I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Reference Queue</a:t>
            </a:r>
          </a:p>
          <a:p>
            <a:endParaRPr lang="en-US" dirty="0"/>
          </a:p>
          <a:p>
            <a:pPr lvl="1"/>
            <a:r>
              <a:rPr lang="en-US" dirty="0"/>
              <a:t>Queue that holds references to null </a:t>
            </a:r>
          </a:p>
          <a:p>
            <a:pPr lvl="2"/>
            <a:r>
              <a:rPr lang="en-US" dirty="0"/>
              <a:t>Reference that is no longer points to an object is added to that queue</a:t>
            </a:r>
          </a:p>
          <a:p>
            <a:pPr lvl="2"/>
            <a:r>
              <a:rPr lang="en-US" dirty="0"/>
              <a:t>Reference must register itself to a queue in order to gain this service</a:t>
            </a:r>
          </a:p>
          <a:p>
            <a:pPr lvl="2"/>
            <a:r>
              <a:rPr lang="en-US" dirty="0"/>
              <a:t>Is an automatic mechanism</a:t>
            </a:r>
          </a:p>
          <a:p>
            <a:pPr lvl="2"/>
            <a:endParaRPr lang="en-US" dirty="0"/>
          </a:p>
          <a:p>
            <a:pPr lvl="1"/>
            <a:r>
              <a:rPr lang="en-US" dirty="0"/>
              <a:t>Registering a reference to a queue is done via Reference constructor</a:t>
            </a:r>
          </a:p>
          <a:p>
            <a:pPr lvl="1"/>
            <a:endParaRPr lang="en-US" dirty="0"/>
          </a:p>
          <a:p>
            <a:pPr lvl="1"/>
            <a:r>
              <a:rPr lang="en-US" dirty="0"/>
              <a:t>References can be consumed via 3 of the queue methods</a:t>
            </a:r>
          </a:p>
          <a:p>
            <a:pPr lvl="2"/>
            <a:r>
              <a:rPr lang="en-US" dirty="0"/>
              <a:t>Poll – returns the last added reference or null if empty</a:t>
            </a:r>
          </a:p>
          <a:p>
            <a:pPr lvl="2"/>
            <a:r>
              <a:rPr lang="en-US" dirty="0"/>
              <a:t>Remove – returns the last added reference or blocks until one becomes available</a:t>
            </a:r>
          </a:p>
          <a:p>
            <a:pPr lvl="2"/>
            <a:r>
              <a:rPr lang="en-US" dirty="0"/>
              <a:t>Remove (timeout) – same as previous but might return null when timed out</a:t>
            </a:r>
            <a:endParaRPr lang="he-I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Soft reference</a:t>
            </a:r>
          </a:p>
          <a:p>
            <a:endParaRPr lang="en-US" dirty="0"/>
          </a:p>
          <a:p>
            <a:pPr lvl="1"/>
            <a:r>
              <a:rPr lang="en-US" dirty="0"/>
              <a:t>Objects with soft references will be lazily garbage collected</a:t>
            </a:r>
          </a:p>
          <a:p>
            <a:pPr lvl="2"/>
            <a:r>
              <a:rPr lang="en-US" dirty="0"/>
              <a:t>Means that the system will let them survive GC even with no strong references</a:t>
            </a:r>
          </a:p>
          <a:p>
            <a:pPr lvl="2"/>
            <a:r>
              <a:rPr lang="en-US" dirty="0"/>
              <a:t>System cleans them when any memory limitation occurs </a:t>
            </a:r>
          </a:p>
          <a:p>
            <a:pPr lvl="2"/>
            <a:endParaRPr lang="en-US" dirty="0"/>
          </a:p>
          <a:p>
            <a:pPr lvl="1"/>
            <a:r>
              <a:rPr lang="en-US" dirty="0"/>
              <a:t>Great for cache auto-management</a:t>
            </a:r>
          </a:p>
          <a:p>
            <a:pPr lvl="2"/>
            <a:r>
              <a:rPr lang="en-US" dirty="0"/>
              <a:t>Clients uses strong references to heavy weight objects</a:t>
            </a:r>
          </a:p>
          <a:p>
            <a:pPr lvl="2"/>
            <a:r>
              <a:rPr lang="en-US" dirty="0"/>
              <a:t>Cache services uses soft references</a:t>
            </a:r>
          </a:p>
          <a:p>
            <a:pPr lvl="2"/>
            <a:r>
              <a:rPr lang="en-US" dirty="0"/>
              <a:t>When clients release their strong references – cached data is not </a:t>
            </a:r>
            <a:r>
              <a:rPr lang="en-US" dirty="0" err="1"/>
              <a:t>GC’ed</a:t>
            </a:r>
            <a:r>
              <a:rPr lang="en-US" dirty="0"/>
              <a:t> </a:t>
            </a:r>
          </a:p>
          <a:p>
            <a:pPr lvl="2"/>
            <a:r>
              <a:rPr lang="en-US" dirty="0"/>
              <a:t>JVM requirement for more memory may lead to cached object removal </a:t>
            </a:r>
          </a:p>
          <a:p>
            <a:pPr lvl="2"/>
            <a:r>
              <a:rPr lang="en-US" dirty="0"/>
              <a:t>Timing is determined according to client use &amp; system resources automatically !</a:t>
            </a:r>
          </a:p>
          <a:p>
            <a:pPr lvl="2"/>
            <a:endParaRPr lang="en-US" dirty="0"/>
          </a:p>
          <a:p>
            <a:pPr lvl="1"/>
            <a:r>
              <a:rPr lang="en-US" dirty="0"/>
              <a:t>Use </a:t>
            </a:r>
            <a:r>
              <a:rPr lang="en-US" i="1" dirty="0" err="1"/>
              <a:t>java.lang.ref.SoftReference</a:t>
            </a:r>
            <a:r>
              <a:rPr lang="en-US" dirty="0"/>
              <a:t> </a:t>
            </a:r>
          </a:p>
          <a:p>
            <a:pPr lvl="2"/>
            <a:endParaRPr lang="en-US" dirty="0"/>
          </a:p>
          <a:p>
            <a:pPr lvl="1"/>
            <a:endParaRPr lang="en-US" dirty="0"/>
          </a:p>
          <a:p>
            <a:pPr lvl="3"/>
            <a:r>
              <a:rPr lang="en-US" dirty="0"/>
              <a:t> </a:t>
            </a:r>
          </a:p>
          <a:p>
            <a:pPr lvl="1"/>
            <a:endParaRPr lang="he-I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he-IL"/>
              <a:t>Weak References</a:t>
            </a:r>
          </a:p>
        </p:txBody>
      </p:sp>
      <p:sp>
        <p:nvSpPr>
          <p:cNvPr id="25" name="Content Placeholder 2"/>
          <p:cNvSpPr>
            <a:spLocks noGrp="1"/>
          </p:cNvSpPr>
          <p:nvPr>
            <p:ph idx="1"/>
          </p:nvPr>
        </p:nvSpPr>
        <p:spPr/>
        <p:txBody>
          <a:bodyPr/>
          <a:lstStyle/>
          <a:p>
            <a:pPr marL="0" indent="0">
              <a:buNone/>
            </a:pPr>
            <a:r>
              <a:rPr lang="en-US" b="1" dirty="0"/>
              <a:t>Soft reference - example</a:t>
            </a:r>
          </a:p>
          <a:p>
            <a:endParaRPr lang="en-US" dirty="0"/>
          </a:p>
          <a:p>
            <a:pPr marL="1371600" lvl="3" indent="0">
              <a:buNone/>
            </a:pPr>
            <a:r>
              <a:rPr lang="en-US" dirty="0"/>
              <a:t> </a:t>
            </a:r>
          </a:p>
          <a:p>
            <a:pPr lvl="1"/>
            <a:endParaRPr lang="he-IL" dirty="0"/>
          </a:p>
        </p:txBody>
      </p:sp>
      <p:sp>
        <p:nvSpPr>
          <p:cNvPr id="8" name="AutoShape 8"/>
          <p:cNvSpPr>
            <a:spLocks noChangeArrowheads="1"/>
          </p:cNvSpPr>
          <p:nvPr/>
        </p:nvSpPr>
        <p:spPr bwMode="auto">
          <a:xfrm>
            <a:off x="3032720" y="2502429"/>
            <a:ext cx="5806480" cy="338666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import </a:t>
            </a:r>
            <a:r>
              <a:rPr lang="en-US" sz="1400" dirty="0" err="1">
                <a:latin typeface="Calibri" pitchFamily="34" charset="0"/>
                <a:cs typeface="+mn-cs"/>
              </a:rPr>
              <a:t>java.lang.ref.SoftReference</a:t>
            </a: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a:t>
            </a:r>
            <a:r>
              <a:rPr lang="en-US" sz="1400" dirty="0" err="1">
                <a:latin typeface="Calibri" pitchFamily="34" charset="0"/>
                <a:cs typeface="+mn-cs"/>
              </a:rPr>
              <a:t>SoftExample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static void main(String[] </a:t>
            </a:r>
            <a:r>
              <a:rPr lang="en-US" sz="1400" dirty="0" err="1">
                <a:latin typeface="Calibri" pitchFamily="34" charset="0"/>
                <a:cs typeface="+mn-cs"/>
              </a:rPr>
              <a:t>args</a:t>
            </a:r>
            <a:r>
              <a:rPr lang="en-US" sz="1400" dirty="0">
                <a:latin typeface="Calibri" pitchFamily="34" charset="0"/>
                <a:cs typeface="+mn-cs"/>
              </a:rPr>
              <a:t>) {</a:t>
            </a:r>
          </a:p>
          <a:p>
            <a:pPr lvl="2" fontAlgn="auto">
              <a:lnSpc>
                <a:spcPct val="90000"/>
              </a:lnSpc>
              <a:spcBef>
                <a:spcPts val="0"/>
              </a:spcBef>
              <a:spcAft>
                <a:spcPts val="0"/>
              </a:spcAft>
              <a:tabLst>
                <a:tab pos="410639" algn="l"/>
                <a:tab pos="608197" algn="l"/>
              </a:tabLst>
              <a:defRPr/>
            </a:pPr>
            <a:r>
              <a:rPr lang="en-US" sz="1400" dirty="0">
                <a:latin typeface="Calibri" pitchFamily="34" charset="0"/>
                <a:cs typeface="+mn-cs"/>
              </a:rPr>
              <a:t>Object </a:t>
            </a:r>
            <a:r>
              <a:rPr lang="en-US" sz="1400" dirty="0" err="1">
                <a:latin typeface="Calibri" pitchFamily="34" charset="0"/>
                <a:cs typeface="+mn-cs"/>
              </a:rPr>
              <a:t>obj</a:t>
            </a:r>
            <a:r>
              <a:rPr lang="en-US" sz="1400" dirty="0">
                <a:latin typeface="Calibri" pitchFamily="34" charset="0"/>
                <a:cs typeface="+mn-cs"/>
              </a:rPr>
              <a:t>=new Object();</a:t>
            </a:r>
          </a:p>
          <a:p>
            <a:pPr lvl="2" fontAlgn="auto">
              <a:lnSpc>
                <a:spcPct val="90000"/>
              </a:lnSpc>
              <a:spcBef>
                <a:spcPts val="0"/>
              </a:spcBef>
              <a:spcAft>
                <a:spcPts val="0"/>
              </a:spcAft>
              <a:tabLst>
                <a:tab pos="410639" algn="l"/>
                <a:tab pos="608197" algn="l"/>
              </a:tabLst>
              <a:defRPr/>
            </a:pPr>
            <a:r>
              <a:rPr lang="en-US" sz="1400" b="1" dirty="0" err="1">
                <a:latin typeface="Calibri" pitchFamily="34" charset="0"/>
                <a:cs typeface="+mn-cs"/>
              </a:rPr>
              <a:t>SoftReference</a:t>
            </a:r>
            <a:r>
              <a:rPr lang="en-US" sz="1400" b="1" dirty="0">
                <a:latin typeface="Calibri" pitchFamily="34" charset="0"/>
                <a:cs typeface="+mn-cs"/>
              </a:rPr>
              <a:t>&lt;Object&gt; soft = new </a:t>
            </a:r>
            <a:r>
              <a:rPr lang="en-US" sz="1400" b="1" dirty="0" err="1">
                <a:latin typeface="Calibri" pitchFamily="34" charset="0"/>
                <a:cs typeface="+mn-cs"/>
              </a:rPr>
              <a:t>SoftReference</a:t>
            </a:r>
            <a:r>
              <a:rPr lang="en-US" sz="1400" b="1" dirty="0">
                <a:latin typeface="Calibri" pitchFamily="34" charset="0"/>
                <a:cs typeface="+mn-cs"/>
              </a:rPr>
              <a:t>&lt;Object&gt;(</a:t>
            </a:r>
            <a:r>
              <a:rPr lang="en-US" sz="1400" b="1" dirty="0" err="1">
                <a:latin typeface="Calibri" pitchFamily="34" charset="0"/>
                <a:cs typeface="+mn-cs"/>
              </a:rPr>
              <a:t>obj</a:t>
            </a:r>
            <a:r>
              <a:rPr lang="en-US" sz="1400" b="1" dirty="0">
                <a:latin typeface="Calibri" pitchFamily="34" charset="0"/>
                <a:cs typeface="+mn-cs"/>
              </a:rPr>
              <a:t>);</a:t>
            </a:r>
          </a:p>
          <a:p>
            <a:pPr lvl="2"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obj</a:t>
            </a:r>
            <a:r>
              <a:rPr lang="en-US" sz="1400" dirty="0">
                <a:latin typeface="Calibri" pitchFamily="34" charset="0"/>
                <a:cs typeface="+mn-cs"/>
              </a:rPr>
              <a:t>=null; </a:t>
            </a:r>
          </a:p>
          <a:p>
            <a:pPr lvl="2"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System.gc</a:t>
            </a:r>
            <a:r>
              <a:rPr lang="en-US" sz="1400" dirty="0">
                <a:latin typeface="Calibri" pitchFamily="34" charset="0"/>
                <a:cs typeface="+mn-cs"/>
              </a:rPr>
              <a:t>();</a:t>
            </a:r>
          </a:p>
          <a:p>
            <a:pPr lvl="2" fontAlgn="auto">
              <a:lnSpc>
                <a:spcPct val="90000"/>
              </a:lnSpc>
              <a:spcBef>
                <a:spcPts val="0"/>
              </a:spcBef>
              <a:spcAft>
                <a:spcPts val="0"/>
              </a:spcAft>
              <a:tabLst>
                <a:tab pos="410639" algn="l"/>
                <a:tab pos="608197" algn="l"/>
              </a:tabLst>
              <a:defRPr/>
            </a:pPr>
            <a:r>
              <a:rPr lang="en-US" sz="1400" dirty="0">
                <a:latin typeface="Calibri" pitchFamily="34" charset="0"/>
                <a:cs typeface="+mn-cs"/>
              </a:rPr>
              <a:t>try{</a:t>
            </a:r>
            <a:r>
              <a:rPr lang="en-US" sz="1400" dirty="0" err="1">
                <a:latin typeface="Calibri" pitchFamily="34" charset="0"/>
                <a:cs typeface="+mn-cs"/>
              </a:rPr>
              <a:t>Thread.yield</a:t>
            </a:r>
            <a:r>
              <a:rPr lang="en-US" sz="1400" dirty="0">
                <a:latin typeface="Calibri" pitchFamily="34" charset="0"/>
                <a:cs typeface="+mn-cs"/>
              </a:rPr>
              <a:t>();}catch(Exception e){}</a:t>
            </a:r>
          </a:p>
          <a:p>
            <a:pPr lvl="2"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System.out.println</a:t>
            </a:r>
            <a:r>
              <a:rPr lang="en-US" sz="1400" dirty="0">
                <a:latin typeface="Calibri" pitchFamily="34" charset="0"/>
                <a:cs typeface="+mn-cs"/>
              </a:rPr>
              <a:t>(</a:t>
            </a:r>
            <a:r>
              <a:rPr lang="en-US" sz="1400" b="1" dirty="0" err="1">
                <a:latin typeface="Calibri" pitchFamily="34" charset="0"/>
                <a:cs typeface="+mn-cs"/>
              </a:rPr>
              <a:t>soft.get</a:t>
            </a:r>
            <a:r>
              <a:rPr lang="en-US" sz="1400" b="1" dirty="0">
                <a:latin typeface="Calibri" pitchFamily="34" charset="0"/>
                <a:cs typeface="+mn-cs"/>
              </a:rPr>
              <a:t>()</a:t>
            </a:r>
            <a:r>
              <a:rPr lang="en-US" sz="1400"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p:txBody>
      </p:sp>
      <p:sp>
        <p:nvSpPr>
          <p:cNvPr id="5" name="AutoShape 6"/>
          <p:cNvSpPr>
            <a:spLocks noChangeArrowheads="1"/>
          </p:cNvSpPr>
          <p:nvPr/>
        </p:nvSpPr>
        <p:spPr bwMode="auto">
          <a:xfrm>
            <a:off x="250825" y="3179763"/>
            <a:ext cx="2514600" cy="474662"/>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Client gets strong reference - word</a:t>
            </a:r>
          </a:p>
        </p:txBody>
      </p:sp>
      <p:sp>
        <p:nvSpPr>
          <p:cNvPr id="6" name="AutoShape 6"/>
          <p:cNvSpPr>
            <a:spLocks noChangeArrowheads="1"/>
          </p:cNvSpPr>
          <p:nvPr/>
        </p:nvSpPr>
        <p:spPr bwMode="auto">
          <a:xfrm>
            <a:off x="250825" y="3721100"/>
            <a:ext cx="2514600" cy="474663"/>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Cache mechanism gets soft reference</a:t>
            </a:r>
          </a:p>
        </p:txBody>
      </p:sp>
      <p:sp>
        <p:nvSpPr>
          <p:cNvPr id="7" name="AutoShape 6"/>
          <p:cNvSpPr>
            <a:spLocks noChangeArrowheads="1"/>
          </p:cNvSpPr>
          <p:nvPr/>
        </p:nvSpPr>
        <p:spPr bwMode="auto">
          <a:xfrm>
            <a:off x="250825" y="4264025"/>
            <a:ext cx="2514600" cy="473075"/>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Client release reference when no longer needed</a:t>
            </a:r>
          </a:p>
        </p:txBody>
      </p:sp>
      <p:sp>
        <p:nvSpPr>
          <p:cNvPr id="9" name="AutoShape 6"/>
          <p:cNvSpPr>
            <a:spLocks noChangeArrowheads="1"/>
          </p:cNvSpPr>
          <p:nvPr/>
        </p:nvSpPr>
        <p:spPr bwMode="auto">
          <a:xfrm>
            <a:off x="250825" y="4805363"/>
            <a:ext cx="2514600" cy="474662"/>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Cache keeps on referencing even between GC calls</a:t>
            </a:r>
          </a:p>
        </p:txBody>
      </p:sp>
      <p:sp>
        <p:nvSpPr>
          <p:cNvPr id="10" name="AutoShape 6"/>
          <p:cNvSpPr>
            <a:spLocks noChangeArrowheads="1"/>
          </p:cNvSpPr>
          <p:nvPr/>
        </p:nvSpPr>
        <p:spPr bwMode="auto">
          <a:xfrm>
            <a:off x="250825" y="5346700"/>
            <a:ext cx="2514600" cy="746125"/>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Other clients may ask for strong references via </a:t>
            </a:r>
            <a:r>
              <a:rPr lang="en-US" sz="1400" dirty="0" err="1">
                <a:latin typeface="+mn-lt"/>
              </a:rPr>
              <a:t>soft.get</a:t>
            </a:r>
            <a:r>
              <a:rPr lang="en-US" sz="1400" dirty="0">
                <a:latin typeface="+mn-lt"/>
              </a:rPr>
              <a:t>() method</a:t>
            </a:r>
          </a:p>
        </p:txBody>
      </p:sp>
      <p:cxnSp>
        <p:nvCxnSpPr>
          <p:cNvPr id="12" name="Straight Arrow Connector 11"/>
          <p:cNvCxnSpPr/>
          <p:nvPr/>
        </p:nvCxnSpPr>
        <p:spPr>
          <a:xfrm>
            <a:off x="2689225" y="3654425"/>
            <a:ext cx="1371600" cy="406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65425" y="3924300"/>
            <a:ext cx="1295400" cy="27146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765425" y="4330700"/>
            <a:ext cx="1295400" cy="6826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765425" y="4602163"/>
            <a:ext cx="1295400" cy="27146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765425" y="5008563"/>
            <a:ext cx="2895600" cy="609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AutoShape 6"/>
          <p:cNvSpPr>
            <a:spLocks noChangeArrowheads="1"/>
          </p:cNvSpPr>
          <p:nvPr/>
        </p:nvSpPr>
        <p:spPr bwMode="auto">
          <a:xfrm>
            <a:off x="6146452" y="5298441"/>
            <a:ext cx="2514600" cy="522922"/>
          </a:xfrm>
          <a:prstGeom prst="flowChartAlternateProcess">
            <a:avLst/>
          </a:prstGeom>
          <a:solidFill>
            <a:schemeClr val="bg1"/>
          </a:solidFill>
          <a:ln w="28575">
            <a:solidFill>
              <a:schemeClr val="bg1">
                <a:lumMod val="75000"/>
              </a:schemeClr>
            </a:solidFill>
            <a:miter lim="800000"/>
            <a:headEnd/>
            <a:tailEnd/>
          </a:ln>
          <a:effectLst/>
        </p:spPr>
        <p:txBody>
          <a:bodyPr wrap="none" anchor="ctr"/>
          <a:lstStyle/>
          <a:p>
            <a:pPr fontAlgn="auto">
              <a:spcBef>
                <a:spcPts val="0"/>
              </a:spcBef>
              <a:spcAft>
                <a:spcPts val="0"/>
              </a:spcAft>
              <a:defRPr/>
            </a:pPr>
            <a:r>
              <a:rPr lang="en-US" sz="1400" dirty="0">
                <a:latin typeface="+mn-lt"/>
              </a:rPr>
              <a:t>Output:</a:t>
            </a:r>
          </a:p>
          <a:p>
            <a:pPr fontAlgn="auto">
              <a:spcBef>
                <a:spcPts val="0"/>
              </a:spcBef>
              <a:spcAft>
                <a:spcPts val="0"/>
              </a:spcAft>
              <a:defRPr/>
            </a:pPr>
            <a:r>
              <a:rPr lang="en-US" sz="1400" dirty="0"/>
              <a:t>java.lang.Object@7d772e</a:t>
            </a:r>
            <a:endParaRPr lang="en-US" sz="1400" dirty="0">
              <a:latin typeface="+mn-lt"/>
            </a:endParaRPr>
          </a:p>
        </p:txBody>
      </p:sp>
      <p:cxnSp>
        <p:nvCxnSpPr>
          <p:cNvPr id="3" name="Straight Connector 2"/>
          <p:cNvCxnSpPr/>
          <p:nvPr/>
        </p:nvCxnSpPr>
        <p:spPr>
          <a:xfrm>
            <a:off x="3032720" y="5889096"/>
            <a:ext cx="580648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32720" y="2502429"/>
            <a:ext cx="580648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56176" y="5313363"/>
            <a:ext cx="250487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156176" y="5805264"/>
            <a:ext cx="2504876"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Weak reference</a:t>
            </a:r>
          </a:p>
          <a:p>
            <a:endParaRPr lang="en-US" dirty="0"/>
          </a:p>
          <a:p>
            <a:pPr lvl="1"/>
            <a:r>
              <a:rPr lang="en-US" dirty="0"/>
              <a:t>Objects with weak references will be eagerly garbage collected</a:t>
            </a:r>
          </a:p>
          <a:p>
            <a:pPr lvl="2"/>
            <a:r>
              <a:rPr lang="en-US" dirty="0"/>
              <a:t>Means that they will be removed on the first GC iteration </a:t>
            </a:r>
          </a:p>
          <a:p>
            <a:pPr lvl="2"/>
            <a:r>
              <a:rPr lang="en-US" dirty="0"/>
              <a:t>Will stay alive if strong and soft references still exist </a:t>
            </a:r>
          </a:p>
          <a:p>
            <a:pPr lvl="1"/>
            <a:r>
              <a:rPr lang="en-US" dirty="0"/>
              <a:t>Great for cache resource collections </a:t>
            </a:r>
          </a:p>
          <a:p>
            <a:pPr lvl="2"/>
            <a:r>
              <a:rPr lang="en-US" dirty="0"/>
              <a:t>Clients uses strong references to resource objects</a:t>
            </a:r>
          </a:p>
          <a:p>
            <a:pPr lvl="2"/>
            <a:r>
              <a:rPr lang="en-US" dirty="0"/>
              <a:t>Containers may collect those objects via weak references for:</a:t>
            </a:r>
          </a:p>
          <a:p>
            <a:pPr lvl="3"/>
            <a:r>
              <a:rPr lang="en-US" dirty="0"/>
              <a:t>Monitoring &amp; logging</a:t>
            </a:r>
          </a:p>
          <a:p>
            <a:pPr lvl="3"/>
            <a:r>
              <a:rPr lang="en-US" dirty="0"/>
              <a:t>Managing</a:t>
            </a:r>
          </a:p>
          <a:p>
            <a:pPr lvl="3"/>
            <a:r>
              <a:rPr lang="en-US" dirty="0"/>
              <a:t>Attach more information and data to each resource while alive </a:t>
            </a:r>
          </a:p>
          <a:p>
            <a:pPr lvl="2"/>
            <a:r>
              <a:rPr lang="en-US" dirty="0"/>
              <a:t>When clients release their strong references – resources are </a:t>
            </a:r>
            <a:r>
              <a:rPr lang="en-US" dirty="0" err="1"/>
              <a:t>GC’ed</a:t>
            </a:r>
            <a:r>
              <a:rPr lang="en-US" dirty="0"/>
              <a:t> </a:t>
            </a:r>
          </a:p>
          <a:p>
            <a:pPr lvl="2"/>
            <a:r>
              <a:rPr lang="en-US" dirty="0"/>
              <a:t>Container enjoys immediate removal of resources automatically !</a:t>
            </a:r>
          </a:p>
          <a:p>
            <a:pPr lvl="1"/>
            <a:r>
              <a:rPr lang="en-US" dirty="0"/>
              <a:t>Use </a:t>
            </a:r>
            <a:r>
              <a:rPr lang="en-US" i="1" dirty="0" err="1"/>
              <a:t>java.lang.ref.WeakReference</a:t>
            </a:r>
            <a:r>
              <a:rPr lang="en-US" dirty="0"/>
              <a:t> </a:t>
            </a:r>
          </a:p>
          <a:p>
            <a:pPr lvl="2"/>
            <a:endParaRPr lang="en-US" dirty="0"/>
          </a:p>
          <a:p>
            <a:pPr lvl="1"/>
            <a:endParaRPr lang="en-US" dirty="0"/>
          </a:p>
          <a:p>
            <a:pPr lvl="3"/>
            <a:r>
              <a:rPr lang="en-US" dirty="0"/>
              <a:t> </a:t>
            </a:r>
          </a:p>
          <a:p>
            <a:pPr lvl="1"/>
            <a:endParaRPr lang="he-I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he-IL"/>
              <a:t>Weak References</a:t>
            </a:r>
          </a:p>
        </p:txBody>
      </p:sp>
      <p:sp>
        <p:nvSpPr>
          <p:cNvPr id="26" name="Content Placeholder 2"/>
          <p:cNvSpPr>
            <a:spLocks noGrp="1"/>
          </p:cNvSpPr>
          <p:nvPr>
            <p:ph idx="1"/>
          </p:nvPr>
        </p:nvSpPr>
        <p:spPr/>
        <p:txBody>
          <a:bodyPr/>
          <a:lstStyle/>
          <a:p>
            <a:pPr marL="0" indent="0">
              <a:buNone/>
            </a:pPr>
            <a:r>
              <a:rPr lang="en-US" b="1" dirty="0"/>
              <a:t>Weak reference - example</a:t>
            </a:r>
          </a:p>
          <a:p>
            <a:endParaRPr lang="en-US" dirty="0"/>
          </a:p>
          <a:p>
            <a:pPr lvl="3"/>
            <a:endParaRPr lang="en-US" dirty="0"/>
          </a:p>
          <a:p>
            <a:pPr lvl="1"/>
            <a:endParaRPr lang="he-IL" dirty="0"/>
          </a:p>
        </p:txBody>
      </p:sp>
      <p:sp>
        <p:nvSpPr>
          <p:cNvPr id="8" name="AutoShape 8"/>
          <p:cNvSpPr>
            <a:spLocks noChangeArrowheads="1"/>
          </p:cNvSpPr>
          <p:nvPr/>
        </p:nvSpPr>
        <p:spPr bwMode="auto">
          <a:xfrm>
            <a:off x="2971800" y="2200545"/>
            <a:ext cx="6019800" cy="3386667"/>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squar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import </a:t>
            </a:r>
            <a:r>
              <a:rPr lang="en-US" sz="1400" dirty="0" err="1">
                <a:latin typeface="Calibri" pitchFamily="34" charset="0"/>
                <a:cs typeface="+mn-cs"/>
              </a:rPr>
              <a:t>java.lang.ref.SoftReference</a:t>
            </a: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a:t>
            </a:r>
            <a:r>
              <a:rPr lang="en-US" sz="1400" dirty="0" err="1">
                <a:latin typeface="Calibri" pitchFamily="34" charset="0"/>
                <a:cs typeface="+mn-cs"/>
              </a:rPr>
              <a:t>SoftExample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static void main(String[] </a:t>
            </a:r>
            <a:r>
              <a:rPr lang="en-US" sz="1400" dirty="0" err="1">
                <a:latin typeface="Calibri" pitchFamily="34" charset="0"/>
                <a:cs typeface="+mn-cs"/>
              </a:rPr>
              <a:t>args</a:t>
            </a:r>
            <a:r>
              <a:rPr lang="en-US" sz="1400" dirty="0">
                <a:latin typeface="Calibri" pitchFamily="34" charset="0"/>
                <a:cs typeface="+mn-cs"/>
              </a:rPr>
              <a:t>) {</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Object </a:t>
            </a:r>
            <a:r>
              <a:rPr lang="en-US" sz="1400" dirty="0" err="1">
                <a:latin typeface="Calibri" pitchFamily="34" charset="0"/>
                <a:cs typeface="+mn-cs"/>
              </a:rPr>
              <a:t>obj</a:t>
            </a:r>
            <a:r>
              <a:rPr lang="en-US" sz="1400" dirty="0">
                <a:latin typeface="Calibri" pitchFamily="34" charset="0"/>
                <a:cs typeface="+mn-cs"/>
              </a:rPr>
              <a:t>=new Object();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b="1" dirty="0" err="1">
                <a:latin typeface="Calibri" pitchFamily="34" charset="0"/>
                <a:cs typeface="+mn-cs"/>
              </a:rPr>
              <a:t>WeakReference</a:t>
            </a:r>
            <a:r>
              <a:rPr lang="en-US" sz="1400" b="1" dirty="0">
                <a:latin typeface="Calibri" pitchFamily="34" charset="0"/>
                <a:cs typeface="+mn-cs"/>
              </a:rPr>
              <a:t>&lt;Object&gt; weak = new </a:t>
            </a:r>
            <a:r>
              <a:rPr lang="en-US" sz="1400" b="1" dirty="0" err="1">
                <a:latin typeface="Calibri" pitchFamily="34" charset="0"/>
                <a:cs typeface="+mn-cs"/>
              </a:rPr>
              <a:t>WeakReference</a:t>
            </a:r>
            <a:r>
              <a:rPr lang="en-US" sz="1400" b="1" dirty="0">
                <a:latin typeface="Calibri" pitchFamily="34" charset="0"/>
                <a:cs typeface="+mn-cs"/>
              </a:rPr>
              <a:t>&lt;Object&gt;(</a:t>
            </a:r>
            <a:r>
              <a:rPr lang="en-US" sz="1400" b="1" dirty="0" err="1">
                <a:latin typeface="Calibri" pitchFamily="34" charset="0"/>
                <a:cs typeface="+mn-cs"/>
              </a:rPr>
              <a:t>obj</a:t>
            </a:r>
            <a:r>
              <a:rPr lang="en-US" sz="1400" b="1"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obj</a:t>
            </a:r>
            <a:r>
              <a:rPr lang="en-US" sz="1400" dirty="0">
                <a:latin typeface="Calibri" pitchFamily="34" charset="0"/>
                <a:cs typeface="+mn-cs"/>
              </a:rPr>
              <a:t>=null;</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System.gc</a:t>
            </a:r>
            <a:r>
              <a:rPr lang="en-US" sz="1400"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try{</a:t>
            </a:r>
            <a:r>
              <a:rPr lang="en-US" sz="1400" dirty="0" err="1">
                <a:latin typeface="Calibri" pitchFamily="34" charset="0"/>
                <a:cs typeface="+mn-cs"/>
              </a:rPr>
              <a:t>Thread.yield</a:t>
            </a:r>
            <a:r>
              <a:rPr lang="en-US" sz="1400" dirty="0">
                <a:latin typeface="Calibri" pitchFamily="34" charset="0"/>
                <a:cs typeface="+mn-cs"/>
              </a:rPr>
              <a:t>();}catch(Exception e){}</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a:t>
            </a:r>
            <a:r>
              <a:rPr lang="en-US" sz="1400" dirty="0" err="1">
                <a:latin typeface="Calibri" pitchFamily="34" charset="0"/>
                <a:cs typeface="+mn-cs"/>
              </a:rPr>
              <a:t>System.out.println</a:t>
            </a:r>
            <a:r>
              <a:rPr lang="en-US" sz="1400" dirty="0">
                <a:latin typeface="Calibri" pitchFamily="34" charset="0"/>
                <a:cs typeface="+mn-cs"/>
              </a:rPr>
              <a:t>(</a:t>
            </a:r>
            <a:r>
              <a:rPr lang="en-US" sz="1400" b="1" dirty="0" err="1">
                <a:latin typeface="Calibri" pitchFamily="34" charset="0"/>
                <a:cs typeface="+mn-cs"/>
              </a:rPr>
              <a:t>weak.get</a:t>
            </a:r>
            <a:r>
              <a:rPr lang="en-US" sz="1400" b="1" dirty="0">
                <a:latin typeface="Calibri" pitchFamily="34" charset="0"/>
                <a:cs typeface="+mn-cs"/>
              </a:rPr>
              <a:t>()</a:t>
            </a:r>
            <a:r>
              <a:rPr lang="en-US" sz="1400"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p:txBody>
      </p:sp>
      <p:sp>
        <p:nvSpPr>
          <p:cNvPr id="5" name="AutoShape 6"/>
          <p:cNvSpPr>
            <a:spLocks noChangeArrowheads="1"/>
          </p:cNvSpPr>
          <p:nvPr/>
        </p:nvSpPr>
        <p:spPr bwMode="auto">
          <a:xfrm>
            <a:off x="301972" y="2215955"/>
            <a:ext cx="2514600" cy="473075"/>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Client gets strong reference - word</a:t>
            </a:r>
          </a:p>
        </p:txBody>
      </p:sp>
      <p:sp>
        <p:nvSpPr>
          <p:cNvPr id="6" name="AutoShape 6"/>
          <p:cNvSpPr>
            <a:spLocks noChangeArrowheads="1"/>
          </p:cNvSpPr>
          <p:nvPr/>
        </p:nvSpPr>
        <p:spPr bwMode="auto">
          <a:xfrm>
            <a:off x="301972" y="2775633"/>
            <a:ext cx="2514600" cy="474663"/>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Cache mechanism gets weak reference</a:t>
            </a:r>
          </a:p>
        </p:txBody>
      </p:sp>
      <p:sp>
        <p:nvSpPr>
          <p:cNvPr id="7" name="AutoShape 6"/>
          <p:cNvSpPr>
            <a:spLocks noChangeArrowheads="1"/>
          </p:cNvSpPr>
          <p:nvPr/>
        </p:nvSpPr>
        <p:spPr bwMode="auto">
          <a:xfrm>
            <a:off x="301972" y="3360627"/>
            <a:ext cx="2514600" cy="474662"/>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Client release reference when no longer needed</a:t>
            </a:r>
          </a:p>
        </p:txBody>
      </p:sp>
      <p:sp>
        <p:nvSpPr>
          <p:cNvPr id="9" name="AutoShape 6"/>
          <p:cNvSpPr>
            <a:spLocks noChangeArrowheads="1"/>
          </p:cNvSpPr>
          <p:nvPr/>
        </p:nvSpPr>
        <p:spPr bwMode="auto">
          <a:xfrm>
            <a:off x="296862" y="3949589"/>
            <a:ext cx="2514600" cy="645059"/>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Containers get rid from weak refs when no strong reference exist</a:t>
            </a:r>
          </a:p>
        </p:txBody>
      </p:sp>
      <p:cxnSp>
        <p:nvCxnSpPr>
          <p:cNvPr id="12" name="Straight Arrow Connector 11"/>
          <p:cNvCxnSpPr/>
          <p:nvPr/>
        </p:nvCxnSpPr>
        <p:spPr>
          <a:xfrm>
            <a:off x="2819400" y="2859795"/>
            <a:ext cx="914400" cy="86289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p:cNvCxnSpPr>
          <p:nvPr/>
        </p:nvCxnSpPr>
        <p:spPr>
          <a:xfrm>
            <a:off x="2816572" y="3012965"/>
            <a:ext cx="819324" cy="8637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p:cNvCxnSpPr>
          <p:nvPr/>
        </p:nvCxnSpPr>
        <p:spPr>
          <a:xfrm>
            <a:off x="2816572" y="3597958"/>
            <a:ext cx="914400" cy="43409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p:cNvCxnSpPr>
          <p:nvPr/>
        </p:nvCxnSpPr>
        <p:spPr>
          <a:xfrm flipV="1">
            <a:off x="2811462" y="4217211"/>
            <a:ext cx="919510" cy="5490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67000" y="4738688"/>
            <a:ext cx="2895600" cy="609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AutoShape 6"/>
          <p:cNvSpPr>
            <a:spLocks noChangeArrowheads="1"/>
          </p:cNvSpPr>
          <p:nvPr/>
        </p:nvSpPr>
        <p:spPr bwMode="auto">
          <a:xfrm>
            <a:off x="5867400" y="4941888"/>
            <a:ext cx="2514600" cy="473075"/>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Output:</a:t>
            </a:r>
          </a:p>
          <a:p>
            <a:pPr fontAlgn="auto">
              <a:spcBef>
                <a:spcPts val="0"/>
              </a:spcBef>
              <a:spcAft>
                <a:spcPts val="0"/>
              </a:spcAft>
              <a:defRPr/>
            </a:pPr>
            <a:r>
              <a:rPr lang="en-US" sz="1400" dirty="0"/>
              <a:t>null</a:t>
            </a:r>
            <a:endParaRPr lang="en-US" sz="1400" dirty="0">
              <a:latin typeface="+mn-lt"/>
            </a:endParaRPr>
          </a:p>
        </p:txBody>
      </p:sp>
      <p:sp>
        <p:nvSpPr>
          <p:cNvPr id="17" name="Rectangle 16"/>
          <p:cNvSpPr/>
          <p:nvPr/>
        </p:nvSpPr>
        <p:spPr>
          <a:xfrm>
            <a:off x="685800" y="5695950"/>
            <a:ext cx="3124200" cy="541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19" name="AutoShape 6"/>
          <p:cNvSpPr>
            <a:spLocks noChangeArrowheads="1"/>
          </p:cNvSpPr>
          <p:nvPr/>
        </p:nvSpPr>
        <p:spPr bwMode="auto">
          <a:xfrm>
            <a:off x="296862" y="4724290"/>
            <a:ext cx="2522538" cy="1630722"/>
          </a:xfrm>
          <a:prstGeom prst="flowChartAlternateProcess">
            <a:avLst/>
          </a:prstGeom>
          <a:solidFill>
            <a:schemeClr val="bg1"/>
          </a:solidFill>
          <a:ln w="28575">
            <a:solidFill>
              <a:schemeClr val="bg1">
                <a:lumMod val="75000"/>
              </a:schemeClr>
            </a:solidFill>
            <a:miter lim="800000"/>
            <a:headEnd/>
            <a:tailEnd/>
          </a:ln>
          <a:effectLst/>
        </p:spPr>
        <p:txBody>
          <a:bodyPr wrap="square" anchor="ctr"/>
          <a:lstStyle/>
          <a:p>
            <a:pPr fontAlgn="auto">
              <a:spcBef>
                <a:spcPts val="0"/>
              </a:spcBef>
              <a:spcAft>
                <a:spcPts val="0"/>
              </a:spcAft>
              <a:defRPr/>
            </a:pPr>
            <a:r>
              <a:rPr lang="en-US" sz="1400" dirty="0">
                <a:latin typeface="+mn-lt"/>
              </a:rPr>
              <a:t>Other clients may ask for strong references via </a:t>
            </a:r>
            <a:r>
              <a:rPr lang="en-US" sz="1400" dirty="0" err="1">
                <a:latin typeface="+mn-lt"/>
              </a:rPr>
              <a:t>soft.get</a:t>
            </a:r>
            <a:r>
              <a:rPr lang="en-US" sz="1400" dirty="0">
                <a:latin typeface="+mn-lt"/>
              </a:rPr>
              <a:t>() method</a:t>
            </a:r>
          </a:p>
          <a:p>
            <a:pPr fontAlgn="auto">
              <a:spcBef>
                <a:spcPts val="0"/>
              </a:spcBef>
              <a:spcAft>
                <a:spcPts val="0"/>
              </a:spcAft>
              <a:buFont typeface="Arial" pitchFamily="34" charset="0"/>
              <a:buChar char="•"/>
              <a:defRPr/>
            </a:pPr>
            <a:r>
              <a:rPr lang="en-US" sz="1400" dirty="0">
                <a:latin typeface="+mn-lt"/>
              </a:rPr>
              <a:t> If objects still alive – a strong reference is returned</a:t>
            </a:r>
          </a:p>
          <a:p>
            <a:pPr fontAlgn="auto">
              <a:spcBef>
                <a:spcPts val="0"/>
              </a:spcBef>
              <a:spcAft>
                <a:spcPts val="0"/>
              </a:spcAft>
              <a:buFont typeface="Arial" pitchFamily="34" charset="0"/>
              <a:buChar char="•"/>
              <a:defRPr/>
            </a:pPr>
            <a:r>
              <a:rPr lang="en-US" sz="1400" dirty="0">
                <a:latin typeface="+mn-lt"/>
              </a:rPr>
              <a:t> If objects were </a:t>
            </a:r>
            <a:r>
              <a:rPr lang="en-US" sz="1400" dirty="0" err="1">
                <a:latin typeface="+mn-lt"/>
              </a:rPr>
              <a:t>garbaged</a:t>
            </a:r>
            <a:r>
              <a:rPr lang="en-US" sz="1400" dirty="0">
                <a:latin typeface="+mn-lt"/>
              </a:rPr>
              <a:t> – a null value is returned</a:t>
            </a:r>
          </a:p>
        </p:txBody>
      </p:sp>
      <p:cxnSp>
        <p:nvCxnSpPr>
          <p:cNvPr id="3" name="Straight Connector 2"/>
          <p:cNvCxnSpPr/>
          <p:nvPr/>
        </p:nvCxnSpPr>
        <p:spPr>
          <a:xfrm>
            <a:off x="2971800" y="2204864"/>
            <a:ext cx="6019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71800" y="5577513"/>
            <a:ext cx="60198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867400" y="4941888"/>
            <a:ext cx="2514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67400" y="5414963"/>
            <a:ext cx="251460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he-IL"/>
              <a:t>Weak References</a:t>
            </a:r>
            <a:endParaRPr lang="he-IL" altLang="he-IL"/>
          </a:p>
        </p:txBody>
      </p:sp>
      <p:sp>
        <p:nvSpPr>
          <p:cNvPr id="3" name="Content Placeholder 2"/>
          <p:cNvSpPr>
            <a:spLocks noGrp="1"/>
          </p:cNvSpPr>
          <p:nvPr>
            <p:ph idx="1"/>
          </p:nvPr>
        </p:nvSpPr>
        <p:spPr/>
        <p:txBody>
          <a:bodyPr/>
          <a:lstStyle/>
          <a:p>
            <a:pPr marL="0" indent="0">
              <a:buNone/>
            </a:pPr>
            <a:r>
              <a:rPr lang="en-US" b="1" dirty="0"/>
              <a:t>Phantom reference</a:t>
            </a:r>
          </a:p>
          <a:p>
            <a:endParaRPr lang="en-US" dirty="0"/>
          </a:p>
          <a:p>
            <a:pPr lvl="1"/>
            <a:r>
              <a:rPr lang="en-US" dirty="0"/>
              <a:t>Objects becomes phantom referenced when</a:t>
            </a:r>
          </a:p>
          <a:p>
            <a:pPr lvl="2"/>
            <a:r>
              <a:rPr lang="en-US" dirty="0"/>
              <a:t>No strong or soft references exist          &amp;</a:t>
            </a:r>
          </a:p>
          <a:p>
            <a:pPr lvl="2"/>
            <a:r>
              <a:rPr lang="en-US" dirty="0"/>
              <a:t>The object was finalized  		     &amp;</a:t>
            </a:r>
          </a:p>
          <a:p>
            <a:pPr lvl="2"/>
            <a:r>
              <a:rPr lang="en-US" dirty="0"/>
              <a:t>Only phantom references exists, or none</a:t>
            </a:r>
          </a:p>
          <a:p>
            <a:pPr lvl="2"/>
            <a:endParaRPr lang="en-US" dirty="0"/>
          </a:p>
          <a:p>
            <a:pPr lvl="1"/>
            <a:r>
              <a:rPr lang="en-US" dirty="0"/>
              <a:t>Main usage is to add functionality to the origin object finalize() method</a:t>
            </a:r>
          </a:p>
          <a:p>
            <a:pPr lvl="2"/>
            <a:r>
              <a:rPr lang="en-US" dirty="0"/>
              <a:t>Offers more flexible mechanism – event queue</a:t>
            </a:r>
          </a:p>
          <a:p>
            <a:pPr lvl="1"/>
            <a:r>
              <a:rPr lang="en-US" dirty="0"/>
              <a:t>Phantom referenced objects are already finalized &amp; cannot reproduce strong references (unlike soft &amp; weak references)</a:t>
            </a:r>
          </a:p>
          <a:p>
            <a:pPr lvl="2"/>
            <a:r>
              <a:rPr lang="en-US" dirty="0"/>
              <a:t>Therefore get() method always returns null</a:t>
            </a:r>
          </a:p>
          <a:p>
            <a:pPr lvl="2"/>
            <a:endParaRPr lang="en-US" dirty="0"/>
          </a:p>
          <a:p>
            <a:pPr lvl="1"/>
            <a:r>
              <a:rPr lang="en-US" dirty="0"/>
              <a:t>Use </a:t>
            </a:r>
            <a:r>
              <a:rPr lang="en-US" dirty="0" err="1"/>
              <a:t>java.lang.ref.PhantomReference</a:t>
            </a:r>
            <a:r>
              <a:rPr lang="en-US" dirty="0"/>
              <a:t> </a:t>
            </a:r>
          </a:p>
          <a:p>
            <a:pPr lvl="1"/>
            <a:endParaRPr lang="he-I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he-IL"/>
              <a:t>Weak References</a:t>
            </a:r>
          </a:p>
        </p:txBody>
      </p:sp>
      <p:sp>
        <p:nvSpPr>
          <p:cNvPr id="26" name="Content Placeholder 2"/>
          <p:cNvSpPr>
            <a:spLocks noGrp="1"/>
          </p:cNvSpPr>
          <p:nvPr>
            <p:ph idx="1"/>
          </p:nvPr>
        </p:nvSpPr>
        <p:spPr/>
        <p:txBody>
          <a:bodyPr/>
          <a:lstStyle/>
          <a:p>
            <a:pPr marL="0" indent="0">
              <a:buNone/>
            </a:pPr>
            <a:r>
              <a:rPr lang="en-US" b="1" dirty="0"/>
              <a:t>Phantom reference - example</a:t>
            </a:r>
          </a:p>
          <a:p>
            <a:endParaRPr lang="en-US" dirty="0"/>
          </a:p>
          <a:p>
            <a:pPr lvl="1"/>
            <a:endParaRPr lang="en-US" dirty="0"/>
          </a:p>
          <a:p>
            <a:pPr lvl="3"/>
            <a:r>
              <a:rPr lang="en-US" dirty="0"/>
              <a:t> </a:t>
            </a:r>
          </a:p>
          <a:p>
            <a:pPr lvl="1"/>
            <a:endParaRPr lang="he-IL" dirty="0"/>
          </a:p>
        </p:txBody>
      </p:sp>
      <p:sp>
        <p:nvSpPr>
          <p:cNvPr id="8" name="AutoShape 8"/>
          <p:cNvSpPr>
            <a:spLocks noChangeArrowheads="1"/>
          </p:cNvSpPr>
          <p:nvPr/>
        </p:nvSpPr>
        <p:spPr bwMode="auto">
          <a:xfrm>
            <a:off x="1981200" y="2060849"/>
            <a:ext cx="7010400" cy="3914080"/>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import </a:t>
            </a:r>
            <a:r>
              <a:rPr lang="en-US" sz="1400" dirty="0" err="1">
                <a:latin typeface="Calibri" pitchFamily="34" charset="0"/>
                <a:cs typeface="+mn-cs"/>
              </a:rPr>
              <a:t>java.lang.ref</a:t>
            </a: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import </a:t>
            </a:r>
            <a:r>
              <a:rPr lang="en-US" sz="1400" dirty="0" err="1">
                <a:latin typeface="Calibri" pitchFamily="34" charset="0"/>
                <a:cs typeface="+mn-cs"/>
              </a:rPr>
              <a:t>java.util.Date</a:t>
            </a: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class </a:t>
            </a:r>
            <a:r>
              <a:rPr lang="en-US" sz="1400" dirty="0" err="1">
                <a:latin typeface="Calibri" pitchFamily="34" charset="0"/>
                <a:cs typeface="+mn-cs"/>
              </a:rPr>
              <a:t>PhantomExample</a:t>
            </a:r>
            <a:r>
              <a:rPr lang="en-US" sz="1400" dirty="0">
                <a:latin typeface="Calibri" pitchFamily="34" charset="0"/>
                <a:cs typeface="+mn-cs"/>
              </a:rPr>
              <a:t> {</a:t>
            </a:r>
          </a:p>
          <a:p>
            <a:pPr fontAlgn="auto">
              <a:lnSpc>
                <a:spcPct val="90000"/>
              </a:lnSpc>
              <a:spcBef>
                <a:spcPts val="0"/>
              </a:spcBef>
              <a:spcAft>
                <a:spcPts val="0"/>
              </a:spcAft>
              <a:tabLst>
                <a:tab pos="410639" algn="l"/>
                <a:tab pos="608197" algn="l"/>
              </a:tabLst>
              <a:defRPr/>
            </a:pPr>
            <a:endParaRPr lang="en-US" sz="1400" dirty="0">
              <a:latin typeface="Calibri" pitchFamily="34" charset="0"/>
              <a:cs typeface="+mn-cs"/>
            </a:endParaRP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public static void main(String[] </a:t>
            </a:r>
            <a:r>
              <a:rPr lang="en-US" sz="1400" dirty="0" err="1">
                <a:latin typeface="Calibri" pitchFamily="34" charset="0"/>
                <a:cs typeface="+mn-cs"/>
              </a:rPr>
              <a:t>args</a:t>
            </a:r>
            <a:r>
              <a:rPr lang="en-US" sz="1400" dirty="0">
                <a:latin typeface="Calibri" pitchFamily="34" charset="0"/>
                <a:cs typeface="+mn-cs"/>
              </a:rPr>
              <a:t>) {</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Object </a:t>
            </a:r>
            <a:r>
              <a:rPr lang="en-US" sz="1400" dirty="0" err="1">
                <a:latin typeface="Calibri" pitchFamily="34" charset="0"/>
                <a:cs typeface="+mn-cs"/>
              </a:rPr>
              <a:t>obj</a:t>
            </a:r>
            <a:r>
              <a:rPr lang="en-US" sz="1400" dirty="0">
                <a:latin typeface="Calibri" pitchFamily="34" charset="0"/>
                <a:cs typeface="+mn-cs"/>
              </a:rPr>
              <a:t>=new Object();</a:t>
            </a:r>
          </a:p>
          <a:p>
            <a:pPr lvl="1" fontAlgn="auto">
              <a:lnSpc>
                <a:spcPct val="90000"/>
              </a:lnSpc>
              <a:spcBef>
                <a:spcPts val="0"/>
              </a:spcBef>
              <a:spcAft>
                <a:spcPts val="0"/>
              </a:spcAft>
              <a:tabLst>
                <a:tab pos="410639" algn="l"/>
                <a:tab pos="608197" algn="l"/>
              </a:tabLst>
              <a:defRPr/>
            </a:pPr>
            <a:r>
              <a:rPr lang="en-US" sz="1400" b="1" dirty="0" err="1">
                <a:latin typeface="Calibri" pitchFamily="34" charset="0"/>
                <a:cs typeface="+mn-cs"/>
              </a:rPr>
              <a:t>ReferenceQueue</a:t>
            </a:r>
            <a:r>
              <a:rPr lang="en-US" sz="1400" b="1" dirty="0">
                <a:latin typeface="Calibri" pitchFamily="34" charset="0"/>
                <a:cs typeface="+mn-cs"/>
              </a:rPr>
              <a:t>&lt;Object&gt; queue = new </a:t>
            </a:r>
            <a:r>
              <a:rPr lang="en-US" sz="1400" b="1" dirty="0" err="1">
                <a:latin typeface="Calibri" pitchFamily="34" charset="0"/>
                <a:cs typeface="+mn-cs"/>
              </a:rPr>
              <a:t>ReferenceQueue</a:t>
            </a:r>
            <a:r>
              <a:rPr lang="en-US" sz="1400" b="1" dirty="0">
                <a:latin typeface="Calibri" pitchFamily="34" charset="0"/>
                <a:cs typeface="+mn-cs"/>
              </a:rPr>
              <a:t>&lt;Object&gt;();</a:t>
            </a:r>
          </a:p>
          <a:p>
            <a:pPr lvl="1" fontAlgn="auto">
              <a:lnSpc>
                <a:spcPct val="90000"/>
              </a:lnSpc>
              <a:spcBef>
                <a:spcPts val="0"/>
              </a:spcBef>
              <a:spcAft>
                <a:spcPts val="0"/>
              </a:spcAft>
              <a:tabLst>
                <a:tab pos="410639" algn="l"/>
                <a:tab pos="608197" algn="l"/>
              </a:tabLst>
              <a:defRPr/>
            </a:pPr>
            <a:r>
              <a:rPr lang="en-US" sz="1400" b="1" dirty="0" err="1">
                <a:latin typeface="Calibri" pitchFamily="34" charset="0"/>
                <a:cs typeface="+mn-cs"/>
              </a:rPr>
              <a:t>PhantomReference</a:t>
            </a:r>
            <a:r>
              <a:rPr lang="en-US" sz="1400" b="1" dirty="0">
                <a:latin typeface="Calibri" pitchFamily="34" charset="0"/>
                <a:cs typeface="+mn-cs"/>
              </a:rPr>
              <a:t>&lt;Object&gt; phantom = new </a:t>
            </a:r>
            <a:r>
              <a:rPr lang="en-US" sz="1400" b="1" dirty="0" err="1">
                <a:latin typeface="Calibri" pitchFamily="34" charset="0"/>
                <a:cs typeface="+mn-cs"/>
              </a:rPr>
              <a:t>PhantomReference</a:t>
            </a:r>
            <a:r>
              <a:rPr lang="en-US" sz="1400" b="1" dirty="0">
                <a:latin typeface="Calibri" pitchFamily="34" charset="0"/>
                <a:cs typeface="+mn-cs"/>
              </a:rPr>
              <a:t>&lt;Object&gt;(</a:t>
            </a:r>
            <a:r>
              <a:rPr lang="en-US" sz="1400" b="1" dirty="0" err="1">
                <a:latin typeface="Calibri" pitchFamily="34" charset="0"/>
                <a:cs typeface="+mn-cs"/>
              </a:rPr>
              <a:t>obj,queue</a:t>
            </a:r>
            <a:r>
              <a:rPr lang="en-US" sz="1400" b="1"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obj</a:t>
            </a:r>
            <a:r>
              <a:rPr lang="en-US" sz="1400" dirty="0">
                <a:latin typeface="Calibri" pitchFamily="34" charset="0"/>
                <a:cs typeface="+mn-cs"/>
              </a:rPr>
              <a:t>=null;</a:t>
            </a:r>
          </a:p>
          <a:p>
            <a:pPr lvl="1" fontAlgn="auto">
              <a:lnSpc>
                <a:spcPct val="90000"/>
              </a:lnSpc>
              <a:spcBef>
                <a:spcPts val="0"/>
              </a:spcBef>
              <a:spcAft>
                <a:spcPts val="0"/>
              </a:spcAft>
              <a:tabLst>
                <a:tab pos="410639" algn="l"/>
                <a:tab pos="608197" algn="l"/>
              </a:tabLst>
              <a:defRPr/>
            </a:pPr>
            <a:r>
              <a:rPr lang="en-US" sz="1400" dirty="0" err="1">
                <a:latin typeface="Calibri" pitchFamily="34" charset="0"/>
                <a:cs typeface="+mn-cs"/>
              </a:rPr>
              <a:t>System.gc</a:t>
            </a:r>
            <a:r>
              <a:rPr lang="en-US" sz="1400"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try{</a:t>
            </a:r>
            <a:r>
              <a:rPr lang="en-US" sz="1400" dirty="0" err="1">
                <a:latin typeface="Calibri" pitchFamily="34" charset="0"/>
                <a:cs typeface="+mn-cs"/>
              </a:rPr>
              <a:t>Thread.yield</a:t>
            </a:r>
            <a:r>
              <a:rPr lang="en-US" sz="1400" dirty="0">
                <a:latin typeface="Calibri" pitchFamily="34" charset="0"/>
                <a:cs typeface="+mn-cs"/>
              </a:rPr>
              <a:t>();}catch(Exception e){}</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try {</a:t>
            </a:r>
          </a:p>
          <a:p>
            <a:pPr lvl="1" fontAlgn="auto">
              <a:lnSpc>
                <a:spcPct val="90000"/>
              </a:lnSpc>
              <a:spcBef>
                <a:spcPts val="0"/>
              </a:spcBef>
              <a:spcAft>
                <a:spcPts val="0"/>
              </a:spcAft>
              <a:tabLst>
                <a:tab pos="410639" algn="l"/>
                <a:tab pos="608197" algn="l"/>
              </a:tabLst>
              <a:defRPr/>
            </a:pPr>
            <a:r>
              <a:rPr lang="en-US" sz="1400" b="1" dirty="0" err="1">
                <a:latin typeface="Calibri" pitchFamily="34" charset="0"/>
                <a:cs typeface="+mn-cs"/>
              </a:rPr>
              <a:t>queue.remove</a:t>
            </a:r>
            <a:r>
              <a:rPr lang="en-US" sz="1400" b="1" dirty="0">
                <a:latin typeface="Calibri" pitchFamily="34" charset="0"/>
                <a:cs typeface="+mn-cs"/>
              </a:rPr>
              <a:t>();</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Now the object was finalized for sure</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 catch (</a:t>
            </a:r>
            <a:r>
              <a:rPr lang="en-US" sz="1400" dirty="0" err="1">
                <a:latin typeface="Calibri" pitchFamily="34" charset="0"/>
                <a:cs typeface="+mn-cs"/>
              </a:rPr>
              <a:t>InterruptedException</a:t>
            </a:r>
            <a:r>
              <a:rPr lang="en-US" sz="1400" dirty="0">
                <a:latin typeface="Calibri" pitchFamily="34" charset="0"/>
                <a:cs typeface="+mn-cs"/>
              </a:rPr>
              <a:t> e) {}</a:t>
            </a:r>
          </a:p>
          <a:p>
            <a:pPr lvl="1"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a:p>
            <a:pPr fontAlgn="auto">
              <a:lnSpc>
                <a:spcPct val="90000"/>
              </a:lnSpc>
              <a:spcBef>
                <a:spcPts val="0"/>
              </a:spcBef>
              <a:spcAft>
                <a:spcPts val="0"/>
              </a:spcAft>
              <a:tabLst>
                <a:tab pos="410639" algn="l"/>
                <a:tab pos="608197" algn="l"/>
              </a:tabLst>
              <a:defRPr/>
            </a:pPr>
            <a:r>
              <a:rPr lang="en-US" sz="1400" dirty="0">
                <a:latin typeface="Calibri" pitchFamily="34" charset="0"/>
                <a:cs typeface="+mn-cs"/>
              </a:rPr>
              <a:t>}</a:t>
            </a:r>
          </a:p>
        </p:txBody>
      </p:sp>
      <p:sp>
        <p:nvSpPr>
          <p:cNvPr id="6" name="AutoShape 6"/>
          <p:cNvSpPr>
            <a:spLocks noChangeArrowheads="1"/>
          </p:cNvSpPr>
          <p:nvPr/>
        </p:nvSpPr>
        <p:spPr bwMode="auto">
          <a:xfrm>
            <a:off x="76200" y="3130750"/>
            <a:ext cx="1759496" cy="677664"/>
          </a:xfrm>
          <a:prstGeom prst="flowChartAlternateProcess">
            <a:avLst/>
          </a:prstGeom>
          <a:solidFill>
            <a:schemeClr val="bg1"/>
          </a:solidFill>
          <a:ln w="28575">
            <a:solidFill>
              <a:schemeClr val="bg1">
                <a:lumMod val="75000"/>
              </a:schemeClr>
            </a:solidFill>
            <a:miter lim="800000"/>
            <a:headEnd/>
            <a:tailEnd/>
          </a:ln>
          <a:effectLst/>
        </p:spPr>
        <p:txBody>
          <a:bodyPr wrap="none" anchor="ctr"/>
          <a:lstStyle/>
          <a:p>
            <a:pPr fontAlgn="auto">
              <a:spcBef>
                <a:spcPts val="0"/>
              </a:spcBef>
              <a:spcAft>
                <a:spcPts val="0"/>
              </a:spcAft>
              <a:defRPr/>
            </a:pPr>
            <a:r>
              <a:rPr lang="en-US" sz="1400" dirty="0">
                <a:latin typeface="+mn-lt"/>
              </a:rPr>
              <a:t>Creating phantom</a:t>
            </a:r>
          </a:p>
          <a:p>
            <a:pPr fontAlgn="auto">
              <a:spcBef>
                <a:spcPts val="0"/>
              </a:spcBef>
              <a:spcAft>
                <a:spcPts val="0"/>
              </a:spcAft>
              <a:defRPr/>
            </a:pPr>
            <a:r>
              <a:rPr lang="en-US" sz="1400" dirty="0">
                <a:latin typeface="+mn-lt"/>
              </a:rPr>
              <a:t>reference  &amp; register</a:t>
            </a:r>
          </a:p>
          <a:p>
            <a:pPr fontAlgn="auto">
              <a:spcBef>
                <a:spcPts val="0"/>
              </a:spcBef>
              <a:spcAft>
                <a:spcPts val="0"/>
              </a:spcAft>
              <a:defRPr/>
            </a:pPr>
            <a:r>
              <a:rPr lang="en-US" sz="1400" dirty="0">
                <a:latin typeface="+mn-lt"/>
              </a:rPr>
              <a:t>in queue</a:t>
            </a:r>
          </a:p>
        </p:txBody>
      </p:sp>
      <p:sp>
        <p:nvSpPr>
          <p:cNvPr id="7" name="AutoShape 6"/>
          <p:cNvSpPr>
            <a:spLocks noChangeArrowheads="1"/>
          </p:cNvSpPr>
          <p:nvPr/>
        </p:nvSpPr>
        <p:spPr bwMode="auto">
          <a:xfrm>
            <a:off x="76200" y="3943350"/>
            <a:ext cx="1759496" cy="541338"/>
          </a:xfrm>
          <a:prstGeom prst="flowChartAlternateProcess">
            <a:avLst/>
          </a:prstGeom>
          <a:solidFill>
            <a:schemeClr val="bg1"/>
          </a:solidFill>
          <a:ln w="28575">
            <a:solidFill>
              <a:schemeClr val="bg1">
                <a:lumMod val="75000"/>
              </a:schemeClr>
            </a:solidFill>
            <a:miter lim="800000"/>
            <a:headEnd/>
            <a:tailEnd/>
          </a:ln>
          <a:effectLst/>
        </p:spPr>
        <p:txBody>
          <a:bodyPr wrap="none" anchor="ctr"/>
          <a:lstStyle/>
          <a:p>
            <a:pPr fontAlgn="auto">
              <a:spcBef>
                <a:spcPts val="0"/>
              </a:spcBef>
              <a:spcAft>
                <a:spcPts val="0"/>
              </a:spcAft>
              <a:defRPr/>
            </a:pPr>
            <a:r>
              <a:rPr lang="en-US" sz="1400" dirty="0">
                <a:latin typeface="+mn-lt"/>
              </a:rPr>
              <a:t>Client release ref</a:t>
            </a:r>
          </a:p>
          <a:p>
            <a:pPr fontAlgn="auto">
              <a:spcBef>
                <a:spcPts val="0"/>
              </a:spcBef>
              <a:spcAft>
                <a:spcPts val="0"/>
              </a:spcAft>
              <a:defRPr/>
            </a:pPr>
            <a:r>
              <a:rPr lang="en-US" sz="1400" dirty="0">
                <a:latin typeface="+mn-lt"/>
              </a:rPr>
              <a:t>when no longer </a:t>
            </a:r>
          </a:p>
          <a:p>
            <a:pPr fontAlgn="auto">
              <a:spcBef>
                <a:spcPts val="0"/>
              </a:spcBef>
              <a:spcAft>
                <a:spcPts val="0"/>
              </a:spcAft>
              <a:defRPr/>
            </a:pPr>
            <a:r>
              <a:rPr lang="en-US" sz="1400" dirty="0">
                <a:latin typeface="+mn-lt"/>
              </a:rPr>
              <a:t>needed</a:t>
            </a:r>
          </a:p>
        </p:txBody>
      </p:sp>
      <p:sp>
        <p:nvSpPr>
          <p:cNvPr id="9" name="AutoShape 6"/>
          <p:cNvSpPr>
            <a:spLocks noChangeArrowheads="1"/>
          </p:cNvSpPr>
          <p:nvPr/>
        </p:nvSpPr>
        <p:spPr bwMode="auto">
          <a:xfrm>
            <a:off x="76200" y="4621213"/>
            <a:ext cx="1759496" cy="879053"/>
          </a:xfrm>
          <a:prstGeom prst="flowChartAlternateProcess">
            <a:avLst/>
          </a:prstGeom>
          <a:solidFill>
            <a:schemeClr val="bg1"/>
          </a:solidFill>
          <a:ln w="28575">
            <a:solidFill>
              <a:schemeClr val="bg1">
                <a:lumMod val="75000"/>
              </a:schemeClr>
            </a:solidFill>
            <a:miter lim="800000"/>
            <a:headEnd/>
            <a:tailEnd/>
          </a:ln>
          <a:effectLst/>
        </p:spPr>
        <p:txBody>
          <a:bodyPr wrap="none" anchor="ctr"/>
          <a:lstStyle/>
          <a:p>
            <a:pPr fontAlgn="auto">
              <a:spcBef>
                <a:spcPts val="0"/>
              </a:spcBef>
              <a:spcAft>
                <a:spcPts val="0"/>
              </a:spcAft>
              <a:defRPr/>
            </a:pPr>
            <a:r>
              <a:rPr lang="en-US" sz="1400" dirty="0">
                <a:latin typeface="+mn-lt"/>
              </a:rPr>
              <a:t>Reference is added</a:t>
            </a:r>
          </a:p>
          <a:p>
            <a:pPr fontAlgn="auto">
              <a:spcBef>
                <a:spcPts val="0"/>
              </a:spcBef>
              <a:spcAft>
                <a:spcPts val="0"/>
              </a:spcAft>
              <a:defRPr/>
            </a:pPr>
            <a:r>
              <a:rPr lang="en-US" sz="1400" dirty="0">
                <a:latin typeface="+mn-lt"/>
              </a:rPr>
              <a:t>to the queue after </a:t>
            </a:r>
            <a:r>
              <a:rPr lang="en-US" sz="1400" dirty="0" err="1">
                <a:latin typeface="+mn-lt"/>
              </a:rPr>
              <a:t>obj</a:t>
            </a:r>
            <a:endParaRPr lang="en-US" sz="1400" dirty="0">
              <a:latin typeface="+mn-lt"/>
            </a:endParaRPr>
          </a:p>
          <a:p>
            <a:pPr fontAlgn="auto">
              <a:spcBef>
                <a:spcPts val="0"/>
              </a:spcBef>
              <a:spcAft>
                <a:spcPts val="0"/>
              </a:spcAft>
              <a:defRPr/>
            </a:pPr>
            <a:r>
              <a:rPr lang="en-US" sz="1400" dirty="0">
                <a:latin typeface="+mn-lt"/>
              </a:rPr>
              <a:t>is finalized  but before</a:t>
            </a:r>
          </a:p>
          <a:p>
            <a:pPr fontAlgn="auto">
              <a:spcBef>
                <a:spcPts val="0"/>
              </a:spcBef>
              <a:spcAft>
                <a:spcPts val="0"/>
              </a:spcAft>
              <a:defRPr/>
            </a:pPr>
            <a:r>
              <a:rPr lang="en-US" sz="1400" dirty="0">
                <a:latin typeface="+mn-lt"/>
              </a:rPr>
              <a:t>its memory reclaimed</a:t>
            </a:r>
          </a:p>
        </p:txBody>
      </p:sp>
      <p:cxnSp>
        <p:nvCxnSpPr>
          <p:cNvPr id="16" name="Straight Arrow Connector 15"/>
          <p:cNvCxnSpPr>
            <a:stCxn id="6" idx="3"/>
          </p:cNvCxnSpPr>
          <p:nvPr/>
        </p:nvCxnSpPr>
        <p:spPr>
          <a:xfrm>
            <a:off x="1835696" y="3469582"/>
            <a:ext cx="678904" cy="3388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797596" y="4077072"/>
            <a:ext cx="614164" cy="17107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835696" y="4621213"/>
            <a:ext cx="576064" cy="24794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p:cNvCxnSpPr>
          <p:nvPr/>
        </p:nvCxnSpPr>
        <p:spPr>
          <a:xfrm flipV="1">
            <a:off x="1835696" y="5365750"/>
            <a:ext cx="381000" cy="67585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AutoShape 6"/>
          <p:cNvSpPr>
            <a:spLocks noChangeArrowheads="1"/>
          </p:cNvSpPr>
          <p:nvPr/>
        </p:nvSpPr>
        <p:spPr bwMode="auto">
          <a:xfrm>
            <a:off x="5867400" y="5365750"/>
            <a:ext cx="2665040" cy="474663"/>
          </a:xfrm>
          <a:prstGeom prst="flowChartAlternateProcess">
            <a:avLst/>
          </a:prstGeom>
          <a:solidFill>
            <a:schemeClr val="bg1"/>
          </a:solidFill>
          <a:ln w="28575">
            <a:solidFill>
              <a:schemeClr val="bg1">
                <a:lumMod val="75000"/>
              </a:schemeClr>
            </a:solidFill>
            <a:miter lim="800000"/>
            <a:headEnd/>
            <a:tailEnd/>
          </a:ln>
          <a:effectLst/>
        </p:spPr>
        <p:txBody>
          <a:bodyPr wrap="none" anchor="ctr"/>
          <a:lstStyle/>
          <a:p>
            <a:pPr fontAlgn="auto">
              <a:spcBef>
                <a:spcPts val="0"/>
              </a:spcBef>
              <a:spcAft>
                <a:spcPts val="0"/>
              </a:spcAft>
              <a:defRPr/>
            </a:pPr>
            <a:r>
              <a:rPr lang="en-US" sz="1400" dirty="0">
                <a:latin typeface="+mn-lt"/>
              </a:rPr>
              <a:t>Output:</a:t>
            </a:r>
          </a:p>
          <a:p>
            <a:pPr fontAlgn="auto">
              <a:spcBef>
                <a:spcPts val="0"/>
              </a:spcBef>
              <a:spcAft>
                <a:spcPts val="0"/>
              </a:spcAft>
              <a:defRPr/>
            </a:pPr>
            <a:r>
              <a:rPr lang="en-US" sz="1400" dirty="0"/>
              <a:t>Tue Jan 22 13:54:11 GMT 2008</a:t>
            </a:r>
            <a:endParaRPr lang="en-US" sz="1400" dirty="0">
              <a:latin typeface="+mn-lt"/>
            </a:endParaRPr>
          </a:p>
        </p:txBody>
      </p:sp>
      <p:sp>
        <p:nvSpPr>
          <p:cNvPr id="15" name="AutoShape 6"/>
          <p:cNvSpPr>
            <a:spLocks noChangeArrowheads="1"/>
          </p:cNvSpPr>
          <p:nvPr/>
        </p:nvSpPr>
        <p:spPr bwMode="auto">
          <a:xfrm>
            <a:off x="114300" y="5601073"/>
            <a:ext cx="1721396" cy="881062"/>
          </a:xfrm>
          <a:prstGeom prst="flowChartAlternateProcess">
            <a:avLst/>
          </a:prstGeom>
          <a:solidFill>
            <a:schemeClr val="bg1"/>
          </a:solidFill>
          <a:ln w="28575">
            <a:solidFill>
              <a:schemeClr val="bg1">
                <a:lumMod val="75000"/>
              </a:schemeClr>
            </a:solidFill>
            <a:miter lim="800000"/>
            <a:headEnd/>
            <a:tailEnd/>
          </a:ln>
          <a:effectLst/>
        </p:spPr>
        <p:txBody>
          <a:bodyPr wrap="none" anchor="ctr"/>
          <a:lstStyle/>
          <a:p>
            <a:pPr fontAlgn="auto">
              <a:spcBef>
                <a:spcPts val="0"/>
              </a:spcBef>
              <a:spcAft>
                <a:spcPts val="0"/>
              </a:spcAft>
              <a:defRPr/>
            </a:pPr>
            <a:r>
              <a:rPr lang="en-US" sz="1400" dirty="0">
                <a:latin typeface="+mn-lt"/>
              </a:rPr>
              <a:t>Remove operation </a:t>
            </a:r>
          </a:p>
          <a:p>
            <a:pPr fontAlgn="auto">
              <a:spcBef>
                <a:spcPts val="0"/>
              </a:spcBef>
              <a:spcAft>
                <a:spcPts val="0"/>
              </a:spcAft>
              <a:defRPr/>
            </a:pPr>
            <a:r>
              <a:rPr lang="en-US" sz="1400" dirty="0">
                <a:latin typeface="+mn-lt"/>
              </a:rPr>
              <a:t>blocks until a ref is</a:t>
            </a:r>
          </a:p>
          <a:p>
            <a:pPr fontAlgn="auto">
              <a:spcBef>
                <a:spcPts val="0"/>
              </a:spcBef>
              <a:spcAft>
                <a:spcPts val="0"/>
              </a:spcAft>
              <a:defRPr/>
            </a:pPr>
            <a:r>
              <a:rPr lang="en-US" sz="1400" dirty="0">
                <a:latin typeface="+mn-lt"/>
              </a:rPr>
              <a:t>available in the </a:t>
            </a:r>
          </a:p>
          <a:p>
            <a:pPr fontAlgn="auto">
              <a:spcBef>
                <a:spcPts val="0"/>
              </a:spcBef>
              <a:spcAft>
                <a:spcPts val="0"/>
              </a:spcAft>
              <a:defRPr/>
            </a:pPr>
            <a:r>
              <a:rPr lang="en-US" sz="1400" dirty="0">
                <a:latin typeface="+mn-lt"/>
              </a:rPr>
              <a:t>queue</a:t>
            </a:r>
          </a:p>
        </p:txBody>
      </p:sp>
      <p:cxnSp>
        <p:nvCxnSpPr>
          <p:cNvPr id="17" name="Straight Connector 16"/>
          <p:cNvCxnSpPr/>
          <p:nvPr/>
        </p:nvCxnSpPr>
        <p:spPr>
          <a:xfrm>
            <a:off x="1981200" y="5974929"/>
            <a:ext cx="700984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1200" y="2060849"/>
            <a:ext cx="7009842"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67400" y="5840413"/>
            <a:ext cx="266504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7400" y="5373216"/>
            <a:ext cx="2665040"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spTree>
    <p:extLst>
      <p:ext uri="{BB962C8B-B14F-4D97-AF65-F5344CB8AC3E}">
        <p14:creationId xmlns:p14="http://schemas.microsoft.com/office/powerpoint/2010/main" val="2408247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he-IL" dirty="0"/>
              <a:t>Virtual Machine</a:t>
            </a:r>
            <a:endParaRPr lang="he-IL" dirty="0"/>
          </a:p>
        </p:txBody>
      </p:sp>
      <p:sp>
        <p:nvSpPr>
          <p:cNvPr id="3" name="Content Placeholder 2"/>
          <p:cNvSpPr>
            <a:spLocks noGrp="1"/>
          </p:cNvSpPr>
          <p:nvPr>
            <p:ph idx="1"/>
          </p:nvPr>
        </p:nvSpPr>
        <p:spPr/>
        <p:txBody>
          <a:bodyPr/>
          <a:lstStyle/>
          <a:p>
            <a:pPr marL="0" indent="0">
              <a:buNone/>
            </a:pPr>
            <a:r>
              <a:rPr lang="en-US" b="1" dirty="0"/>
              <a:t>VM Data areas:</a:t>
            </a:r>
          </a:p>
          <a:p>
            <a:endParaRPr lang="en-US" dirty="0"/>
          </a:p>
          <a:p>
            <a:pPr lvl="1"/>
            <a:r>
              <a:rPr lang="en-US" dirty="0"/>
              <a:t>Java 6</a:t>
            </a:r>
          </a:p>
          <a:p>
            <a:pPr lvl="2"/>
            <a:r>
              <a:rPr lang="en-US" dirty="0"/>
              <a:t>Classes and interned strings were allocated in the </a:t>
            </a:r>
            <a:r>
              <a:rPr lang="en-US" dirty="0" err="1"/>
              <a:t>PermGen</a:t>
            </a:r>
            <a:r>
              <a:rPr lang="en-US" dirty="0"/>
              <a:t> which was part of the heap</a:t>
            </a:r>
          </a:p>
          <a:p>
            <a:pPr lvl="1"/>
            <a:r>
              <a:rPr lang="en-US" dirty="0"/>
              <a:t>Java 7 </a:t>
            </a:r>
          </a:p>
          <a:p>
            <a:pPr lvl="2"/>
            <a:r>
              <a:rPr lang="en-US" dirty="0"/>
              <a:t>Puts interned strings in a new place – </a:t>
            </a:r>
            <a:r>
              <a:rPr lang="en-US" dirty="0" err="1"/>
              <a:t>Metaspace</a:t>
            </a:r>
            <a:endParaRPr lang="en-US" dirty="0"/>
          </a:p>
          <a:p>
            <a:pPr lvl="1"/>
            <a:r>
              <a:rPr lang="en-US" dirty="0"/>
              <a:t>Java 8 doesn’t come with a </a:t>
            </a:r>
            <a:r>
              <a:rPr lang="en-US" dirty="0" err="1"/>
              <a:t>PermGen</a:t>
            </a:r>
            <a:r>
              <a:rPr lang="en-US" dirty="0"/>
              <a:t> at all. Only </a:t>
            </a:r>
            <a:r>
              <a:rPr lang="en-US" dirty="0" err="1"/>
              <a:t>Metaspace</a:t>
            </a:r>
            <a:r>
              <a:rPr lang="en-US" dirty="0"/>
              <a:t>.</a:t>
            </a:r>
          </a:p>
          <a:p>
            <a:pPr lvl="2"/>
            <a:r>
              <a:rPr lang="en-US" dirty="0"/>
              <a:t>Classes are also allocated on </a:t>
            </a:r>
            <a:r>
              <a:rPr lang="en-US" dirty="0" err="1"/>
              <a:t>Metaspace</a:t>
            </a:r>
            <a:endParaRPr lang="en-US" dirty="0"/>
          </a:p>
          <a:p>
            <a:pPr lvl="1"/>
            <a:r>
              <a:rPr lang="en-US" dirty="0" err="1"/>
              <a:t>Metapsace</a:t>
            </a:r>
            <a:endParaRPr lang="en-US" dirty="0"/>
          </a:p>
          <a:p>
            <a:pPr lvl="2"/>
            <a:r>
              <a:rPr lang="en-US" dirty="0"/>
              <a:t>Native space used for holding classes and interned strings </a:t>
            </a:r>
          </a:p>
          <a:p>
            <a:pPr lvl="2"/>
            <a:r>
              <a:rPr lang="en-US" dirty="0"/>
              <a:t>Faster than </a:t>
            </a:r>
            <a:r>
              <a:rPr lang="en-US" dirty="0" err="1"/>
              <a:t>PermGen</a:t>
            </a:r>
            <a:endParaRPr lang="en-US" dirty="0"/>
          </a:p>
          <a:p>
            <a:pPr lvl="2"/>
            <a:r>
              <a:rPr lang="en-US" dirty="0"/>
              <a:t>By default – has no max size –</a:t>
            </a:r>
          </a:p>
          <a:p>
            <a:pPr lvl="2"/>
            <a:r>
              <a:rPr lang="en-US" dirty="0"/>
              <a:t>Allocates memory according to needs (unlike </a:t>
            </a:r>
            <a:r>
              <a:rPr lang="en-US" dirty="0" err="1"/>
              <a:t>PermGen</a:t>
            </a:r>
            <a:r>
              <a:rPr lang="en-US" dirty="0"/>
              <a:t> which was part of the heap) </a:t>
            </a:r>
          </a:p>
          <a:p>
            <a:pPr lvl="2"/>
            <a:r>
              <a:rPr lang="en-US" dirty="0"/>
              <a:t>Native memory reduces footprint and executes faster</a:t>
            </a:r>
            <a:endParaRPr lang="he-IL" dirty="0"/>
          </a:p>
        </p:txBody>
      </p:sp>
    </p:spTree>
    <p:extLst>
      <p:ext uri="{BB962C8B-B14F-4D97-AF65-F5344CB8AC3E}">
        <p14:creationId xmlns:p14="http://schemas.microsoft.com/office/powerpoint/2010/main" val="2370666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pPr algn="l"/>
            <a:r>
              <a:rPr lang="en-US" altLang="he-IL" dirty="0"/>
              <a:t>Class Loading</a:t>
            </a:r>
          </a:p>
        </p:txBody>
      </p:sp>
      <p:sp>
        <p:nvSpPr>
          <p:cNvPr id="11267" name="Content Placeholder 2"/>
          <p:cNvSpPr>
            <a:spLocks noGrp="1"/>
          </p:cNvSpPr>
          <p:nvPr>
            <p:ph idx="1"/>
          </p:nvPr>
        </p:nvSpPr>
        <p:spPr/>
        <p:txBody>
          <a:bodyPr/>
          <a:lstStyle/>
          <a:p>
            <a:r>
              <a:rPr lang="en-US" altLang="he-IL" dirty="0"/>
              <a:t>Introduction</a:t>
            </a:r>
          </a:p>
          <a:p>
            <a:r>
              <a:rPr lang="en-US" altLang="he-IL" dirty="0"/>
              <a:t>Endorsed, Ext and </a:t>
            </a:r>
            <a:r>
              <a:rPr lang="en-US" altLang="he-IL" dirty="0" err="1"/>
              <a:t>Classpath</a:t>
            </a:r>
            <a:endParaRPr lang="en-US" altLang="he-IL" dirty="0"/>
          </a:p>
          <a:p>
            <a:r>
              <a:rPr lang="en-US" altLang="he-IL" dirty="0"/>
              <a:t>Build-in mechanism</a:t>
            </a:r>
          </a:p>
          <a:p>
            <a:r>
              <a:rPr lang="en-US" altLang="he-IL" dirty="0"/>
              <a:t>Custom class loading</a:t>
            </a:r>
          </a:p>
          <a:p>
            <a:r>
              <a:rPr lang="en-US" altLang="he-IL" dirty="0"/>
              <a:t>Multithreaded CL</a:t>
            </a:r>
          </a:p>
          <a:p>
            <a:endParaRPr lang="en-US" altLang="he-I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ltLang="he-IL"/>
              <a:t>Class Loading</a:t>
            </a:r>
          </a:p>
        </p:txBody>
      </p:sp>
      <p:sp>
        <p:nvSpPr>
          <p:cNvPr id="48130" name="Rectangle 3"/>
          <p:cNvSpPr>
            <a:spLocks noGrp="1" noChangeArrowheads="1"/>
          </p:cNvSpPr>
          <p:nvPr>
            <p:ph idx="1"/>
          </p:nvPr>
        </p:nvSpPr>
        <p:spPr/>
        <p:txBody>
          <a:bodyPr/>
          <a:lstStyle/>
          <a:p>
            <a:r>
              <a:rPr lang="en-US" altLang="ja-JP"/>
              <a:t>Instances of class java.lang.Class represent classes and interfaces in a running Java application</a:t>
            </a:r>
          </a:p>
          <a:p>
            <a:endParaRPr lang="en-US" altLang="ja-JP"/>
          </a:p>
          <a:p>
            <a:r>
              <a:rPr lang="en-US" altLang="ja-JP"/>
              <a:t>Class has no public constructors</a:t>
            </a:r>
          </a:p>
          <a:p>
            <a:pPr lvl="1"/>
            <a:r>
              <a:rPr lang="en-US" altLang="ja-JP"/>
              <a:t>Any applications cannot instantiate it</a:t>
            </a:r>
          </a:p>
          <a:p>
            <a:pPr lvl="1"/>
            <a:r>
              <a:rPr lang="en-US" altLang="ja-JP"/>
              <a:t>Class is automatically instantiated by JVM/class loader, when a class loading process is done </a:t>
            </a:r>
          </a:p>
          <a:p>
            <a:pPr lvl="1"/>
            <a:endParaRPr lang="en-US" altLang="ja-JP"/>
          </a:p>
          <a:p>
            <a:r>
              <a:rPr lang="en-US" altLang="ja-JP"/>
              <a:t>Each instance of Class keeps a reference to a class loader that created it</a:t>
            </a:r>
          </a:p>
          <a:p>
            <a:endParaRPr lang="en-US" altLang="ja-JP"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he-IL"/>
              <a:t>Class Loading</a:t>
            </a:r>
          </a:p>
        </p:txBody>
      </p:sp>
      <p:sp>
        <p:nvSpPr>
          <p:cNvPr id="63491" name="Rectangle 3"/>
          <p:cNvSpPr>
            <a:spLocks noGrp="1" noChangeArrowheads="1"/>
          </p:cNvSpPr>
          <p:nvPr>
            <p:ph idx="1"/>
          </p:nvPr>
        </p:nvSpPr>
        <p:spPr/>
        <p:txBody>
          <a:bodyPr/>
          <a:lstStyle/>
          <a:p>
            <a:r>
              <a:rPr lang="en-US" altLang="ja-JP" dirty="0"/>
              <a:t>When you instantiate a new object  </a:t>
            </a:r>
            <a:r>
              <a:rPr lang="en-US" dirty="0"/>
              <a:t>new Foo() </a:t>
            </a:r>
            <a:r>
              <a:rPr lang="en-US" altLang="ja-JP" dirty="0"/>
              <a:t>class loader performs the following major steps:</a:t>
            </a:r>
          </a:p>
          <a:p>
            <a:endParaRPr lang="en-US" altLang="ja-JP" dirty="0"/>
          </a:p>
          <a:p>
            <a:pPr lvl="1"/>
            <a:r>
              <a:rPr lang="en-US" dirty="0"/>
              <a:t>Loading – loading class byte data from a file or other</a:t>
            </a:r>
          </a:p>
          <a:p>
            <a:pPr lvl="1"/>
            <a:r>
              <a:rPr lang="en-US" dirty="0"/>
              <a:t>Linking – preparing the binary data to be used in Java runtime</a:t>
            </a:r>
          </a:p>
          <a:p>
            <a:pPr lvl="1"/>
            <a:r>
              <a:rPr lang="en-US" dirty="0"/>
              <a:t>Initializing – loading and populating class variables and blocks </a:t>
            </a:r>
          </a:p>
          <a:p>
            <a:pPr lvl="1"/>
            <a:endParaRPr lang="en-US" dirty="0"/>
          </a:p>
          <a:p>
            <a:r>
              <a:rPr lang="en-US" dirty="0"/>
              <a:t>If those 3 steps performed successfully – Foo instance can be created &amp; returned </a:t>
            </a:r>
          </a:p>
          <a:p>
            <a:r>
              <a:rPr lang="en-US" dirty="0"/>
              <a:t>Else – exceptions are thrown (later)</a:t>
            </a:r>
          </a:p>
          <a:p>
            <a:endParaRPr lang="en-US" dirty="0"/>
          </a:p>
          <a:p>
            <a:endParaRPr lang="en-US" dirty="0"/>
          </a:p>
          <a:p>
            <a:endParaRPr lang="en-US" dirty="0"/>
          </a:p>
        </p:txBody>
      </p:sp>
      <p:sp>
        <p:nvSpPr>
          <p:cNvPr id="4" name="Right Brace 3"/>
          <p:cNvSpPr/>
          <p:nvPr/>
        </p:nvSpPr>
        <p:spPr>
          <a:xfrm>
            <a:off x="7620000" y="2564904"/>
            <a:ext cx="204936" cy="93610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49156" name="Rectangle 8"/>
          <p:cNvSpPr>
            <a:spLocks noChangeArrowheads="1"/>
          </p:cNvSpPr>
          <p:nvPr/>
        </p:nvSpPr>
        <p:spPr bwMode="auto">
          <a:xfrm>
            <a:off x="7901136" y="2854446"/>
            <a:ext cx="1066800" cy="329137"/>
          </a:xfrm>
          <a:prstGeom prst="rect">
            <a:avLst/>
          </a:prstGeom>
          <a:noFill/>
          <a:ln w="19050">
            <a:solidFill>
              <a:schemeClr val="bg2"/>
            </a:solidFill>
            <a:miter lim="800000"/>
            <a:headEnd/>
            <a:tailEnd/>
          </a:ln>
        </p:spPr>
        <p:txBody>
          <a:bodyPr wrap="none" anchor="ctr"/>
          <a:lstStyle/>
          <a:p>
            <a:pPr>
              <a:defRPr/>
            </a:pPr>
            <a:r>
              <a:rPr lang="en-US" sz="1244" dirty="0">
                <a:latin typeface="Calibri" pitchFamily="34" charset="0"/>
              </a:rPr>
              <a:t>Class loading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he-IL"/>
              <a:t>Class Loading</a:t>
            </a:r>
          </a:p>
        </p:txBody>
      </p:sp>
      <p:sp>
        <p:nvSpPr>
          <p:cNvPr id="63491" name="Rectangle 3"/>
          <p:cNvSpPr>
            <a:spLocks noGrp="1" noChangeArrowheads="1"/>
          </p:cNvSpPr>
          <p:nvPr>
            <p:ph idx="1"/>
          </p:nvPr>
        </p:nvSpPr>
        <p:spPr/>
        <p:txBody>
          <a:bodyPr/>
          <a:lstStyle/>
          <a:p>
            <a:pPr marL="0" indent="0">
              <a:buNone/>
            </a:pPr>
            <a:r>
              <a:rPr lang="en-US" b="1" dirty="0"/>
              <a:t>Class loading process:</a:t>
            </a:r>
          </a:p>
          <a:p>
            <a:pPr lvl="1"/>
            <a:endParaRPr lang="en-US" dirty="0"/>
          </a:p>
        </p:txBody>
      </p:sp>
      <p:sp>
        <p:nvSpPr>
          <p:cNvPr id="6" name="Rectangle 5"/>
          <p:cNvSpPr>
            <a:spLocks noChangeArrowheads="1"/>
          </p:cNvSpPr>
          <p:nvPr/>
        </p:nvSpPr>
        <p:spPr bwMode="auto">
          <a:xfrm>
            <a:off x="555625" y="2548467"/>
            <a:ext cx="2514600" cy="677333"/>
          </a:xfrm>
          <a:prstGeom prst="rect">
            <a:avLst/>
          </a:prstGeom>
          <a:solidFill>
            <a:schemeClr val="bg2">
              <a:lumMod val="40000"/>
              <a:lumOff val="60000"/>
            </a:schemeClr>
          </a:solidFill>
          <a:ln w="9525">
            <a:noFill/>
            <a:miter lim="800000"/>
            <a:headEnd/>
            <a:tailEnd/>
          </a:ln>
          <a:scene3d>
            <a:camera prst="orthographicFront"/>
            <a:lightRig rig="threePt" dir="t"/>
          </a:scene3d>
          <a:sp3d>
            <a:bevelT w="114300" h="114300"/>
          </a:sp3d>
        </p:spPr>
        <p:txBody>
          <a:bodyPr wrap="none" anchor="ctr"/>
          <a:lstStyle/>
          <a:p>
            <a:pPr algn="ctr" fontAlgn="auto">
              <a:spcBef>
                <a:spcPts val="0"/>
              </a:spcBef>
              <a:spcAft>
                <a:spcPts val="0"/>
              </a:spcAft>
              <a:defRPr/>
            </a:pPr>
            <a:r>
              <a:rPr lang="en-US" sz="2133" dirty="0">
                <a:latin typeface="+mn-lt"/>
                <a:cs typeface="+mn-cs"/>
              </a:rPr>
              <a:t>Loading</a:t>
            </a:r>
            <a:endParaRPr lang="en-US" sz="2133" dirty="0">
              <a:solidFill>
                <a:srgbClr val="FF3300"/>
              </a:solidFill>
              <a:latin typeface="+mn-lt"/>
              <a:cs typeface="+mn-cs"/>
            </a:endParaRPr>
          </a:p>
        </p:txBody>
      </p:sp>
      <p:cxnSp>
        <p:nvCxnSpPr>
          <p:cNvPr id="7" name="Straight Arrow Connector 6"/>
          <p:cNvCxnSpPr/>
          <p:nvPr/>
        </p:nvCxnSpPr>
        <p:spPr>
          <a:xfrm>
            <a:off x="3070225" y="2887663"/>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3451225" y="2548467"/>
            <a:ext cx="2514600" cy="3386667"/>
          </a:xfrm>
          <a:prstGeom prst="rect">
            <a:avLst/>
          </a:prstGeom>
          <a:solidFill>
            <a:schemeClr val="bg2">
              <a:lumMod val="40000"/>
              <a:lumOff val="60000"/>
            </a:schemeClr>
          </a:solidFill>
          <a:ln w="9525">
            <a:noFill/>
            <a:miter lim="800000"/>
            <a:headEnd/>
            <a:tailEnd/>
          </a:ln>
          <a:scene3d>
            <a:camera prst="orthographicFront"/>
            <a:lightRig rig="threePt" dir="t"/>
          </a:scene3d>
          <a:sp3d>
            <a:bevelT w="114300" h="114300"/>
          </a:sp3d>
        </p:spPr>
        <p:txBody>
          <a:bodyPr wrap="none" anchor="ctr"/>
          <a:lstStyle/>
          <a:p>
            <a:pPr algn="ctr" fontAlgn="auto">
              <a:spcBef>
                <a:spcPts val="0"/>
              </a:spcBef>
              <a:spcAft>
                <a:spcPts val="0"/>
              </a:spcAft>
              <a:defRPr/>
            </a:pPr>
            <a:r>
              <a:rPr lang="en-US" sz="2133" dirty="0">
                <a:latin typeface="+mn-lt"/>
                <a:cs typeface="+mn-cs"/>
              </a:rPr>
              <a:t>Linking</a:t>
            </a:r>
          </a:p>
          <a:p>
            <a:pPr algn="ctr" fontAlgn="auto">
              <a:spcBef>
                <a:spcPts val="0"/>
              </a:spcBef>
              <a:spcAft>
                <a:spcPts val="0"/>
              </a:spcAft>
              <a:defRPr/>
            </a:pPr>
            <a:endParaRPr lang="en-US" sz="2133" dirty="0">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a:p>
            <a:pPr algn="ctr" fontAlgn="auto">
              <a:spcBef>
                <a:spcPts val="0"/>
              </a:spcBef>
              <a:spcAft>
                <a:spcPts val="0"/>
              </a:spcAft>
              <a:defRPr/>
            </a:pPr>
            <a:endParaRPr lang="en-US" sz="2133" dirty="0">
              <a:solidFill>
                <a:srgbClr val="FF3300"/>
              </a:solidFill>
              <a:latin typeface="+mn-lt"/>
              <a:cs typeface="+mn-cs"/>
            </a:endParaRPr>
          </a:p>
        </p:txBody>
      </p:sp>
      <p:sp>
        <p:nvSpPr>
          <p:cNvPr id="11" name="Rectangle 4"/>
          <p:cNvSpPr>
            <a:spLocks noChangeArrowheads="1"/>
          </p:cNvSpPr>
          <p:nvPr/>
        </p:nvSpPr>
        <p:spPr bwMode="auto">
          <a:xfrm>
            <a:off x="3756025" y="3360738"/>
            <a:ext cx="1752600" cy="542925"/>
          </a:xfrm>
          <a:prstGeom prst="rect">
            <a:avLst/>
          </a:prstGeom>
          <a:noFill/>
          <a:ln w="28575">
            <a:solidFill>
              <a:schemeClr val="bg1">
                <a:lumMod val="65000"/>
              </a:schemeClr>
            </a:solidFill>
            <a:miter lim="800000"/>
            <a:headEnd/>
            <a:tailEnd/>
          </a:ln>
        </p:spPr>
        <p:txBody>
          <a:bodyPr wrap="none" anchor="ctr"/>
          <a:lstStyle/>
          <a:p>
            <a:pPr algn="ctr">
              <a:defRPr/>
            </a:pPr>
            <a:r>
              <a:rPr lang="en-US" dirty="0">
                <a:latin typeface="Calibri" pitchFamily="34" charset="0"/>
              </a:rPr>
              <a:t>Verification</a:t>
            </a:r>
          </a:p>
        </p:txBody>
      </p:sp>
      <p:sp>
        <p:nvSpPr>
          <p:cNvPr id="12" name="Rectangle 4"/>
          <p:cNvSpPr>
            <a:spLocks noChangeArrowheads="1"/>
          </p:cNvSpPr>
          <p:nvPr/>
        </p:nvSpPr>
        <p:spPr bwMode="auto">
          <a:xfrm>
            <a:off x="3756025" y="4241800"/>
            <a:ext cx="1752600" cy="541338"/>
          </a:xfrm>
          <a:prstGeom prst="rect">
            <a:avLst/>
          </a:prstGeom>
          <a:noFill/>
          <a:ln w="28575">
            <a:solidFill>
              <a:schemeClr val="bg1">
                <a:lumMod val="65000"/>
              </a:schemeClr>
            </a:solidFill>
            <a:miter lim="800000"/>
            <a:headEnd/>
            <a:tailEnd/>
          </a:ln>
        </p:spPr>
        <p:txBody>
          <a:bodyPr wrap="none" anchor="ctr"/>
          <a:lstStyle/>
          <a:p>
            <a:pPr algn="ctr">
              <a:defRPr/>
            </a:pPr>
            <a:r>
              <a:rPr lang="en-US" dirty="0">
                <a:latin typeface="Calibri" pitchFamily="34" charset="0"/>
              </a:rPr>
              <a:t>Preparation</a:t>
            </a:r>
          </a:p>
        </p:txBody>
      </p:sp>
      <p:sp>
        <p:nvSpPr>
          <p:cNvPr id="13" name="Rectangle 4"/>
          <p:cNvSpPr>
            <a:spLocks noChangeArrowheads="1"/>
          </p:cNvSpPr>
          <p:nvPr/>
        </p:nvSpPr>
        <p:spPr bwMode="auto">
          <a:xfrm>
            <a:off x="3756025" y="5122863"/>
            <a:ext cx="1752600" cy="541337"/>
          </a:xfrm>
          <a:prstGeom prst="rect">
            <a:avLst/>
          </a:prstGeom>
          <a:noFill/>
          <a:ln w="28575">
            <a:solidFill>
              <a:schemeClr val="bg1">
                <a:lumMod val="65000"/>
              </a:schemeClr>
            </a:solidFill>
            <a:miter lim="800000"/>
            <a:headEnd/>
            <a:tailEnd/>
          </a:ln>
        </p:spPr>
        <p:txBody>
          <a:bodyPr wrap="none" anchor="ctr"/>
          <a:lstStyle/>
          <a:p>
            <a:pPr algn="ctr">
              <a:defRPr/>
            </a:pPr>
            <a:r>
              <a:rPr lang="en-US" dirty="0">
                <a:latin typeface="Calibri" pitchFamily="34" charset="0"/>
              </a:rPr>
              <a:t>Resolving</a:t>
            </a:r>
          </a:p>
          <a:p>
            <a:pPr algn="ctr">
              <a:defRPr/>
            </a:pPr>
            <a:r>
              <a:rPr lang="en-US" dirty="0">
                <a:latin typeface="Calibri" pitchFamily="34" charset="0"/>
              </a:rPr>
              <a:t>(optional)</a:t>
            </a:r>
          </a:p>
        </p:txBody>
      </p:sp>
      <p:sp>
        <p:nvSpPr>
          <p:cNvPr id="14" name="Rectangle 13"/>
          <p:cNvSpPr>
            <a:spLocks noChangeArrowheads="1"/>
          </p:cNvSpPr>
          <p:nvPr/>
        </p:nvSpPr>
        <p:spPr bwMode="auto">
          <a:xfrm>
            <a:off x="6346825" y="5257800"/>
            <a:ext cx="2514600" cy="677333"/>
          </a:xfrm>
          <a:prstGeom prst="rect">
            <a:avLst/>
          </a:prstGeom>
          <a:solidFill>
            <a:schemeClr val="bg2">
              <a:lumMod val="40000"/>
              <a:lumOff val="60000"/>
            </a:schemeClr>
          </a:solidFill>
          <a:ln w="9525">
            <a:noFill/>
            <a:miter lim="800000"/>
            <a:headEnd/>
            <a:tailEnd/>
          </a:ln>
          <a:scene3d>
            <a:camera prst="orthographicFront"/>
            <a:lightRig rig="threePt" dir="t"/>
          </a:scene3d>
          <a:sp3d>
            <a:bevelT w="114300" h="114300"/>
          </a:sp3d>
        </p:spPr>
        <p:txBody>
          <a:bodyPr wrap="none" anchor="ctr"/>
          <a:lstStyle/>
          <a:p>
            <a:pPr algn="ctr" fontAlgn="auto">
              <a:spcBef>
                <a:spcPts val="0"/>
              </a:spcBef>
              <a:spcAft>
                <a:spcPts val="0"/>
              </a:spcAft>
              <a:defRPr/>
            </a:pPr>
            <a:r>
              <a:rPr lang="en-US" sz="2133" dirty="0">
                <a:latin typeface="+mn-lt"/>
                <a:cs typeface="+mn-cs"/>
              </a:rPr>
              <a:t>Initializing</a:t>
            </a:r>
            <a:endParaRPr lang="en-US" sz="2133" dirty="0">
              <a:solidFill>
                <a:srgbClr val="FF3300"/>
              </a:solidFill>
              <a:latin typeface="+mn-lt"/>
              <a:cs typeface="+mn-cs"/>
            </a:endParaRPr>
          </a:p>
        </p:txBody>
      </p:sp>
      <p:cxnSp>
        <p:nvCxnSpPr>
          <p:cNvPr id="15" name="Straight Arrow Connector 14"/>
          <p:cNvCxnSpPr/>
          <p:nvPr/>
        </p:nvCxnSpPr>
        <p:spPr>
          <a:xfrm>
            <a:off x="5965825" y="5595938"/>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he-IL"/>
              <a:t>Class Loading</a:t>
            </a:r>
          </a:p>
        </p:txBody>
      </p:sp>
      <p:sp>
        <p:nvSpPr>
          <p:cNvPr id="63491" name="Rectangle 3"/>
          <p:cNvSpPr>
            <a:spLocks noGrp="1" noChangeArrowheads="1"/>
          </p:cNvSpPr>
          <p:nvPr>
            <p:ph idx="1"/>
          </p:nvPr>
        </p:nvSpPr>
        <p:spPr/>
        <p:txBody>
          <a:bodyPr/>
          <a:lstStyle/>
          <a:p>
            <a:r>
              <a:rPr lang="en-US" altLang="ja-JP"/>
              <a:t>Loading and linking phases are flexible on their time of execution</a:t>
            </a:r>
          </a:p>
          <a:p>
            <a:endParaRPr lang="en-US" altLang="ja-JP"/>
          </a:p>
          <a:p>
            <a:r>
              <a:rPr lang="en-US"/>
              <a:t>Initializing, on the other hand, may occur only in these active uses:</a:t>
            </a:r>
          </a:p>
          <a:p>
            <a:pPr lvl="1"/>
            <a:r>
              <a:rPr lang="en-US"/>
              <a:t>When creating new instance for the first time</a:t>
            </a:r>
          </a:p>
          <a:p>
            <a:pPr lvl="1"/>
            <a:r>
              <a:rPr lang="en-US"/>
              <a:t>Invocation of a static method on a class</a:t>
            </a:r>
          </a:p>
          <a:p>
            <a:pPr lvl="1"/>
            <a:r>
              <a:rPr lang="en-US"/>
              <a:t>The use of a static field in a class</a:t>
            </a:r>
          </a:p>
          <a:p>
            <a:pPr lvl="1"/>
            <a:r>
              <a:rPr lang="en-US"/>
              <a:t>The usage of reflection upon a class (using Method required its Class..)</a:t>
            </a:r>
          </a:p>
          <a:p>
            <a:pPr lvl="1"/>
            <a:r>
              <a:rPr lang="en-US"/>
              <a:t>The initialization of a subclass of a class</a:t>
            </a:r>
          </a:p>
          <a:p>
            <a:pPr lvl="1"/>
            <a:r>
              <a:rPr lang="en-US"/>
              <a:t>On launch – loading  the class with main()  method</a:t>
            </a:r>
          </a:p>
          <a:p>
            <a:pPr lvl="1"/>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he-IL"/>
              <a:t>Class Loading</a:t>
            </a:r>
          </a:p>
        </p:txBody>
      </p:sp>
      <p:sp>
        <p:nvSpPr>
          <p:cNvPr id="63491" name="Rectangle 3"/>
          <p:cNvSpPr>
            <a:spLocks noGrp="1" noChangeArrowheads="1"/>
          </p:cNvSpPr>
          <p:nvPr>
            <p:ph idx="1"/>
          </p:nvPr>
        </p:nvSpPr>
        <p:spPr/>
        <p:txBody>
          <a:bodyPr/>
          <a:lstStyle/>
          <a:p>
            <a:pPr marL="0" indent="0">
              <a:buNone/>
            </a:pPr>
            <a:r>
              <a:rPr lang="en-US" altLang="ja-JP" b="1" dirty="0"/>
              <a:t>Classes vs. Interfaces</a:t>
            </a:r>
          </a:p>
          <a:p>
            <a:pPr lvl="1"/>
            <a:endParaRPr lang="en-US" dirty="0"/>
          </a:p>
          <a:p>
            <a:pPr lvl="1"/>
            <a:r>
              <a:rPr lang="en-US" dirty="0"/>
              <a:t>When classes are loaded -</a:t>
            </a:r>
          </a:p>
          <a:p>
            <a:pPr lvl="2"/>
            <a:r>
              <a:rPr lang="en-US" dirty="0"/>
              <a:t>All its super-classes must be loaded too</a:t>
            </a:r>
          </a:p>
          <a:p>
            <a:pPr lvl="2"/>
            <a:r>
              <a:rPr lang="en-US" dirty="0"/>
              <a:t>Interfaces are not loaded</a:t>
            </a:r>
          </a:p>
          <a:p>
            <a:pPr lvl="1"/>
            <a:r>
              <a:rPr lang="en-US" dirty="0"/>
              <a:t>When interfaces are loaded -  </a:t>
            </a:r>
          </a:p>
          <a:p>
            <a:pPr lvl="2"/>
            <a:r>
              <a:rPr lang="en-US" dirty="0"/>
              <a:t>None of its super-interfaces is</a:t>
            </a:r>
            <a:br>
              <a:rPr lang="en-US" dirty="0"/>
            </a:br>
            <a:r>
              <a:rPr lang="en-US" dirty="0"/>
              <a:t>loaded</a:t>
            </a:r>
          </a:p>
          <a:p>
            <a:pPr lvl="2"/>
            <a:endParaRPr lang="en-US" dirty="0"/>
          </a:p>
          <a:p>
            <a:pPr lvl="1"/>
            <a:r>
              <a:rPr lang="en-US" dirty="0"/>
              <a:t>What triggers Interface loading for a class ?   - A polymorphic usage of it !</a:t>
            </a:r>
          </a:p>
          <a:p>
            <a:pPr lvl="1"/>
            <a:endParaRPr lang="en-US" dirty="0"/>
          </a:p>
        </p:txBody>
      </p:sp>
      <p:sp>
        <p:nvSpPr>
          <p:cNvPr id="4" name="Rectangle 5"/>
          <p:cNvSpPr>
            <a:spLocks noChangeArrowheads="1"/>
          </p:cNvSpPr>
          <p:nvPr/>
        </p:nvSpPr>
        <p:spPr bwMode="auto">
          <a:xfrm>
            <a:off x="4644008" y="2870072"/>
            <a:ext cx="4176464" cy="10837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class Airplane extends </a:t>
            </a:r>
            <a:r>
              <a:rPr lang="en-US" sz="1400" b="1" dirty="0">
                <a:latin typeface="+mn-lt"/>
                <a:cs typeface="+mn-cs"/>
              </a:rPr>
              <a:t>Vehicle</a:t>
            </a:r>
          </a:p>
          <a:p>
            <a:pPr fontAlgn="auto">
              <a:spcBef>
                <a:spcPts val="0"/>
              </a:spcBef>
              <a:spcAft>
                <a:spcPts val="0"/>
              </a:spcAft>
              <a:defRPr/>
            </a:pPr>
            <a:r>
              <a:rPr lang="en-US" sz="1400" dirty="0">
                <a:latin typeface="+mn-lt"/>
                <a:cs typeface="+mn-cs"/>
              </a:rPr>
              <a:t>                                               implements </a:t>
            </a:r>
            <a:r>
              <a:rPr lang="en-US" sz="1400" b="1" dirty="0">
                <a:latin typeface="+mn-lt"/>
                <a:cs typeface="+mn-cs"/>
              </a:rPr>
              <a:t>Flyable</a:t>
            </a:r>
            <a:r>
              <a:rPr lang="en-US" sz="1400" dirty="0">
                <a:latin typeface="+mn-lt"/>
                <a:cs typeface="+mn-cs"/>
              </a:rPr>
              <a:t> {</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p>
        </p:txBody>
      </p:sp>
      <p:sp>
        <p:nvSpPr>
          <p:cNvPr id="5" name="Rectangle 5"/>
          <p:cNvSpPr>
            <a:spLocks noChangeArrowheads="1"/>
          </p:cNvSpPr>
          <p:nvPr/>
        </p:nvSpPr>
        <p:spPr bwMode="auto">
          <a:xfrm>
            <a:off x="3059832" y="4653136"/>
            <a:ext cx="2947394" cy="14901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a:t>
            </a:r>
          </a:p>
          <a:p>
            <a:pPr fontAlgn="auto">
              <a:spcBef>
                <a:spcPts val="0"/>
              </a:spcBef>
              <a:spcAft>
                <a:spcPts val="0"/>
              </a:spcAft>
              <a:defRPr/>
            </a:pPr>
            <a:r>
              <a:rPr lang="en-US" sz="1400" dirty="0">
                <a:latin typeface="+mn-lt"/>
                <a:cs typeface="+mn-cs"/>
              </a:rPr>
              <a:t>Airplane plane = new Airplane();</a:t>
            </a:r>
          </a:p>
          <a:p>
            <a:pPr fontAlgn="auto">
              <a:spcBef>
                <a:spcPts val="0"/>
              </a:spcBef>
              <a:spcAft>
                <a:spcPts val="0"/>
              </a:spcAft>
              <a:defRPr/>
            </a:pPr>
            <a:r>
              <a:rPr lang="en-US" sz="1400" dirty="0">
                <a:latin typeface="+mn-lt"/>
                <a:cs typeface="+mn-cs"/>
              </a:rPr>
              <a:t>plane . drive ();</a:t>
            </a:r>
          </a:p>
          <a:p>
            <a:pPr fontAlgn="auto">
              <a:spcBef>
                <a:spcPts val="0"/>
              </a:spcBef>
              <a:spcAft>
                <a:spcPts val="0"/>
              </a:spcAft>
              <a:defRPr/>
            </a:pPr>
            <a:r>
              <a:rPr lang="en-US" sz="1400" dirty="0">
                <a:latin typeface="+mn-lt"/>
                <a:cs typeface="+mn-cs"/>
              </a:rPr>
              <a:t>plane . accelerate ();</a:t>
            </a:r>
          </a:p>
          <a:p>
            <a:pPr fontAlgn="auto">
              <a:spcBef>
                <a:spcPts val="0"/>
              </a:spcBef>
              <a:spcAft>
                <a:spcPts val="0"/>
              </a:spcAft>
              <a:defRPr/>
            </a:pPr>
            <a:r>
              <a:rPr lang="en-US" sz="1400" b="1" dirty="0">
                <a:latin typeface="+mn-lt"/>
                <a:cs typeface="+mn-cs"/>
              </a:rPr>
              <a:t>((Flyable) plane ) . fly();</a:t>
            </a:r>
          </a:p>
          <a:p>
            <a:pPr fontAlgn="auto">
              <a:spcBef>
                <a:spcPts val="0"/>
              </a:spcBef>
              <a:spcAft>
                <a:spcPts val="0"/>
              </a:spcAft>
              <a:defRPr/>
            </a:pPr>
            <a:r>
              <a:rPr lang="en-US" sz="1400" dirty="0">
                <a:latin typeface="+mn-lt"/>
                <a:cs typeface="+mn-cs"/>
              </a:rPr>
              <a:t>…</a:t>
            </a:r>
          </a:p>
        </p:txBody>
      </p:sp>
      <p:sp>
        <p:nvSpPr>
          <p:cNvPr id="6" name="Rectangle 4"/>
          <p:cNvSpPr>
            <a:spLocks noChangeArrowheads="1"/>
          </p:cNvSpPr>
          <p:nvPr/>
        </p:nvSpPr>
        <p:spPr bwMode="auto">
          <a:xfrm>
            <a:off x="6322968" y="4855807"/>
            <a:ext cx="2408730" cy="542925"/>
          </a:xfrm>
          <a:prstGeom prst="rect">
            <a:avLst/>
          </a:prstGeom>
          <a:noFill/>
          <a:ln w="28575">
            <a:solidFill>
              <a:schemeClr val="bg1">
                <a:lumMod val="65000"/>
              </a:schemeClr>
            </a:solidFill>
            <a:miter lim="800000"/>
            <a:headEnd/>
            <a:tailEnd/>
          </a:ln>
        </p:spPr>
        <p:txBody>
          <a:bodyPr wrap="none" anchor="ctr"/>
          <a:lstStyle/>
          <a:p>
            <a:pPr>
              <a:defRPr/>
            </a:pPr>
            <a:r>
              <a:rPr lang="en-US" sz="1400" dirty="0">
                <a:latin typeface="Calibri" pitchFamily="34" charset="0"/>
              </a:rPr>
              <a:t>Here both Vehicle and Airplane </a:t>
            </a:r>
          </a:p>
          <a:p>
            <a:pPr>
              <a:defRPr/>
            </a:pPr>
            <a:r>
              <a:rPr lang="en-US" sz="1400" dirty="0">
                <a:latin typeface="Calibri" pitchFamily="34" charset="0"/>
              </a:rPr>
              <a:t>classes are loaded</a:t>
            </a:r>
          </a:p>
        </p:txBody>
      </p:sp>
      <p:sp>
        <p:nvSpPr>
          <p:cNvPr id="7" name="Rectangle 4"/>
          <p:cNvSpPr>
            <a:spLocks noChangeArrowheads="1"/>
          </p:cNvSpPr>
          <p:nvPr/>
        </p:nvSpPr>
        <p:spPr bwMode="auto">
          <a:xfrm>
            <a:off x="6322968" y="5533669"/>
            <a:ext cx="2408730" cy="541338"/>
          </a:xfrm>
          <a:prstGeom prst="rect">
            <a:avLst/>
          </a:prstGeom>
          <a:noFill/>
          <a:ln w="28575">
            <a:solidFill>
              <a:schemeClr val="bg1">
                <a:lumMod val="65000"/>
              </a:schemeClr>
            </a:solidFill>
            <a:miter lim="800000"/>
            <a:headEnd/>
            <a:tailEnd/>
          </a:ln>
        </p:spPr>
        <p:txBody>
          <a:bodyPr wrap="none" anchor="ctr"/>
          <a:lstStyle/>
          <a:p>
            <a:pPr>
              <a:defRPr/>
            </a:pPr>
            <a:r>
              <a:rPr lang="en-US" sz="1400" dirty="0">
                <a:latin typeface="Calibri" pitchFamily="34" charset="0"/>
              </a:rPr>
              <a:t>This line triggers Flyable class</a:t>
            </a:r>
          </a:p>
          <a:p>
            <a:pPr>
              <a:defRPr/>
            </a:pPr>
            <a:r>
              <a:rPr lang="en-US" sz="1400" dirty="0">
                <a:latin typeface="Calibri" pitchFamily="34" charset="0"/>
              </a:rPr>
              <a:t>loading</a:t>
            </a:r>
          </a:p>
        </p:txBody>
      </p:sp>
      <p:cxnSp>
        <p:nvCxnSpPr>
          <p:cNvPr id="9" name="Straight Arrow Connector 8"/>
          <p:cNvCxnSpPr>
            <a:stCxn id="6" idx="1"/>
          </p:cNvCxnSpPr>
          <p:nvPr/>
        </p:nvCxnSpPr>
        <p:spPr>
          <a:xfrm flipH="1">
            <a:off x="5778626" y="5127270"/>
            <a:ext cx="5443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69026" y="5668607"/>
            <a:ext cx="137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44008" y="2870072"/>
            <a:ext cx="417646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4008" y="3953805"/>
            <a:ext cx="417646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59832" y="6095817"/>
            <a:ext cx="295232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59832" y="4653136"/>
            <a:ext cx="2952328"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he-IL"/>
              <a:t>Class Loading</a:t>
            </a:r>
            <a:endParaRPr lang="he-IL" altLang="he-IL"/>
          </a:p>
        </p:txBody>
      </p:sp>
      <p:sp>
        <p:nvSpPr>
          <p:cNvPr id="3" name="Content Placeholder 2"/>
          <p:cNvSpPr>
            <a:spLocks noGrp="1"/>
          </p:cNvSpPr>
          <p:nvPr>
            <p:ph idx="1"/>
          </p:nvPr>
        </p:nvSpPr>
        <p:spPr/>
        <p:txBody>
          <a:bodyPr/>
          <a:lstStyle/>
          <a:p>
            <a:pPr marL="0" indent="0">
              <a:buNone/>
            </a:pPr>
            <a:r>
              <a:rPr lang="en-US" b="1" dirty="0"/>
              <a:t>Loading phase</a:t>
            </a:r>
          </a:p>
          <a:p>
            <a:endParaRPr lang="en-US" dirty="0"/>
          </a:p>
          <a:p>
            <a:pPr lvl="1"/>
            <a:r>
              <a:rPr lang="en-US" dirty="0"/>
              <a:t>in order to load a class JVM must:</a:t>
            </a:r>
          </a:p>
          <a:p>
            <a:pPr lvl="2"/>
            <a:r>
              <a:rPr lang="en-US" dirty="0"/>
              <a:t>take a fully qualified class name</a:t>
            </a:r>
          </a:p>
          <a:p>
            <a:pPr lvl="2"/>
            <a:r>
              <a:rPr lang="en-US" dirty="0"/>
              <a:t>parse the class byte stream into the method area*</a:t>
            </a:r>
          </a:p>
          <a:p>
            <a:pPr lvl="3"/>
            <a:r>
              <a:rPr lang="en-US" dirty="0"/>
              <a:t>stream can be taken from anywhere (FS, ZIP, DB, Network, Runtime…)</a:t>
            </a:r>
          </a:p>
          <a:p>
            <a:pPr lvl="2"/>
            <a:r>
              <a:rPr lang="en-US" dirty="0"/>
              <a:t>create an instance of </a:t>
            </a:r>
            <a:r>
              <a:rPr lang="en-US" dirty="0" err="1"/>
              <a:t>java.lang.Class</a:t>
            </a:r>
            <a:r>
              <a:rPr lang="en-US" dirty="0"/>
              <a:t> for the type</a:t>
            </a:r>
          </a:p>
          <a:p>
            <a:pPr lvl="2"/>
            <a:endParaRPr lang="en-US" dirty="0"/>
          </a:p>
          <a:p>
            <a:endParaRPr lang="he-IL" dirty="0"/>
          </a:p>
        </p:txBody>
      </p:sp>
      <p:sp>
        <p:nvSpPr>
          <p:cNvPr id="4" name="Rectangle 3"/>
          <p:cNvSpPr/>
          <p:nvPr/>
        </p:nvSpPr>
        <p:spPr>
          <a:xfrm>
            <a:off x="533400" y="4724400"/>
            <a:ext cx="8382000" cy="1569660"/>
          </a:xfrm>
          <a:prstGeom prst="rect">
            <a:avLst/>
          </a:prstGeom>
          <a:solidFill>
            <a:schemeClr val="bg1">
              <a:lumMod val="95000"/>
            </a:schemeClr>
          </a:solidFill>
        </p:spPr>
        <p:txBody>
          <a:bodyPr>
            <a:spAutoFit/>
          </a:bodyPr>
          <a:lstStyle/>
          <a:p>
            <a:pPr fontAlgn="auto">
              <a:spcAft>
                <a:spcPts val="0"/>
              </a:spcAft>
              <a:defRPr/>
            </a:pPr>
            <a:r>
              <a:rPr lang="en-US" sz="1600" b="1" dirty="0">
                <a:solidFill>
                  <a:prstClr val="black"/>
                </a:solidFill>
                <a:ea typeface="ＭＳ Ｐゴシック" charset="-128"/>
              </a:rPr>
              <a:t>*VM Method Area </a:t>
            </a:r>
          </a:p>
          <a:p>
            <a:pPr lvl="1" fontAlgn="auto">
              <a:spcAft>
                <a:spcPts val="0"/>
              </a:spcAft>
              <a:buFont typeface="Arial" pitchFamily="34" charset="0"/>
              <a:buChar char="•"/>
              <a:defRPr/>
            </a:pPr>
            <a:r>
              <a:rPr lang="en-US" sz="1600" dirty="0">
                <a:ea typeface="ＭＳ Ｐゴシック" charset="-128"/>
              </a:rPr>
              <a:t>  A storage area for class information and structure</a:t>
            </a:r>
          </a:p>
          <a:p>
            <a:pPr lvl="1" fontAlgn="auto">
              <a:spcAft>
                <a:spcPts val="0"/>
              </a:spcAft>
              <a:buFont typeface="Arial" pitchFamily="34" charset="0"/>
              <a:buChar char="•"/>
              <a:defRPr/>
            </a:pPr>
            <a:r>
              <a:rPr lang="en-US" sz="1600" dirty="0">
                <a:ea typeface="ＭＳ Ｐゴシック" charset="-128"/>
              </a:rPr>
              <a:t>  Class data is constants, variables, method and constructor code</a:t>
            </a:r>
          </a:p>
          <a:p>
            <a:pPr lvl="1" fontAlgn="auto">
              <a:spcAft>
                <a:spcPts val="0"/>
              </a:spcAft>
              <a:buFont typeface="Arial" pitchFamily="34" charset="0"/>
              <a:buChar char="•"/>
              <a:defRPr/>
            </a:pPr>
            <a:r>
              <a:rPr lang="en-US" sz="1600" dirty="0">
                <a:ea typeface="ＭＳ Ｐゴシック" charset="-128"/>
              </a:rPr>
              <a:t>  Created on VM startup</a:t>
            </a:r>
          </a:p>
          <a:p>
            <a:pPr lvl="1" fontAlgn="auto">
              <a:spcAft>
                <a:spcPts val="0"/>
              </a:spcAft>
              <a:buFont typeface="Arial" pitchFamily="34" charset="0"/>
              <a:buChar char="•"/>
              <a:defRPr/>
            </a:pPr>
            <a:r>
              <a:rPr lang="en-US" sz="1600" dirty="0">
                <a:ea typeface="ＭＳ Ｐゴシック" charset="-128"/>
              </a:rPr>
              <a:t>  This area is sharable among different VM instances (since JDK5 &amp;if share enabled)</a:t>
            </a:r>
          </a:p>
          <a:p>
            <a:pPr lvl="1" fontAlgn="auto">
              <a:spcAft>
                <a:spcPts val="0"/>
              </a:spcAft>
              <a:buFont typeface="Arial" pitchFamily="34" charset="0"/>
              <a:buChar char="•"/>
              <a:defRPr/>
            </a:pPr>
            <a:r>
              <a:rPr lang="en-US" sz="1600" dirty="0">
                <a:ea typeface="ＭＳ Ｐゴシック" charset="-128"/>
              </a:rPr>
              <a:t>  When full – </a:t>
            </a:r>
            <a:r>
              <a:rPr lang="en-US" sz="1600" i="1" dirty="0" err="1">
                <a:ea typeface="ＭＳ Ｐゴシック" charset="-128"/>
              </a:rPr>
              <a:t>OutOfMemoryError</a:t>
            </a:r>
            <a:r>
              <a:rPr lang="en-US" sz="1600" dirty="0">
                <a:ea typeface="ＭＳ Ｐゴシック" charset="-128"/>
              </a:rPr>
              <a:t> is thrown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he-IL"/>
              <a:t>Class Loading</a:t>
            </a:r>
            <a:endParaRPr lang="he-IL" altLang="he-IL"/>
          </a:p>
        </p:txBody>
      </p:sp>
      <p:sp>
        <p:nvSpPr>
          <p:cNvPr id="3" name="Content Placeholder 2"/>
          <p:cNvSpPr>
            <a:spLocks noGrp="1"/>
          </p:cNvSpPr>
          <p:nvPr>
            <p:ph idx="1"/>
          </p:nvPr>
        </p:nvSpPr>
        <p:spPr/>
        <p:txBody>
          <a:bodyPr/>
          <a:lstStyle/>
          <a:p>
            <a:pPr marL="0" indent="0">
              <a:buNone/>
            </a:pPr>
            <a:r>
              <a:rPr lang="en-US" b="1" dirty="0"/>
              <a:t>Linking phase – Verification</a:t>
            </a:r>
          </a:p>
          <a:p>
            <a:endParaRPr lang="en-US" dirty="0"/>
          </a:p>
          <a:p>
            <a:pPr lvl="1"/>
            <a:r>
              <a:rPr lang="en-US" altLang="ja-JP" dirty="0"/>
              <a:t>Scan for defects like invalid operation code and invalid signatures</a:t>
            </a:r>
            <a:endParaRPr lang="en-US" dirty="0"/>
          </a:p>
          <a:p>
            <a:pPr lvl="1"/>
            <a:r>
              <a:rPr lang="en-US" dirty="0"/>
              <a:t>This phase ensures that:</a:t>
            </a:r>
          </a:p>
          <a:p>
            <a:pPr lvl="2"/>
            <a:r>
              <a:rPr lang="en-US" dirty="0"/>
              <a:t>the type obeys the semantics of the Java language</a:t>
            </a:r>
          </a:p>
          <a:p>
            <a:pPr lvl="3"/>
            <a:r>
              <a:rPr lang="en-US" altLang="ja-JP" dirty="0" err="1"/>
              <a:t>VerifyError</a:t>
            </a:r>
            <a:r>
              <a:rPr lang="en-US" altLang="ja-JP" dirty="0"/>
              <a:t> is thrown at these phase if class is given in a wrong format</a:t>
            </a:r>
            <a:endParaRPr lang="en-US" dirty="0"/>
          </a:p>
          <a:p>
            <a:pPr lvl="2"/>
            <a:r>
              <a:rPr lang="en-US" dirty="0"/>
              <a:t>it won't violate the integrity of the virtual machine</a:t>
            </a:r>
          </a:p>
          <a:p>
            <a:pPr lvl="3"/>
            <a:r>
              <a:rPr lang="en-US" altLang="ja-JP" dirty="0" err="1"/>
              <a:t>LinkageError</a:t>
            </a:r>
            <a:r>
              <a:rPr lang="en-US" altLang="ja-JP" dirty="0"/>
              <a:t> is thrown when </a:t>
            </a:r>
            <a:r>
              <a:rPr lang="en-US" altLang="ja-JP" dirty="0" err="1"/>
              <a:t>dependant</a:t>
            </a:r>
            <a:r>
              <a:rPr lang="en-US" altLang="ja-JP" dirty="0"/>
              <a:t> classes were incompatibly changed</a:t>
            </a:r>
            <a:endParaRPr lang="en-US" dirty="0"/>
          </a:p>
          <a:p>
            <a:pPr lvl="3"/>
            <a:r>
              <a:rPr lang="en-US" dirty="0"/>
              <a:t>Has specific sub-errors like </a:t>
            </a:r>
            <a:r>
              <a:rPr lang="en-US" dirty="0" err="1"/>
              <a:t>AbstractMethodError</a:t>
            </a:r>
            <a:r>
              <a:rPr lang="en-US" dirty="0"/>
              <a:t> </a:t>
            </a:r>
            <a:r>
              <a:rPr lang="en-US" altLang="ja-JP" dirty="0"/>
              <a:t>if there is a call  to an abstract method in a class</a:t>
            </a:r>
            <a:endParaRPr lang="en-US" dirty="0"/>
          </a:p>
          <a:p>
            <a:pPr lvl="3"/>
            <a:endParaRPr lang="en-US" dirty="0"/>
          </a:p>
          <a:p>
            <a:endParaRPr lang="he-I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he-IL"/>
              <a:t>Class Loading</a:t>
            </a:r>
            <a:endParaRPr lang="he-IL" altLang="he-IL"/>
          </a:p>
        </p:txBody>
      </p:sp>
      <p:sp>
        <p:nvSpPr>
          <p:cNvPr id="3" name="Content Placeholder 2"/>
          <p:cNvSpPr>
            <a:spLocks noGrp="1"/>
          </p:cNvSpPr>
          <p:nvPr>
            <p:ph idx="1"/>
          </p:nvPr>
        </p:nvSpPr>
        <p:spPr/>
        <p:txBody>
          <a:bodyPr/>
          <a:lstStyle/>
          <a:p>
            <a:pPr marL="0" indent="0">
              <a:buNone/>
            </a:pPr>
            <a:r>
              <a:rPr lang="en-US" b="1" dirty="0"/>
              <a:t>Linking phase – Preparation </a:t>
            </a:r>
          </a:p>
          <a:p>
            <a:endParaRPr lang="en-US" dirty="0"/>
          </a:p>
          <a:p>
            <a:pPr lvl="1"/>
            <a:r>
              <a:rPr lang="en-US" dirty="0"/>
              <a:t>Allocation for </a:t>
            </a:r>
            <a:r>
              <a:rPr lang="en-US" dirty="0" err="1"/>
              <a:t>java.lang.Class</a:t>
            </a:r>
            <a:r>
              <a:rPr lang="en-US" dirty="0"/>
              <a:t> instance</a:t>
            </a:r>
          </a:p>
          <a:p>
            <a:pPr lvl="1"/>
            <a:r>
              <a:rPr lang="en-US" dirty="0"/>
              <a:t>During this phase the class variables are allocated</a:t>
            </a:r>
          </a:p>
          <a:p>
            <a:pPr lvl="2"/>
            <a:r>
              <a:rPr lang="en-US" dirty="0"/>
              <a:t>They are populated with default  values just like any other object</a:t>
            </a:r>
          </a:p>
          <a:p>
            <a:pPr lvl="2"/>
            <a:r>
              <a:rPr lang="en-US" dirty="0"/>
              <a:t>Initiation values are not applied yet</a:t>
            </a:r>
          </a:p>
          <a:p>
            <a:pPr lvl="1"/>
            <a:r>
              <a:rPr lang="en-US" dirty="0"/>
              <a:t>More custom adjustments can also be used</a:t>
            </a:r>
          </a:p>
          <a:p>
            <a:pPr lvl="2"/>
            <a:r>
              <a:rPr lang="en-US" dirty="0"/>
              <a:t>like method table – table that holds pointers to the data for each method (including data from </a:t>
            </a:r>
            <a:r>
              <a:rPr lang="en-US" dirty="0" err="1"/>
              <a:t>superclasses</a:t>
            </a:r>
            <a:r>
              <a:rPr lang="en-US" dirty="0"/>
              <a:t>)</a:t>
            </a:r>
          </a:p>
          <a:p>
            <a:pPr lvl="3"/>
            <a:endParaRPr lang="en-US" dirty="0"/>
          </a:p>
          <a:p>
            <a:endParaRPr lang="he-I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he-IL"/>
              <a:t>Class Loading</a:t>
            </a:r>
            <a:endParaRPr lang="he-IL" altLang="he-IL"/>
          </a:p>
        </p:txBody>
      </p:sp>
      <p:sp>
        <p:nvSpPr>
          <p:cNvPr id="3" name="Content Placeholder 2"/>
          <p:cNvSpPr>
            <a:spLocks noGrp="1"/>
          </p:cNvSpPr>
          <p:nvPr>
            <p:ph idx="1"/>
          </p:nvPr>
        </p:nvSpPr>
        <p:spPr/>
        <p:txBody>
          <a:bodyPr/>
          <a:lstStyle/>
          <a:p>
            <a:pPr marL="0" indent="0">
              <a:buNone/>
            </a:pPr>
            <a:r>
              <a:rPr lang="en-US" b="1" dirty="0"/>
              <a:t>Linking phase – Resolution</a:t>
            </a:r>
          </a:p>
          <a:p>
            <a:endParaRPr lang="en-US" dirty="0"/>
          </a:p>
          <a:p>
            <a:pPr lvl="1"/>
            <a:r>
              <a:rPr lang="en-US" dirty="0"/>
              <a:t>Locate fields, methods, classes and interfaces symbolically referenced from the class runtime constant pool*</a:t>
            </a:r>
          </a:p>
          <a:p>
            <a:pPr lvl="1"/>
            <a:r>
              <a:rPr lang="en-US" dirty="0"/>
              <a:t>Optional – if all or some are already located by previous class loadings – no need to do it again..</a:t>
            </a:r>
          </a:p>
          <a:p>
            <a:pPr lvl="3"/>
            <a:endParaRPr lang="en-US" dirty="0"/>
          </a:p>
          <a:p>
            <a:endParaRPr lang="he-IL" dirty="0"/>
          </a:p>
        </p:txBody>
      </p:sp>
      <p:sp>
        <p:nvSpPr>
          <p:cNvPr id="4" name="Rectangle 3"/>
          <p:cNvSpPr/>
          <p:nvPr/>
        </p:nvSpPr>
        <p:spPr>
          <a:xfrm>
            <a:off x="457200" y="3860800"/>
            <a:ext cx="8280400" cy="1843088"/>
          </a:xfrm>
          <a:prstGeom prst="rect">
            <a:avLst/>
          </a:prstGeom>
          <a:solidFill>
            <a:schemeClr val="bg1">
              <a:lumMod val="95000"/>
            </a:schemeClr>
          </a:solidFill>
        </p:spPr>
        <p:txBody>
          <a:bodyPr wrap="square">
            <a:spAutoFit/>
          </a:bodyPr>
          <a:lstStyle/>
          <a:p>
            <a:pPr fontAlgn="auto">
              <a:spcAft>
                <a:spcPts val="0"/>
              </a:spcAft>
              <a:defRPr/>
            </a:pPr>
            <a:r>
              <a:rPr lang="en-US" sz="1400" b="1" dirty="0">
                <a:solidFill>
                  <a:prstClr val="black"/>
                </a:solidFill>
                <a:ea typeface="ＭＳ Ｐゴシック" charset="-128"/>
              </a:rPr>
              <a:t>*Runtime constant pool</a:t>
            </a:r>
          </a:p>
          <a:p>
            <a:pPr lvl="1" fontAlgn="auto">
              <a:spcAft>
                <a:spcPts val="0"/>
              </a:spcAft>
              <a:buFont typeface="Arial" pitchFamily="34" charset="0"/>
              <a:buChar char="•"/>
              <a:defRPr/>
            </a:pPr>
            <a:r>
              <a:rPr lang="en-US" sz="1400" dirty="0">
                <a:ea typeface="ＭＳ Ｐゴシック" charset="-128"/>
              </a:rPr>
              <a:t>  A per type symbol table  </a:t>
            </a:r>
          </a:p>
          <a:p>
            <a:pPr lvl="1" fontAlgn="auto">
              <a:spcAft>
                <a:spcPts val="0"/>
              </a:spcAft>
              <a:buFont typeface="Arial" pitchFamily="34" charset="0"/>
              <a:buChar char="•"/>
              <a:defRPr/>
            </a:pPr>
            <a:r>
              <a:rPr lang="en-US" sz="1400" dirty="0">
                <a:ea typeface="ＭＳ Ｐゴシック" charset="-128"/>
              </a:rPr>
              <a:t>  Uses tags bounded with values [class=7, </a:t>
            </a:r>
            <a:r>
              <a:rPr lang="en-US" sz="1400" dirty="0" err="1">
                <a:ea typeface="ＭＳ Ｐゴシック" charset="-128"/>
              </a:rPr>
              <a:t>Fieldref</a:t>
            </a:r>
            <a:r>
              <a:rPr lang="en-US" sz="1400" dirty="0">
                <a:ea typeface="ＭＳ Ｐゴシック" charset="-128"/>
              </a:rPr>
              <a:t>=9, </a:t>
            </a:r>
            <a:r>
              <a:rPr lang="en-US" sz="1400" dirty="0" err="1">
                <a:ea typeface="ＭＳ Ｐゴシック" charset="-128"/>
              </a:rPr>
              <a:t>Methodref</a:t>
            </a:r>
            <a:r>
              <a:rPr lang="en-US" sz="1400" dirty="0">
                <a:ea typeface="ＭＳ Ｐゴシック" charset="-128"/>
              </a:rPr>
              <a:t>=10, String=8, Integer = 3, …] </a:t>
            </a:r>
          </a:p>
          <a:p>
            <a:pPr lvl="1" fontAlgn="auto">
              <a:spcAft>
                <a:spcPts val="0"/>
              </a:spcAft>
              <a:buFont typeface="Arial" pitchFamily="34" charset="0"/>
              <a:buChar char="•"/>
              <a:defRPr/>
            </a:pPr>
            <a:r>
              <a:rPr lang="en-US" sz="1400" dirty="0">
                <a:ea typeface="ＭＳ Ｐゴシック" charset="-128"/>
              </a:rPr>
              <a:t>  Created symbolically on loading phase</a:t>
            </a:r>
          </a:p>
          <a:p>
            <a:pPr lvl="1" fontAlgn="auto">
              <a:spcAft>
                <a:spcPts val="0"/>
              </a:spcAft>
              <a:buFont typeface="Arial" pitchFamily="34" charset="0"/>
              <a:buChar char="•"/>
              <a:defRPr/>
            </a:pPr>
            <a:r>
              <a:rPr lang="en-US" sz="1400" dirty="0">
                <a:ea typeface="ＭＳ Ｐゴシック" charset="-128"/>
              </a:rPr>
              <a:t>  Name of each tag can be seen with the </a:t>
            </a:r>
            <a:r>
              <a:rPr lang="en-US" sz="1400" dirty="0" err="1">
                <a:ea typeface="ＭＳ Ｐゴシック" charset="-128"/>
              </a:rPr>
              <a:t>Class.getName</a:t>
            </a:r>
            <a:r>
              <a:rPr lang="en-US" sz="1400" dirty="0">
                <a:ea typeface="ＭＳ Ｐゴシック" charset="-128"/>
              </a:rPr>
              <a:t>() method:</a:t>
            </a:r>
          </a:p>
          <a:p>
            <a:pPr lvl="1" fontAlgn="auto">
              <a:spcAft>
                <a:spcPts val="0"/>
              </a:spcAft>
              <a:defRPr/>
            </a:pPr>
            <a:endParaRPr lang="en-US" sz="1400" dirty="0">
              <a:ea typeface="ＭＳ Ｐゴシック" charset="-128"/>
            </a:endParaRPr>
          </a:p>
          <a:p>
            <a:pPr lvl="1" fontAlgn="auto">
              <a:spcAft>
                <a:spcPts val="0"/>
              </a:spcAft>
              <a:buFont typeface="Arial" pitchFamily="34" charset="0"/>
              <a:buChar char="•"/>
              <a:defRPr/>
            </a:pPr>
            <a:endParaRPr lang="en-US" sz="1400" dirty="0">
              <a:ea typeface="ＭＳ Ｐゴシック" charset="-128"/>
            </a:endParaRPr>
          </a:p>
          <a:p>
            <a:pPr lvl="1" fontAlgn="auto">
              <a:spcAft>
                <a:spcPts val="0"/>
              </a:spcAft>
              <a:buFont typeface="Arial" pitchFamily="34" charset="0"/>
              <a:buChar char="•"/>
              <a:defRPr/>
            </a:pPr>
            <a:endParaRPr lang="en-US" sz="1400" dirty="0">
              <a:ea typeface="ＭＳ Ｐゴシック" charset="-128"/>
            </a:endParaRPr>
          </a:p>
        </p:txBody>
      </p:sp>
      <p:sp>
        <p:nvSpPr>
          <p:cNvPr id="5" name="Rectangle 4"/>
          <p:cNvSpPr>
            <a:spLocks noChangeArrowheads="1"/>
          </p:cNvSpPr>
          <p:nvPr/>
        </p:nvSpPr>
        <p:spPr bwMode="auto">
          <a:xfrm>
            <a:off x="5580113" y="5094288"/>
            <a:ext cx="3182888"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r>
              <a:rPr lang="en-US" sz="1400" dirty="0">
                <a:latin typeface="Calibri" pitchFamily="34" charset="0"/>
              </a:rPr>
              <a:t>String   </a:t>
            </a:r>
            <a:r>
              <a:rPr lang="en-US" sz="1400" dirty="0">
                <a:latin typeface="Calibri" pitchFamily="34" charset="0"/>
                <a:sym typeface="Wingdings" pitchFamily="2" charset="2"/>
              </a:rPr>
              <a:t>  </a:t>
            </a:r>
            <a:r>
              <a:rPr lang="en-US" sz="1400" dirty="0" err="1">
                <a:latin typeface="Calibri" pitchFamily="34" charset="0"/>
                <a:sym typeface="Wingdings" pitchFamily="2" charset="2"/>
              </a:rPr>
              <a:t>java.lang.String</a:t>
            </a:r>
            <a:endParaRPr lang="en-US" sz="1400" dirty="0">
              <a:latin typeface="Calibri" pitchFamily="34" charset="0"/>
              <a:sym typeface="Wingdings" pitchFamily="2" charset="2"/>
            </a:endParaRPr>
          </a:p>
          <a:p>
            <a:pPr>
              <a:defRPr/>
            </a:pPr>
            <a:r>
              <a:rPr lang="en-US" sz="1400" dirty="0" err="1">
                <a:latin typeface="Calibri" pitchFamily="34" charset="0"/>
                <a:sym typeface="Wingdings" pitchFamily="2" charset="2"/>
              </a:rPr>
              <a:t>MyClass</a:t>
            </a:r>
            <a:r>
              <a:rPr lang="en-US" sz="1400" dirty="0">
                <a:latin typeface="Calibri" pitchFamily="34" charset="0"/>
                <a:sym typeface="Wingdings" pitchFamily="2" charset="2"/>
              </a:rPr>
              <a:t>  </a:t>
            </a:r>
            <a:r>
              <a:rPr lang="en-US" sz="1400" dirty="0" err="1">
                <a:latin typeface="Calibri" pitchFamily="34" charset="0"/>
                <a:sym typeface="Wingdings" pitchFamily="2" charset="2"/>
              </a:rPr>
              <a:t>com.my.custom.MyClass</a:t>
            </a:r>
            <a:endParaRPr lang="en-US" sz="1400" dirty="0">
              <a:latin typeface="Calibri" pitchFamily="34" charset="0"/>
              <a:sym typeface="Wingdings" pitchFamily="2" charset="2"/>
            </a:endParaRPr>
          </a:p>
          <a:p>
            <a:pPr>
              <a:defRPr/>
            </a:pPr>
            <a:r>
              <a:rPr lang="en-US" sz="1400" dirty="0" err="1">
                <a:latin typeface="Calibri" pitchFamily="34" charset="0"/>
                <a:sym typeface="Wingdings" pitchFamily="2" charset="2"/>
              </a:rPr>
              <a:t>int</a:t>
            </a:r>
            <a:r>
              <a:rPr lang="en-US" sz="1400" dirty="0">
                <a:latin typeface="Calibri" pitchFamily="34" charset="0"/>
                <a:sym typeface="Wingdings" pitchFamily="2" charset="2"/>
              </a:rPr>
              <a:t> []   [I</a:t>
            </a:r>
          </a:p>
          <a:p>
            <a:pPr>
              <a:defRPr/>
            </a:pPr>
            <a:r>
              <a:rPr lang="en-US" sz="1400" dirty="0" err="1">
                <a:latin typeface="Calibri" pitchFamily="34" charset="0"/>
                <a:sym typeface="Wingdings" pitchFamily="2" charset="2"/>
              </a:rPr>
              <a:t>int</a:t>
            </a:r>
            <a:r>
              <a:rPr lang="en-US" sz="1400" dirty="0">
                <a:latin typeface="Calibri" pitchFamily="34" charset="0"/>
                <a:sym typeface="Wingdings" pitchFamily="2" charset="2"/>
              </a:rPr>
              <a:t> [][]   [[I</a:t>
            </a:r>
          </a:p>
          <a:p>
            <a:pPr>
              <a:defRPr/>
            </a:pPr>
            <a:r>
              <a:rPr lang="en-US" sz="1400" dirty="0">
                <a:latin typeface="Calibri" pitchFamily="34" charset="0"/>
                <a:sym typeface="Wingdings" pitchFamily="2" charset="2"/>
              </a:rPr>
              <a:t>String []   [</a:t>
            </a:r>
            <a:r>
              <a:rPr lang="en-US" sz="1400" dirty="0" err="1">
                <a:latin typeface="Calibri" pitchFamily="34" charset="0"/>
                <a:sym typeface="Wingdings" pitchFamily="2" charset="2"/>
              </a:rPr>
              <a:t>Ljava.lang.String</a:t>
            </a:r>
            <a:endParaRPr lang="en-US" sz="1400" dirty="0">
              <a:latin typeface="Calibr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he-IL"/>
              <a:t>Virtual Machine</a:t>
            </a:r>
            <a:endParaRPr lang="he-IL" dirty="0"/>
          </a:p>
        </p:txBody>
      </p:sp>
      <p:sp>
        <p:nvSpPr>
          <p:cNvPr id="3" name="Content Placeholder 2"/>
          <p:cNvSpPr>
            <a:spLocks noGrp="1"/>
          </p:cNvSpPr>
          <p:nvPr>
            <p:ph idx="1"/>
          </p:nvPr>
        </p:nvSpPr>
        <p:spPr/>
        <p:txBody>
          <a:bodyPr/>
          <a:lstStyle/>
          <a:p>
            <a:pPr marL="0" indent="0">
              <a:buNone/>
            </a:pPr>
            <a:r>
              <a:rPr lang="en-US" b="1" dirty="0"/>
              <a:t> Byte code execution</a:t>
            </a:r>
          </a:p>
          <a:p>
            <a:endParaRPr lang="en-US" dirty="0"/>
          </a:p>
          <a:p>
            <a:pPr lvl="1"/>
            <a:r>
              <a:rPr lang="en-US" dirty="0"/>
              <a:t> JDK 1.0  - Direct interpretation</a:t>
            </a:r>
          </a:p>
          <a:p>
            <a:pPr lvl="2"/>
            <a:r>
              <a:rPr lang="en-US" dirty="0"/>
              <a:t> Simple VM implementation – small footprint</a:t>
            </a:r>
          </a:p>
          <a:p>
            <a:pPr lvl="2"/>
            <a:r>
              <a:rPr lang="en-US" dirty="0"/>
              <a:t> Problem:   Slow. No-cache</a:t>
            </a:r>
          </a:p>
          <a:p>
            <a:pPr lvl="2"/>
            <a:endParaRPr lang="en-US" dirty="0"/>
          </a:p>
          <a:p>
            <a:pPr lvl="1"/>
            <a:r>
              <a:rPr lang="en-US" dirty="0"/>
              <a:t> JDK 1.2 – JIT</a:t>
            </a:r>
          </a:p>
          <a:p>
            <a:pPr lvl="2"/>
            <a:r>
              <a:rPr lang="en-US" dirty="0"/>
              <a:t>Caching of byte code for re-use</a:t>
            </a:r>
          </a:p>
          <a:p>
            <a:pPr lvl="2"/>
            <a:r>
              <a:rPr lang="en-US" dirty="0"/>
              <a:t>Problem: most optimizations are for client side code</a:t>
            </a:r>
          </a:p>
          <a:p>
            <a:pPr lvl="2"/>
            <a:endParaRPr lang="en-US" dirty="0"/>
          </a:p>
          <a:p>
            <a:pPr lvl="1"/>
            <a:r>
              <a:rPr lang="en-US" dirty="0"/>
              <a:t> JDK 1.3-4 – Hotspot</a:t>
            </a:r>
          </a:p>
          <a:p>
            <a:pPr lvl="2"/>
            <a:r>
              <a:rPr lang="en-US" dirty="0"/>
              <a:t> Tracks hotspots for both server &amp; client applications</a:t>
            </a:r>
          </a:p>
          <a:p>
            <a:pPr lvl="2"/>
            <a:r>
              <a:rPr lang="en-US" dirty="0"/>
              <a:t> VM uses a global information for optimization (like peek blocks/flows)</a:t>
            </a:r>
          </a:p>
          <a:p>
            <a:pPr lvl="2"/>
            <a:r>
              <a:rPr lang="en-US" dirty="0"/>
              <a:t> Problem: Heavy VM, big footprint</a:t>
            </a:r>
          </a:p>
          <a:p>
            <a:endParaRPr lang="en-US" dirty="0"/>
          </a:p>
          <a:p>
            <a:endParaRPr lang="he-IL" dirty="0"/>
          </a:p>
        </p:txBody>
      </p:sp>
    </p:spTree>
    <p:extLst>
      <p:ext uri="{BB962C8B-B14F-4D97-AF65-F5344CB8AC3E}">
        <p14:creationId xmlns:p14="http://schemas.microsoft.com/office/powerpoint/2010/main" val="1741085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he-IL"/>
              <a:t>Class Loading</a:t>
            </a:r>
            <a:endParaRPr lang="he-IL" altLang="he-IL"/>
          </a:p>
        </p:txBody>
      </p:sp>
      <p:sp>
        <p:nvSpPr>
          <p:cNvPr id="117763" name="Content Placeholder 2"/>
          <p:cNvSpPr>
            <a:spLocks noGrp="1"/>
          </p:cNvSpPr>
          <p:nvPr>
            <p:ph idx="1"/>
          </p:nvPr>
        </p:nvSpPr>
        <p:spPr/>
        <p:txBody>
          <a:bodyPr/>
          <a:lstStyle/>
          <a:p>
            <a:pPr marL="0" indent="0">
              <a:buNone/>
            </a:pPr>
            <a:r>
              <a:rPr lang="en-US" altLang="he-IL" b="1" dirty="0"/>
              <a:t>Initialization phase</a:t>
            </a:r>
          </a:p>
          <a:p>
            <a:pPr lvl="1"/>
            <a:r>
              <a:rPr lang="en-US" altLang="he-IL" dirty="0"/>
              <a:t>Applying all programmers static setup</a:t>
            </a:r>
          </a:p>
          <a:p>
            <a:pPr lvl="2"/>
            <a:r>
              <a:rPr lang="en-US" altLang="he-IL" dirty="0"/>
              <a:t>overriding default values with programmer values</a:t>
            </a:r>
          </a:p>
          <a:p>
            <a:pPr lvl="2"/>
            <a:r>
              <a:rPr lang="en-US" altLang="he-IL" dirty="0"/>
              <a:t>executing static blocks keeping the order it appears in the class</a:t>
            </a:r>
          </a:p>
          <a:p>
            <a:pPr lvl="1"/>
            <a:r>
              <a:rPr lang="en-US" altLang="he-IL" dirty="0"/>
              <a:t>Actually, all static initializations and static blocks are gathered into a special method.</a:t>
            </a:r>
          </a:p>
          <a:p>
            <a:pPr lvl="2"/>
            <a:r>
              <a:rPr lang="en-US" altLang="he-IL" dirty="0"/>
              <a:t>called ‘initialization method’ or ‘the () method’</a:t>
            </a:r>
          </a:p>
          <a:p>
            <a:pPr lvl="3"/>
            <a:endParaRPr lang="en-US" altLang="he-IL" dirty="0"/>
          </a:p>
          <a:p>
            <a:endParaRPr lang="he-IL" altLang="he-IL" dirty="0"/>
          </a:p>
        </p:txBody>
      </p:sp>
      <p:sp>
        <p:nvSpPr>
          <p:cNvPr id="6" name="Rectangle 5"/>
          <p:cNvSpPr>
            <a:spLocks noChangeArrowheads="1"/>
          </p:cNvSpPr>
          <p:nvPr/>
        </p:nvSpPr>
        <p:spPr bwMode="auto">
          <a:xfrm>
            <a:off x="4876800" y="4509120"/>
            <a:ext cx="3810000" cy="1872208"/>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public class </a:t>
            </a:r>
            <a:r>
              <a:rPr lang="en-US" sz="1400" dirty="0" err="1">
                <a:latin typeface="+mn-lt"/>
                <a:cs typeface="+mn-cs"/>
              </a:rPr>
              <a:t>StaticBlockExample</a:t>
            </a:r>
            <a:r>
              <a:rPr lang="en-US" sz="1400" dirty="0">
                <a:latin typeface="+mn-lt"/>
                <a:cs typeface="+mn-cs"/>
              </a:rPr>
              <a:t> {</a:t>
            </a:r>
          </a:p>
          <a:p>
            <a:pPr fontAlgn="auto">
              <a:spcBef>
                <a:spcPts val="0"/>
              </a:spcBef>
              <a:spcAft>
                <a:spcPts val="0"/>
              </a:spcAft>
              <a:defRPr/>
            </a:pPr>
            <a:r>
              <a:rPr lang="en-US" sz="1400" dirty="0">
                <a:solidFill>
                  <a:prstClr val="black"/>
                </a:solidFill>
                <a:latin typeface="Calibri"/>
              </a:rPr>
              <a:t>      </a:t>
            </a:r>
          </a:p>
          <a:p>
            <a:pPr fontAlgn="auto">
              <a:spcBef>
                <a:spcPts val="0"/>
              </a:spcBef>
              <a:spcAft>
                <a:spcPts val="0"/>
              </a:spcAft>
              <a:defRPr/>
            </a:pPr>
            <a:r>
              <a:rPr lang="en-US" sz="1400" dirty="0">
                <a:solidFill>
                  <a:prstClr val="black"/>
                </a:solidFill>
                <a:latin typeface="Calibri"/>
              </a:rPr>
              <a:t>      private static double x;</a:t>
            </a:r>
            <a:endParaRPr lang="en-US" sz="1400" dirty="0">
              <a:latin typeface="+mn-lt"/>
              <a:cs typeface="+mn-cs"/>
            </a:endParaRPr>
          </a:p>
          <a:p>
            <a:pPr fontAlgn="auto">
              <a:spcBef>
                <a:spcPts val="0"/>
              </a:spcBef>
              <a:spcAft>
                <a:spcPts val="0"/>
              </a:spcAft>
              <a:defRPr/>
            </a:pPr>
            <a:r>
              <a:rPr lang="en-US" sz="1400" dirty="0">
                <a:latin typeface="+mn-lt"/>
                <a:cs typeface="+mn-cs"/>
              </a:rPr>
              <a:t>      static{</a:t>
            </a:r>
          </a:p>
          <a:p>
            <a:pPr fontAlgn="auto">
              <a:spcBef>
                <a:spcPts val="0"/>
              </a:spcBef>
              <a:spcAft>
                <a:spcPts val="0"/>
              </a:spcAft>
              <a:defRPr/>
            </a:pPr>
            <a:r>
              <a:rPr lang="en-US" sz="1400" dirty="0">
                <a:latin typeface="+mn-lt"/>
                <a:cs typeface="+mn-cs"/>
              </a:rPr>
              <a:t>	x = </a:t>
            </a:r>
            <a:r>
              <a:rPr lang="en-US" sz="1400" dirty="0" err="1">
                <a:latin typeface="+mn-lt"/>
                <a:cs typeface="+mn-cs"/>
              </a:rPr>
              <a:t>Math.random</a:t>
            </a:r>
            <a:r>
              <a:rPr lang="en-US" sz="1400" dirty="0">
                <a:latin typeface="+mn-lt"/>
                <a:cs typeface="+mn-cs"/>
              </a:rPr>
              <a:t>();</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	</a:t>
            </a:r>
          </a:p>
        </p:txBody>
      </p:sp>
      <p:sp>
        <p:nvSpPr>
          <p:cNvPr id="7" name="Rectangle 5"/>
          <p:cNvSpPr>
            <a:spLocks noChangeArrowheads="1"/>
          </p:cNvSpPr>
          <p:nvPr/>
        </p:nvSpPr>
        <p:spPr bwMode="auto">
          <a:xfrm>
            <a:off x="762000" y="4509120"/>
            <a:ext cx="3810000" cy="1872208"/>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class </a:t>
            </a:r>
            <a:r>
              <a:rPr lang="en-US" sz="1400" dirty="0" err="1">
                <a:latin typeface="+mn-lt"/>
                <a:cs typeface="+mn-cs"/>
              </a:rPr>
              <a:t>StaticInitializationExample</a:t>
            </a:r>
            <a:r>
              <a:rPr lang="en-US" sz="1400" dirty="0">
                <a:latin typeface="+mn-lt"/>
                <a:cs typeface="+mn-cs"/>
              </a:rPr>
              <a:t> {</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       private static double x </a:t>
            </a:r>
            <a:r>
              <a:rPr lang="en-US" sz="1400" b="1" dirty="0">
                <a:latin typeface="+mn-lt"/>
                <a:cs typeface="+mn-cs"/>
              </a:rPr>
              <a:t>= </a:t>
            </a:r>
            <a:r>
              <a:rPr lang="en-US" sz="1400" b="1" dirty="0" err="1">
                <a:latin typeface="+mn-lt"/>
                <a:cs typeface="+mn-cs"/>
              </a:rPr>
              <a:t>Math.random</a:t>
            </a:r>
            <a:r>
              <a:rPr lang="en-US" sz="1400" b="1" dirty="0">
                <a:latin typeface="+mn-lt"/>
                <a:cs typeface="+mn-cs"/>
              </a:rPr>
              <a:t>(); </a:t>
            </a:r>
          </a:p>
          <a:p>
            <a:pPr fontAlgn="auto">
              <a:spcBef>
                <a:spcPts val="0"/>
              </a:spcBef>
              <a:spcAft>
                <a:spcPts val="0"/>
              </a:spcAft>
              <a:defRPr/>
            </a:pPr>
            <a:r>
              <a:rPr lang="en-US" sz="1400" b="1" dirty="0">
                <a:latin typeface="+mn-lt"/>
                <a:cs typeface="+mn-cs"/>
              </a:rPr>
              <a:t>       …</a:t>
            </a:r>
          </a:p>
        </p:txBody>
      </p:sp>
      <p:cxnSp>
        <p:nvCxnSpPr>
          <p:cNvPr id="3" name="Straight Connector 2"/>
          <p:cNvCxnSpPr/>
          <p:nvPr/>
        </p:nvCxnSpPr>
        <p:spPr>
          <a:xfrm>
            <a:off x="755576" y="4509120"/>
            <a:ext cx="381642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 y="6381328"/>
            <a:ext cx="381642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876800" y="6381328"/>
            <a:ext cx="381642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76800" y="4509120"/>
            <a:ext cx="381642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he-IL"/>
              <a:t>Class Loading</a:t>
            </a:r>
          </a:p>
        </p:txBody>
      </p:sp>
      <p:sp>
        <p:nvSpPr>
          <p:cNvPr id="63491" name="Rectangle 3"/>
          <p:cNvSpPr>
            <a:spLocks noGrp="1" noChangeArrowheads="1"/>
          </p:cNvSpPr>
          <p:nvPr>
            <p:ph idx="1"/>
          </p:nvPr>
        </p:nvSpPr>
        <p:spPr>
          <a:xfrm>
            <a:off x="395536" y="1268760"/>
            <a:ext cx="8229600" cy="4896544"/>
          </a:xfrm>
        </p:spPr>
        <p:txBody>
          <a:bodyPr/>
          <a:lstStyle/>
          <a:p>
            <a:pPr marL="0" indent="0">
              <a:buNone/>
            </a:pPr>
            <a:r>
              <a:rPr lang="en-US" altLang="ja-JP" b="1" dirty="0"/>
              <a:t>VM Default class loaders</a:t>
            </a:r>
          </a:p>
          <a:p>
            <a:pPr lvl="1"/>
            <a:r>
              <a:rPr lang="en-US" altLang="ja-JP" sz="1800" dirty="0"/>
              <a:t>Are created automatically on VM startup</a:t>
            </a:r>
          </a:p>
          <a:p>
            <a:pPr lvl="1"/>
            <a:r>
              <a:rPr lang="en-US" altLang="ja-JP" sz="1800" dirty="0"/>
              <a:t>Bootstrap class loader</a:t>
            </a:r>
          </a:p>
          <a:p>
            <a:pPr lvl="2"/>
            <a:r>
              <a:rPr lang="en-US" altLang="ja-JP" sz="1800" dirty="0"/>
              <a:t>Loads the standard libraries</a:t>
            </a:r>
          </a:p>
          <a:p>
            <a:pPr lvl="2"/>
            <a:r>
              <a:rPr lang="en-US" altLang="ja-JP" sz="1800" dirty="0"/>
              <a:t>Classes located at </a:t>
            </a:r>
            <a:r>
              <a:rPr lang="en-US" altLang="ja-JP" sz="1800" i="1" dirty="0"/>
              <a:t>%JAVA_HOME%/</a:t>
            </a:r>
            <a:r>
              <a:rPr lang="en-US" altLang="ja-JP" sz="1800" i="1" dirty="0" err="1"/>
              <a:t>jre</a:t>
            </a:r>
            <a:r>
              <a:rPr lang="en-US" altLang="ja-JP" sz="1800" i="1" dirty="0"/>
              <a:t>/lib/</a:t>
            </a:r>
          </a:p>
          <a:p>
            <a:pPr lvl="2"/>
            <a:r>
              <a:rPr lang="en-US" altLang="ja-JP" sz="1800" dirty="0"/>
              <a:t>Also loads </a:t>
            </a:r>
            <a:r>
              <a:rPr lang="en-US" altLang="ja-JP" sz="1800" i="1" dirty="0"/>
              <a:t>%JAVA_HOME%/</a:t>
            </a:r>
            <a:r>
              <a:rPr lang="en-US" altLang="ja-JP" sz="1800" i="1" dirty="0" err="1"/>
              <a:t>jre</a:t>
            </a:r>
            <a:r>
              <a:rPr lang="en-US" altLang="ja-JP" sz="1800" i="1" dirty="0"/>
              <a:t>/lib/rt.jar</a:t>
            </a:r>
          </a:p>
          <a:p>
            <a:pPr lvl="2"/>
            <a:r>
              <a:rPr lang="en-US" altLang="ja-JP" sz="1800" dirty="0"/>
              <a:t>From Java 6 – first loads jars placed in the lib/endorsed directory (allows to override Suns </a:t>
            </a:r>
            <a:r>
              <a:rPr lang="en-US" altLang="ja-JP" sz="1800" dirty="0" err="1"/>
              <a:t>impl</a:t>
            </a:r>
            <a:r>
              <a:rPr lang="en-US" altLang="ja-JP" sz="1800" dirty="0"/>
              <a:t>.)</a:t>
            </a:r>
          </a:p>
          <a:p>
            <a:pPr lvl="1"/>
            <a:r>
              <a:rPr lang="en-US" altLang="ja-JP" sz="1800" dirty="0"/>
              <a:t>Extension class loader</a:t>
            </a:r>
          </a:p>
          <a:p>
            <a:pPr lvl="2"/>
            <a:r>
              <a:rPr lang="en-US" altLang="ja-JP" sz="1800" dirty="0"/>
              <a:t>Default implementation Loads the set of extension libraries</a:t>
            </a:r>
          </a:p>
          <a:p>
            <a:pPr lvl="2"/>
            <a:r>
              <a:rPr lang="en-US" altLang="ja-JP" sz="1800" dirty="0"/>
              <a:t>Classes located at </a:t>
            </a:r>
            <a:r>
              <a:rPr lang="en-US" altLang="ja-JP" sz="1800" i="1" dirty="0"/>
              <a:t>%JAVA_HOME%/</a:t>
            </a:r>
            <a:r>
              <a:rPr lang="en-US" altLang="ja-JP" sz="1800" i="1" dirty="0" err="1"/>
              <a:t>jre</a:t>
            </a:r>
            <a:r>
              <a:rPr lang="en-US" altLang="ja-JP" sz="1800" i="1" dirty="0"/>
              <a:t>/lib/</a:t>
            </a:r>
            <a:r>
              <a:rPr lang="en-US" altLang="ja-JP" sz="1800" i="1" dirty="0" err="1"/>
              <a:t>ext</a:t>
            </a:r>
            <a:r>
              <a:rPr lang="en-US" altLang="ja-JP" sz="1800" i="1" dirty="0"/>
              <a:t>/</a:t>
            </a:r>
          </a:p>
          <a:p>
            <a:pPr lvl="2"/>
            <a:r>
              <a:rPr lang="en-US" altLang="ja-JP" sz="1800" dirty="0"/>
              <a:t>Can be implemented in vendor specific way</a:t>
            </a:r>
          </a:p>
          <a:p>
            <a:pPr lvl="1"/>
            <a:r>
              <a:rPr lang="en-US" altLang="ja-JP" sz="1800" dirty="0"/>
              <a:t>System class loader</a:t>
            </a:r>
          </a:p>
          <a:p>
            <a:pPr lvl="2"/>
            <a:r>
              <a:rPr lang="en-US" altLang="ja-JP" sz="1800" dirty="0"/>
              <a:t>Loads user defined classes </a:t>
            </a:r>
          </a:p>
          <a:p>
            <a:pPr lvl="2"/>
            <a:r>
              <a:rPr lang="en-US" altLang="ja-JP" sz="1800" dirty="0"/>
              <a:t>Classes configured and mapped at </a:t>
            </a:r>
            <a:r>
              <a:rPr lang="en-US" altLang="ja-JP" sz="1800" i="1" dirty="0"/>
              <a:t>VM %CLASSPATH%  </a:t>
            </a:r>
            <a:r>
              <a:rPr lang="en-US" altLang="ja-JP" sz="1800" dirty="0"/>
              <a:t>(both directories of classes &amp; jars)</a:t>
            </a:r>
          </a:p>
          <a:p>
            <a:pPr lvl="2"/>
            <a:r>
              <a:rPr lang="en-US" altLang="ja-JP" sz="1800" dirty="0"/>
              <a:t>If class is not found – throws </a:t>
            </a:r>
            <a:r>
              <a:rPr lang="en-US" altLang="ja-JP" sz="1800" i="1" dirty="0" err="1"/>
              <a:t>ClassDefNotFoundException</a:t>
            </a:r>
            <a:endParaRPr lang="en-US" sz="1800" i="1" dirty="0"/>
          </a:p>
          <a:p>
            <a:pPr lvl="1"/>
            <a:endParaRPr lang="en-US" sz="1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he-IL"/>
              <a:t>Class Loading</a:t>
            </a:r>
          </a:p>
        </p:txBody>
      </p:sp>
      <p:sp>
        <p:nvSpPr>
          <p:cNvPr id="52226" name="Rectangle 3"/>
          <p:cNvSpPr>
            <a:spLocks noGrp="1" noChangeArrowheads="1"/>
          </p:cNvSpPr>
          <p:nvPr>
            <p:ph idx="1"/>
          </p:nvPr>
        </p:nvSpPr>
        <p:spPr/>
        <p:txBody>
          <a:bodyPr/>
          <a:lstStyle/>
          <a:p>
            <a:pPr marL="0" indent="0">
              <a:buNone/>
            </a:pPr>
            <a:r>
              <a:rPr lang="en-US" altLang="ja-JP" b="1" dirty="0"/>
              <a:t>Custom class loaders</a:t>
            </a:r>
          </a:p>
          <a:p>
            <a:endParaRPr lang="en-US" altLang="ja-JP" dirty="0"/>
          </a:p>
          <a:p>
            <a:pPr lvl="1"/>
            <a:r>
              <a:rPr lang="en-US" altLang="ja-JP" dirty="0"/>
              <a:t>Are user implementation of class loading</a:t>
            </a:r>
          </a:p>
          <a:p>
            <a:pPr lvl="1"/>
            <a:r>
              <a:rPr lang="en-US" altLang="ja-JP" dirty="0"/>
              <a:t>Are created programmatically after VM startup</a:t>
            </a:r>
          </a:p>
          <a:p>
            <a:pPr lvl="1"/>
            <a:r>
              <a:rPr lang="en-US" altLang="ja-JP" dirty="0"/>
              <a:t>Implicit or explicit child of the System class loader</a:t>
            </a:r>
          </a:p>
          <a:p>
            <a:pPr lvl="1"/>
            <a:r>
              <a:rPr lang="en-US" altLang="ja-JP" dirty="0"/>
              <a:t>Are forbidden in Applets (too powerful)</a:t>
            </a:r>
          </a:p>
          <a:p>
            <a:endParaRPr lang="en-US" altLang="ja-JP" dirty="0"/>
          </a:p>
          <a:p>
            <a:pPr lvl="1"/>
            <a:r>
              <a:rPr lang="en-US" altLang="ja-JP" dirty="0"/>
              <a:t>Why use custom class loaders?</a:t>
            </a:r>
          </a:p>
          <a:p>
            <a:pPr lvl="2"/>
            <a:r>
              <a:rPr lang="en-US" altLang="ja-JP" dirty="0"/>
              <a:t>For customized class loading policy (like DB or Network class loaders)</a:t>
            </a:r>
          </a:p>
          <a:p>
            <a:pPr lvl="2"/>
            <a:r>
              <a:rPr lang="en-US" altLang="ja-JP" dirty="0"/>
              <a:t>Security and versioning filtering</a:t>
            </a:r>
          </a:p>
          <a:p>
            <a:pPr lvl="2"/>
            <a:r>
              <a:rPr lang="en-US" altLang="ja-JP" dirty="0"/>
              <a:t>Byte code formatting / adjusting</a:t>
            </a:r>
          </a:p>
          <a:p>
            <a:pPr lvl="2"/>
            <a:r>
              <a:rPr lang="en-US" altLang="ja-JP" dirty="0"/>
              <a:t>Deploying new modules while previous are still loaded </a:t>
            </a:r>
          </a:p>
          <a:p>
            <a:pPr lvl="1"/>
            <a:endParaRPr lang="en-US" dirty="0"/>
          </a:p>
          <a:p>
            <a:pPr lvl="1"/>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he-IL"/>
              <a:t>Class Loading</a:t>
            </a:r>
          </a:p>
        </p:txBody>
      </p:sp>
      <p:sp>
        <p:nvSpPr>
          <p:cNvPr id="52226" name="Rectangle 3"/>
          <p:cNvSpPr>
            <a:spLocks noGrp="1" noChangeArrowheads="1"/>
          </p:cNvSpPr>
          <p:nvPr>
            <p:ph idx="1"/>
          </p:nvPr>
        </p:nvSpPr>
        <p:spPr/>
        <p:txBody>
          <a:bodyPr/>
          <a:lstStyle/>
          <a:p>
            <a:pPr marL="0" indent="0">
              <a:buNone/>
            </a:pPr>
            <a:r>
              <a:rPr lang="en-US" altLang="ja-JP" b="1" dirty="0"/>
              <a:t>Endorsed directory</a:t>
            </a:r>
          </a:p>
          <a:p>
            <a:endParaRPr lang="en-US" altLang="ja-JP" dirty="0"/>
          </a:p>
          <a:p>
            <a:pPr lvl="1"/>
            <a:r>
              <a:rPr lang="en-US" altLang="ja-JP" dirty="0"/>
              <a:t>Place mature jars  to override immature/buggy implementations in JDK core</a:t>
            </a:r>
          </a:p>
          <a:p>
            <a:pPr lvl="1"/>
            <a:r>
              <a:rPr lang="en-US" altLang="ja-JP" dirty="0"/>
              <a:t>List of API s that currently can be overridden:</a:t>
            </a:r>
          </a:p>
          <a:p>
            <a:pPr lvl="2"/>
            <a:r>
              <a:rPr lang="en-US" altLang="ja-JP" dirty="0"/>
              <a:t>Java API for XML Processing (JAXP)		1.4.5</a:t>
            </a:r>
          </a:p>
          <a:p>
            <a:pPr lvl="2"/>
            <a:r>
              <a:rPr lang="en-US" altLang="ja-JP" dirty="0"/>
              <a:t>Java Architecture for XML Binding (JAXB)	2.2.4-1</a:t>
            </a:r>
          </a:p>
          <a:p>
            <a:pPr lvl="2"/>
            <a:r>
              <a:rPr lang="en-US" altLang="ja-JP" dirty="0"/>
              <a:t>Java Compiler API			1.0</a:t>
            </a:r>
          </a:p>
          <a:p>
            <a:pPr lvl="2"/>
            <a:r>
              <a:rPr lang="en-US" altLang="ja-JP" dirty="0"/>
              <a:t>Pluggable Annotation Processing API	1.7</a:t>
            </a:r>
          </a:p>
          <a:p>
            <a:pPr lvl="2"/>
            <a:r>
              <a:rPr lang="en-US" altLang="ja-JP" dirty="0"/>
              <a:t>Common Annotations for the Java Platform	1.1</a:t>
            </a:r>
          </a:p>
          <a:p>
            <a:pPr lvl="2"/>
            <a:r>
              <a:rPr lang="en-US" altLang="ja-JP" dirty="0"/>
              <a:t>Scripting for the Java Platform		1.0</a:t>
            </a:r>
          </a:p>
          <a:p>
            <a:pPr lvl="2"/>
            <a:r>
              <a:rPr lang="en-US" altLang="ja-JP" dirty="0"/>
              <a:t>SOAP with Attachments API for Java (SAAJ) (package </a:t>
            </a:r>
            <a:r>
              <a:rPr lang="en-US" altLang="ja-JP" i="1" dirty="0" err="1"/>
              <a:t>javax.xml.soap</a:t>
            </a:r>
            <a:r>
              <a:rPr lang="en-US" altLang="ja-JP" dirty="0"/>
              <a:t>)					1.3.9</a:t>
            </a:r>
          </a:p>
          <a:p>
            <a:pPr lvl="1"/>
            <a:endParaRPr lang="en-US" altLang="ja-JP" dirty="0"/>
          </a:p>
          <a:p>
            <a:pPr lvl="1"/>
            <a:endParaRPr lang="en-US" altLang="ja-JP" dirty="0"/>
          </a:p>
          <a:p>
            <a:pPr lvl="1"/>
            <a:endParaRPr lang="en-US" dirty="0"/>
          </a:p>
          <a:p>
            <a:pPr lvl="1"/>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he-IL"/>
              <a:t>Class Loading</a:t>
            </a:r>
          </a:p>
        </p:txBody>
      </p:sp>
      <p:sp>
        <p:nvSpPr>
          <p:cNvPr id="53250" name="Rectangle 3"/>
          <p:cNvSpPr>
            <a:spLocks noGrp="1" noChangeArrowheads="1"/>
          </p:cNvSpPr>
          <p:nvPr>
            <p:ph idx="1"/>
          </p:nvPr>
        </p:nvSpPr>
        <p:spPr/>
        <p:txBody>
          <a:bodyPr/>
          <a:lstStyle/>
          <a:p>
            <a:pPr marL="0" indent="0">
              <a:buNone/>
            </a:pPr>
            <a:r>
              <a:rPr lang="en-US" altLang="ja-JP" b="1" dirty="0"/>
              <a:t>Class loader hierarchy </a:t>
            </a:r>
          </a:p>
          <a:p>
            <a:endParaRPr lang="en-US" altLang="ja-JP" dirty="0"/>
          </a:p>
        </p:txBody>
      </p:sp>
      <p:sp>
        <p:nvSpPr>
          <p:cNvPr id="4" name="AutoShape 15"/>
          <p:cNvSpPr>
            <a:spLocks noChangeArrowheads="1"/>
          </p:cNvSpPr>
          <p:nvPr/>
        </p:nvSpPr>
        <p:spPr bwMode="auto">
          <a:xfrm>
            <a:off x="3147864" y="2209800"/>
            <a:ext cx="2521970" cy="339196"/>
          </a:xfrm>
          <a:prstGeom prst="flowChartAlternateProcess">
            <a:avLst/>
          </a:prstGeom>
          <a:solidFill>
            <a:srgbClr val="DDDDDD"/>
          </a:solidFill>
          <a:ln w="952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mn-lt"/>
                <a:cs typeface="+mn-cs"/>
              </a:rPr>
              <a:t>Bootstrap Class Loader</a:t>
            </a:r>
          </a:p>
        </p:txBody>
      </p:sp>
      <p:sp>
        <p:nvSpPr>
          <p:cNvPr id="5" name="AutoShape 15"/>
          <p:cNvSpPr>
            <a:spLocks noChangeArrowheads="1"/>
          </p:cNvSpPr>
          <p:nvPr/>
        </p:nvSpPr>
        <p:spPr bwMode="auto">
          <a:xfrm>
            <a:off x="3147864" y="2887133"/>
            <a:ext cx="2521970" cy="339196"/>
          </a:xfrm>
          <a:prstGeom prst="flowChartAlternateProcess">
            <a:avLst/>
          </a:prstGeom>
          <a:solidFill>
            <a:srgbClr val="DDDDDD"/>
          </a:solidFill>
          <a:ln w="952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mn-lt"/>
                <a:cs typeface="+mn-cs"/>
              </a:rPr>
              <a:t>Extension Class Loader</a:t>
            </a:r>
          </a:p>
        </p:txBody>
      </p:sp>
      <p:sp>
        <p:nvSpPr>
          <p:cNvPr id="6" name="AutoShape 15"/>
          <p:cNvSpPr>
            <a:spLocks noChangeArrowheads="1"/>
          </p:cNvSpPr>
          <p:nvPr/>
        </p:nvSpPr>
        <p:spPr bwMode="auto">
          <a:xfrm>
            <a:off x="3147864" y="3564467"/>
            <a:ext cx="2521970" cy="339196"/>
          </a:xfrm>
          <a:prstGeom prst="flowChartAlternateProcess">
            <a:avLst/>
          </a:prstGeom>
          <a:solidFill>
            <a:srgbClr val="DDDDDD"/>
          </a:solidFill>
          <a:ln w="952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mn-lt"/>
                <a:cs typeface="+mn-cs"/>
              </a:rPr>
              <a:t>System Class Loader</a:t>
            </a:r>
          </a:p>
        </p:txBody>
      </p:sp>
      <p:sp>
        <p:nvSpPr>
          <p:cNvPr id="7" name="AutoShape 15"/>
          <p:cNvSpPr>
            <a:spLocks noChangeArrowheads="1"/>
          </p:cNvSpPr>
          <p:nvPr/>
        </p:nvSpPr>
        <p:spPr bwMode="auto">
          <a:xfrm>
            <a:off x="1547664" y="4377267"/>
            <a:ext cx="2723728" cy="339196"/>
          </a:xfrm>
          <a:prstGeom prst="flowChartAlternateProcess">
            <a:avLst/>
          </a:prstGeom>
          <a:solidFill>
            <a:srgbClr val="DDDDDD"/>
          </a:solidFill>
          <a:ln w="952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mn-lt"/>
                <a:cs typeface="+mn-cs"/>
              </a:rPr>
              <a:t> User-Defined Class Loader</a:t>
            </a:r>
          </a:p>
        </p:txBody>
      </p:sp>
      <p:sp>
        <p:nvSpPr>
          <p:cNvPr id="8" name="AutoShape 15"/>
          <p:cNvSpPr>
            <a:spLocks noChangeArrowheads="1"/>
          </p:cNvSpPr>
          <p:nvPr/>
        </p:nvSpPr>
        <p:spPr bwMode="auto">
          <a:xfrm>
            <a:off x="1547664" y="5054600"/>
            <a:ext cx="2723728" cy="339196"/>
          </a:xfrm>
          <a:prstGeom prst="flowChartAlternateProcess">
            <a:avLst/>
          </a:prstGeom>
          <a:solidFill>
            <a:srgbClr val="DDDDDD"/>
          </a:solidFill>
          <a:ln w="952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mn-lt"/>
                <a:cs typeface="+mn-cs"/>
              </a:rPr>
              <a:t> User-Defined Class Loader</a:t>
            </a:r>
          </a:p>
        </p:txBody>
      </p:sp>
      <p:sp>
        <p:nvSpPr>
          <p:cNvPr id="9" name="AutoShape 15"/>
          <p:cNvSpPr>
            <a:spLocks noChangeArrowheads="1"/>
          </p:cNvSpPr>
          <p:nvPr/>
        </p:nvSpPr>
        <p:spPr bwMode="auto">
          <a:xfrm>
            <a:off x="4443264" y="4377267"/>
            <a:ext cx="2723728" cy="339196"/>
          </a:xfrm>
          <a:prstGeom prst="flowChartAlternateProcess">
            <a:avLst/>
          </a:prstGeom>
          <a:solidFill>
            <a:srgbClr val="DDDDDD"/>
          </a:solidFill>
          <a:ln w="9525">
            <a:noFill/>
            <a:miter lim="800000"/>
            <a:headEnd/>
            <a:tailEnd/>
          </a:ln>
          <a:effectLst/>
          <a:scene3d>
            <a:camera prst="orthographicFront"/>
            <a:lightRig rig="threePt" dir="t"/>
          </a:scene3d>
          <a:sp3d>
            <a:bevelT/>
          </a:sp3d>
        </p:spPr>
        <p:txBody>
          <a:bodyPr wrap="none" anchor="ctr"/>
          <a:lstStyle/>
          <a:p>
            <a:pPr algn="ctr" fontAlgn="auto">
              <a:spcBef>
                <a:spcPts val="0"/>
              </a:spcBef>
              <a:spcAft>
                <a:spcPts val="0"/>
              </a:spcAft>
              <a:defRPr/>
            </a:pPr>
            <a:r>
              <a:rPr lang="en-US" sz="1600" dirty="0">
                <a:latin typeface="+mn-lt"/>
                <a:cs typeface="+mn-cs"/>
              </a:rPr>
              <a:t> User-Defined Class Loader</a:t>
            </a:r>
          </a:p>
        </p:txBody>
      </p:sp>
      <p:cxnSp>
        <p:nvCxnSpPr>
          <p:cNvPr id="11" name="Straight Arrow Connector 10"/>
          <p:cNvCxnSpPr/>
          <p:nvPr/>
        </p:nvCxnSpPr>
        <p:spPr>
          <a:xfrm rot="5400000" flipH="1" flipV="1">
            <a:off x="4250531" y="2718594"/>
            <a:ext cx="339725"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4249738" y="3394075"/>
            <a:ext cx="338138"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318001" y="4005262"/>
            <a:ext cx="203200" cy="3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19400" y="4106863"/>
            <a:ext cx="32004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684463" y="4241800"/>
            <a:ext cx="269875"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5884069" y="4241007"/>
            <a:ext cx="26987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2651125" y="4884738"/>
            <a:ext cx="338137"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he-IL"/>
              <a:t>Class Loading</a:t>
            </a:r>
          </a:p>
        </p:txBody>
      </p:sp>
      <p:sp>
        <p:nvSpPr>
          <p:cNvPr id="54274" name="Rectangle 3"/>
          <p:cNvSpPr>
            <a:spLocks noGrp="1" noChangeArrowheads="1"/>
          </p:cNvSpPr>
          <p:nvPr>
            <p:ph idx="1"/>
          </p:nvPr>
        </p:nvSpPr>
        <p:spPr>
          <a:xfrm>
            <a:off x="395536" y="1340768"/>
            <a:ext cx="8229600" cy="4896544"/>
          </a:xfrm>
        </p:spPr>
        <p:txBody>
          <a:bodyPr/>
          <a:lstStyle/>
          <a:p>
            <a:pPr marL="0" indent="0">
              <a:buNone/>
            </a:pPr>
            <a:r>
              <a:rPr lang="en-US" altLang="ja-JP" b="1" dirty="0"/>
              <a:t>Working with custom class loaders</a:t>
            </a:r>
          </a:p>
          <a:p>
            <a:pPr lvl="1"/>
            <a:r>
              <a:rPr lang="en-US" altLang="ja-JP" sz="1800" dirty="0"/>
              <a:t> Coding rules</a:t>
            </a:r>
          </a:p>
          <a:p>
            <a:pPr lvl="2"/>
            <a:r>
              <a:rPr lang="en-US" altLang="ja-JP" sz="1800" dirty="0"/>
              <a:t>Must extend system class loader (</a:t>
            </a:r>
            <a:r>
              <a:rPr lang="en-US" altLang="ja-JP" sz="1800" i="1" dirty="0" err="1"/>
              <a:t>java.lang.ClassLoader</a:t>
            </a:r>
            <a:r>
              <a:rPr lang="en-US" altLang="ja-JP" sz="1800" dirty="0"/>
              <a:t>) or other custom class loader</a:t>
            </a:r>
          </a:p>
          <a:p>
            <a:pPr lvl="2"/>
            <a:r>
              <a:rPr lang="en-US" altLang="ja-JP" sz="1800" dirty="0"/>
              <a:t>Must override Class </a:t>
            </a:r>
            <a:r>
              <a:rPr lang="en-US" altLang="ja-JP" sz="1800" i="1" dirty="0" err="1"/>
              <a:t>findClass</a:t>
            </a:r>
            <a:r>
              <a:rPr lang="en-US" altLang="ja-JP" sz="1800" dirty="0"/>
              <a:t> (String name) method</a:t>
            </a:r>
          </a:p>
          <a:p>
            <a:pPr lvl="3"/>
            <a:r>
              <a:rPr lang="en-US" altLang="ja-JP" sz="1800" dirty="0"/>
              <a:t>Defines the main logic  of how and where the binary data is taken </a:t>
            </a:r>
          </a:p>
          <a:p>
            <a:pPr lvl="3"/>
            <a:r>
              <a:rPr lang="en-US" altLang="ja-JP" sz="1800" dirty="0"/>
              <a:t>Use </a:t>
            </a:r>
            <a:r>
              <a:rPr lang="en-US" altLang="ja-JP" sz="1800" i="1" dirty="0" err="1"/>
              <a:t>super.defineClass</a:t>
            </a:r>
            <a:r>
              <a:rPr lang="en-US" altLang="ja-JP" sz="1800" dirty="0"/>
              <a:t>(..) in order to reflect the loaded byte array into a Class  [may also be overridden]</a:t>
            </a:r>
          </a:p>
          <a:p>
            <a:pPr lvl="1"/>
            <a:r>
              <a:rPr lang="en-US" sz="1800" dirty="0"/>
              <a:t>Using it</a:t>
            </a:r>
          </a:p>
          <a:p>
            <a:pPr lvl="2"/>
            <a:r>
              <a:rPr lang="en-US" altLang="ja-JP" sz="1800" dirty="0"/>
              <a:t>Create an instance of the custom class loader</a:t>
            </a:r>
          </a:p>
          <a:p>
            <a:pPr lvl="2"/>
            <a:r>
              <a:rPr lang="en-US" altLang="ja-JP" sz="1800" dirty="0"/>
              <a:t>Use </a:t>
            </a:r>
            <a:r>
              <a:rPr lang="en-US" altLang="ja-JP" sz="1800" i="1" dirty="0" err="1"/>
              <a:t>loadClass</a:t>
            </a:r>
            <a:r>
              <a:rPr lang="en-US" altLang="ja-JP" sz="1800" dirty="0"/>
              <a:t> (String </a:t>
            </a:r>
            <a:r>
              <a:rPr lang="en-US" altLang="ja-JP" sz="1800" i="1" dirty="0" err="1"/>
              <a:t>className</a:t>
            </a:r>
            <a:r>
              <a:rPr lang="en-US" altLang="ja-JP" sz="1800" dirty="0"/>
              <a:t>, </a:t>
            </a:r>
            <a:r>
              <a:rPr lang="en-US" altLang="ja-JP" sz="1800" i="1" dirty="0" err="1"/>
              <a:t>boolean</a:t>
            </a:r>
            <a:r>
              <a:rPr lang="en-US" altLang="ja-JP" sz="1800" dirty="0"/>
              <a:t> resolve) method to load a class reflection [Class]</a:t>
            </a:r>
          </a:p>
          <a:p>
            <a:pPr lvl="2"/>
            <a:r>
              <a:rPr lang="en-US" sz="1800" dirty="0"/>
              <a:t>Call </a:t>
            </a:r>
            <a:r>
              <a:rPr lang="en-US" sz="1800" i="1" dirty="0" err="1"/>
              <a:t>Class.newInstance</a:t>
            </a:r>
            <a:r>
              <a:rPr lang="en-US" sz="1800" dirty="0"/>
              <a:t>() method in order to create an object from the loaded class</a:t>
            </a:r>
          </a:p>
          <a:p>
            <a:pPr lvl="3"/>
            <a:r>
              <a:rPr lang="en-US" sz="1800" dirty="0"/>
              <a:t>Relevant for  classes with empty constructor – otherwise use reflection to call the constructor with appropriate parameters</a:t>
            </a:r>
          </a:p>
          <a:p>
            <a:pPr lvl="3"/>
            <a:r>
              <a:rPr lang="en-US" sz="1800" dirty="0"/>
              <a:t>Causes static block execution, default values assignment &amp; constructor execution </a:t>
            </a:r>
          </a:p>
          <a:p>
            <a:pPr lvl="1"/>
            <a:endParaRPr lang="en-US"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he-IL"/>
              <a:t>Class Loading</a:t>
            </a:r>
          </a:p>
        </p:txBody>
      </p:sp>
      <p:sp>
        <p:nvSpPr>
          <p:cNvPr id="55298" name="Rectangle 3"/>
          <p:cNvSpPr>
            <a:spLocks noGrp="1" noChangeArrowheads="1"/>
          </p:cNvSpPr>
          <p:nvPr>
            <p:ph idx="1"/>
          </p:nvPr>
        </p:nvSpPr>
        <p:spPr/>
        <p:txBody>
          <a:bodyPr/>
          <a:lstStyle/>
          <a:p>
            <a:pPr marL="0" indent="0">
              <a:buNone/>
            </a:pPr>
            <a:r>
              <a:rPr lang="en-US" altLang="ja-JP" b="1" dirty="0"/>
              <a:t>Working with custom class loaders</a:t>
            </a:r>
          </a:p>
          <a:p>
            <a:pPr lvl="1"/>
            <a:r>
              <a:rPr lang="en-US" altLang="ja-JP" dirty="0"/>
              <a:t>Example:</a:t>
            </a:r>
            <a:endParaRPr lang="en-US" dirty="0"/>
          </a:p>
        </p:txBody>
      </p:sp>
      <p:sp>
        <p:nvSpPr>
          <p:cNvPr id="5" name="Rectangle 5"/>
          <p:cNvSpPr>
            <a:spLocks noChangeArrowheads="1"/>
          </p:cNvSpPr>
          <p:nvPr/>
        </p:nvSpPr>
        <p:spPr bwMode="auto">
          <a:xfrm>
            <a:off x="1043609" y="2228221"/>
            <a:ext cx="7644778" cy="18965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class </a:t>
            </a:r>
            <a:r>
              <a:rPr lang="en-US" sz="1400" dirty="0" err="1">
                <a:latin typeface="+mn-lt"/>
                <a:cs typeface="+mn-cs"/>
              </a:rPr>
              <a:t>CustomClassLoader</a:t>
            </a:r>
            <a:r>
              <a:rPr lang="en-US" sz="1400" dirty="0">
                <a:latin typeface="+mn-lt"/>
                <a:cs typeface="+mn-cs"/>
              </a:rPr>
              <a:t> extends </a:t>
            </a:r>
            <a:r>
              <a:rPr lang="en-US" sz="1400" dirty="0" err="1">
                <a:latin typeface="+mn-lt"/>
                <a:cs typeface="+mn-cs"/>
              </a:rPr>
              <a:t>ClassLoader</a:t>
            </a:r>
            <a:r>
              <a:rPr lang="en-US" sz="1400" dirty="0">
                <a:latin typeface="+mn-lt"/>
                <a:cs typeface="+mn-cs"/>
              </a:rPr>
              <a:t> {</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	public Class </a:t>
            </a:r>
            <a:r>
              <a:rPr lang="en-US" sz="1400" dirty="0" err="1">
                <a:latin typeface="+mn-lt"/>
                <a:cs typeface="+mn-cs"/>
              </a:rPr>
              <a:t>findClass</a:t>
            </a:r>
            <a:r>
              <a:rPr lang="en-US" sz="1400" dirty="0">
                <a:latin typeface="+mn-lt"/>
                <a:cs typeface="+mn-cs"/>
              </a:rPr>
              <a:t> (String </a:t>
            </a:r>
            <a:r>
              <a:rPr lang="en-US" sz="1400" dirty="0" err="1">
                <a:latin typeface="+mn-lt"/>
                <a:cs typeface="+mn-cs"/>
              </a:rPr>
              <a:t>className</a:t>
            </a:r>
            <a:r>
              <a:rPr lang="en-US" sz="1400" dirty="0">
                <a:latin typeface="+mn-lt"/>
                <a:cs typeface="+mn-cs"/>
              </a:rPr>
              <a:t>){</a:t>
            </a:r>
          </a:p>
          <a:p>
            <a:pPr fontAlgn="auto">
              <a:spcBef>
                <a:spcPts val="0"/>
              </a:spcBef>
              <a:spcAft>
                <a:spcPts val="0"/>
              </a:spcAft>
              <a:defRPr/>
            </a:pPr>
            <a:r>
              <a:rPr lang="en-US" sz="1400" dirty="0">
                <a:latin typeface="+mn-lt"/>
                <a:cs typeface="+mn-cs"/>
              </a:rPr>
              <a:t>		byte[] data=null;</a:t>
            </a:r>
          </a:p>
          <a:p>
            <a:pPr fontAlgn="auto">
              <a:spcBef>
                <a:spcPts val="0"/>
              </a:spcBef>
              <a:spcAft>
                <a:spcPts val="0"/>
              </a:spcAft>
              <a:defRPr/>
            </a:pPr>
            <a:r>
              <a:rPr lang="en-US" sz="1400" dirty="0">
                <a:latin typeface="+mn-lt"/>
                <a:cs typeface="+mn-cs"/>
              </a:rPr>
              <a:t>		</a:t>
            </a:r>
            <a:r>
              <a:rPr lang="en-US" sz="1400" i="1" dirty="0">
                <a:latin typeface="+mn-lt"/>
                <a:cs typeface="+mn-cs"/>
              </a:rPr>
              <a:t>//fetch class and load into the byte array</a:t>
            </a:r>
          </a:p>
          <a:p>
            <a:pPr fontAlgn="auto">
              <a:spcBef>
                <a:spcPts val="0"/>
              </a:spcBef>
              <a:spcAft>
                <a:spcPts val="0"/>
              </a:spcAft>
              <a:defRPr/>
            </a:pPr>
            <a:r>
              <a:rPr lang="en-US" sz="1400" i="1" dirty="0">
                <a:latin typeface="+mn-lt"/>
                <a:cs typeface="+mn-cs"/>
              </a:rPr>
              <a:t>		//(or load class directly in Class format)</a:t>
            </a:r>
          </a:p>
          <a:p>
            <a:pPr fontAlgn="auto">
              <a:spcBef>
                <a:spcPts val="0"/>
              </a:spcBef>
              <a:spcAft>
                <a:spcPts val="0"/>
              </a:spcAft>
              <a:defRPr/>
            </a:pPr>
            <a:r>
              <a:rPr lang="en-US" sz="1400" dirty="0">
                <a:latin typeface="+mn-lt"/>
                <a:cs typeface="+mn-cs"/>
              </a:rPr>
              <a:t>		return </a:t>
            </a:r>
            <a:r>
              <a:rPr lang="en-US" sz="1400" dirty="0" err="1">
                <a:latin typeface="+mn-lt"/>
                <a:cs typeface="+mn-cs"/>
              </a:rPr>
              <a:t>defineClass</a:t>
            </a:r>
            <a:r>
              <a:rPr lang="en-US" sz="1400" dirty="0">
                <a:latin typeface="+mn-lt"/>
                <a:cs typeface="+mn-cs"/>
              </a:rPr>
              <a:t>(className,data,0,data.length); </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endParaRPr lang="en-US" sz="1400" dirty="0">
              <a:solidFill>
                <a:srgbClr val="FF3300"/>
              </a:solidFill>
              <a:latin typeface="+mn-lt"/>
              <a:cs typeface="+mn-cs"/>
            </a:endParaRPr>
          </a:p>
        </p:txBody>
      </p:sp>
      <p:sp>
        <p:nvSpPr>
          <p:cNvPr id="7" name="Rectangle 5"/>
          <p:cNvSpPr>
            <a:spLocks noChangeArrowheads="1"/>
          </p:cNvSpPr>
          <p:nvPr/>
        </p:nvSpPr>
        <p:spPr bwMode="auto">
          <a:xfrm>
            <a:off x="1042022" y="4365104"/>
            <a:ext cx="7644778" cy="1896533"/>
          </a:xfrm>
          <a:prstGeom prst="rect">
            <a:avLst/>
          </a:prstGeom>
          <a:solidFill>
            <a:schemeClr val="bg2">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wrap="none" anchor="ctr"/>
          <a:lstStyle/>
          <a:p>
            <a:pPr fontAlgn="auto">
              <a:spcBef>
                <a:spcPts val="0"/>
              </a:spcBef>
              <a:spcAft>
                <a:spcPts val="0"/>
              </a:spcAft>
              <a:defRPr/>
            </a:pPr>
            <a:r>
              <a:rPr lang="en-US" sz="1400" dirty="0">
                <a:latin typeface="+mn-lt"/>
                <a:cs typeface="+mn-cs"/>
              </a:rPr>
              <a:t>public class Test {</a:t>
            </a:r>
          </a:p>
          <a:p>
            <a:pPr fontAlgn="auto">
              <a:spcBef>
                <a:spcPts val="0"/>
              </a:spcBef>
              <a:spcAft>
                <a:spcPts val="0"/>
              </a:spcAft>
              <a:defRPr/>
            </a:pPr>
            <a:endParaRPr lang="en-US" sz="1400" dirty="0">
              <a:latin typeface="+mn-lt"/>
              <a:cs typeface="+mn-cs"/>
            </a:endParaRPr>
          </a:p>
          <a:p>
            <a:pPr fontAlgn="auto">
              <a:spcBef>
                <a:spcPts val="0"/>
              </a:spcBef>
              <a:spcAft>
                <a:spcPts val="0"/>
              </a:spcAft>
              <a:defRPr/>
            </a:pPr>
            <a:r>
              <a:rPr lang="en-US" sz="1400" dirty="0">
                <a:latin typeface="+mn-lt"/>
                <a:cs typeface="+mn-cs"/>
              </a:rPr>
              <a:t>	public static void main(String[] </a:t>
            </a:r>
            <a:r>
              <a:rPr lang="en-US" sz="1400" dirty="0" err="1">
                <a:latin typeface="+mn-lt"/>
                <a:cs typeface="+mn-cs"/>
              </a:rPr>
              <a:t>args</a:t>
            </a:r>
            <a:r>
              <a:rPr lang="en-US" sz="1400" dirty="0">
                <a:latin typeface="+mn-lt"/>
                <a:cs typeface="+mn-cs"/>
              </a:rPr>
              <a:t>) {</a:t>
            </a:r>
          </a:p>
          <a:p>
            <a:pPr fontAlgn="auto">
              <a:spcBef>
                <a:spcPts val="0"/>
              </a:spcBef>
              <a:spcAft>
                <a:spcPts val="0"/>
              </a:spcAft>
              <a:defRPr/>
            </a:pPr>
            <a:r>
              <a:rPr lang="en-US" sz="1400" dirty="0">
                <a:latin typeface="+mn-lt"/>
                <a:cs typeface="+mn-cs"/>
              </a:rPr>
              <a:t>		</a:t>
            </a:r>
            <a:r>
              <a:rPr lang="en-US" sz="1400" dirty="0" err="1">
                <a:latin typeface="+mn-lt"/>
                <a:cs typeface="+mn-cs"/>
              </a:rPr>
              <a:t>CustomClassLoader</a:t>
            </a:r>
            <a:r>
              <a:rPr lang="en-US" sz="1400" dirty="0">
                <a:latin typeface="+mn-lt"/>
                <a:cs typeface="+mn-cs"/>
              </a:rPr>
              <a:t> loader=new </a:t>
            </a:r>
            <a:r>
              <a:rPr lang="en-US" sz="1400" dirty="0" err="1">
                <a:latin typeface="+mn-lt"/>
                <a:cs typeface="+mn-cs"/>
              </a:rPr>
              <a:t>CustomClassLoader</a:t>
            </a:r>
            <a:r>
              <a:rPr lang="en-US" sz="1400" dirty="0">
                <a:latin typeface="+mn-lt"/>
                <a:cs typeface="+mn-cs"/>
              </a:rPr>
              <a:t>();</a:t>
            </a:r>
          </a:p>
          <a:p>
            <a:pPr fontAlgn="auto">
              <a:spcBef>
                <a:spcPts val="0"/>
              </a:spcBef>
              <a:spcAft>
                <a:spcPts val="0"/>
              </a:spcAft>
              <a:defRPr/>
            </a:pPr>
            <a:r>
              <a:rPr lang="en-US" sz="1400" dirty="0">
                <a:latin typeface="+mn-lt"/>
                <a:cs typeface="+mn-cs"/>
              </a:rPr>
              <a:t>		try {</a:t>
            </a:r>
          </a:p>
          <a:p>
            <a:pPr fontAlgn="auto">
              <a:spcBef>
                <a:spcPts val="0"/>
              </a:spcBef>
              <a:spcAft>
                <a:spcPts val="0"/>
              </a:spcAft>
              <a:defRPr/>
            </a:pPr>
            <a:r>
              <a:rPr lang="en-US" sz="1400" dirty="0">
                <a:latin typeface="+mn-lt"/>
                <a:cs typeface="+mn-cs"/>
              </a:rPr>
              <a:t>		          Object </a:t>
            </a:r>
            <a:r>
              <a:rPr lang="en-US" sz="1400" dirty="0" err="1">
                <a:latin typeface="+mn-lt"/>
                <a:cs typeface="+mn-cs"/>
              </a:rPr>
              <a:t>obj</a:t>
            </a:r>
            <a:r>
              <a:rPr lang="en-US" sz="1400" dirty="0">
                <a:latin typeface="+mn-lt"/>
                <a:cs typeface="+mn-cs"/>
              </a:rPr>
              <a:t>=</a:t>
            </a:r>
            <a:r>
              <a:rPr lang="en-US" sz="1400" dirty="0" err="1">
                <a:latin typeface="+mn-lt"/>
                <a:cs typeface="+mn-cs"/>
              </a:rPr>
              <a:t>loader.loadClass</a:t>
            </a:r>
            <a:r>
              <a:rPr lang="en-US" sz="1400" dirty="0">
                <a:latin typeface="+mn-lt"/>
                <a:cs typeface="+mn-cs"/>
              </a:rPr>
              <a:t>("</a:t>
            </a:r>
            <a:r>
              <a:rPr lang="en-US" sz="1400" dirty="0" err="1">
                <a:latin typeface="+mn-lt"/>
                <a:cs typeface="+mn-cs"/>
              </a:rPr>
              <a:t>Foo</a:t>
            </a:r>
            <a:r>
              <a:rPr lang="en-US" sz="1400" dirty="0">
                <a:latin typeface="+mn-lt"/>
                <a:cs typeface="+mn-cs"/>
              </a:rPr>
              <a:t>").</a:t>
            </a:r>
            <a:r>
              <a:rPr lang="en-US" sz="1400" dirty="0" err="1">
                <a:latin typeface="+mn-lt"/>
                <a:cs typeface="+mn-cs"/>
              </a:rPr>
              <a:t>newInstance</a:t>
            </a:r>
            <a:r>
              <a:rPr lang="en-US" sz="1400" dirty="0">
                <a:latin typeface="+mn-lt"/>
                <a:cs typeface="+mn-cs"/>
              </a:rPr>
              <a:t>();</a:t>
            </a:r>
          </a:p>
          <a:p>
            <a:pPr fontAlgn="auto">
              <a:spcBef>
                <a:spcPts val="0"/>
              </a:spcBef>
              <a:spcAft>
                <a:spcPts val="0"/>
              </a:spcAft>
              <a:defRPr/>
            </a:pPr>
            <a:r>
              <a:rPr lang="en-US" sz="1400" dirty="0">
                <a:latin typeface="+mn-lt"/>
                <a:cs typeface="+mn-cs"/>
              </a:rPr>
              <a:t>		} catch (Exception e) { </a:t>
            </a:r>
            <a:r>
              <a:rPr lang="en-US" sz="1400" dirty="0" err="1">
                <a:latin typeface="+mn-lt"/>
                <a:cs typeface="+mn-cs"/>
              </a:rPr>
              <a:t>e.printStackTrace</a:t>
            </a:r>
            <a:r>
              <a:rPr lang="en-US" sz="1400" dirty="0">
                <a:latin typeface="+mn-lt"/>
                <a:cs typeface="+mn-cs"/>
              </a:rPr>
              <a:t>(); }</a:t>
            </a:r>
          </a:p>
          <a:p>
            <a:pPr fontAlgn="auto">
              <a:spcBef>
                <a:spcPts val="0"/>
              </a:spcBef>
              <a:spcAft>
                <a:spcPts val="0"/>
              </a:spcAft>
              <a:defRPr/>
            </a:pPr>
            <a:r>
              <a:rPr lang="en-US" sz="1400" dirty="0">
                <a:latin typeface="+mn-lt"/>
                <a:cs typeface="+mn-cs"/>
              </a:rPr>
              <a:t>	}</a:t>
            </a:r>
          </a:p>
          <a:p>
            <a:pPr fontAlgn="auto">
              <a:spcBef>
                <a:spcPts val="0"/>
              </a:spcBef>
              <a:spcAft>
                <a:spcPts val="0"/>
              </a:spcAft>
              <a:defRPr/>
            </a:pPr>
            <a:r>
              <a:rPr lang="en-US" sz="1400" dirty="0">
                <a:latin typeface="+mn-lt"/>
                <a:cs typeface="+mn-cs"/>
              </a:rPr>
              <a:t>}</a:t>
            </a:r>
            <a:endParaRPr lang="en-US" sz="1400" dirty="0">
              <a:solidFill>
                <a:srgbClr val="FF3300"/>
              </a:solidFill>
              <a:latin typeface="+mn-lt"/>
              <a:cs typeface="+mn-cs"/>
            </a:endParaRPr>
          </a:p>
        </p:txBody>
      </p:sp>
      <p:cxnSp>
        <p:nvCxnSpPr>
          <p:cNvPr id="3" name="Straight Connector 2"/>
          <p:cNvCxnSpPr/>
          <p:nvPr/>
        </p:nvCxnSpPr>
        <p:spPr>
          <a:xfrm>
            <a:off x="1043608" y="4149079"/>
            <a:ext cx="7634534" cy="1"/>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2054" y="2215474"/>
            <a:ext cx="7634534" cy="1"/>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25427" y="4365104"/>
            <a:ext cx="7634534" cy="1"/>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41922" y="6261636"/>
            <a:ext cx="7634534" cy="1"/>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altLang="he-IL"/>
              <a:t>Class Loading</a:t>
            </a:r>
            <a:endParaRPr lang="he-IL" altLang="he-IL"/>
          </a:p>
        </p:txBody>
      </p:sp>
      <p:sp>
        <p:nvSpPr>
          <p:cNvPr id="131075" name="Content Placeholder 2"/>
          <p:cNvSpPr>
            <a:spLocks noGrp="1"/>
          </p:cNvSpPr>
          <p:nvPr>
            <p:ph idx="1"/>
          </p:nvPr>
        </p:nvSpPr>
        <p:spPr/>
        <p:txBody>
          <a:bodyPr/>
          <a:lstStyle/>
          <a:p>
            <a:pPr marL="0" indent="0">
              <a:buNone/>
            </a:pPr>
            <a:r>
              <a:rPr lang="en-US" altLang="he-IL" b="1" dirty="0"/>
              <a:t>Replacing default System class loader</a:t>
            </a:r>
          </a:p>
          <a:p>
            <a:pPr lvl="2"/>
            <a:r>
              <a:rPr lang="en-US" altLang="he-IL" dirty="0"/>
              <a:t>Create a custom class loader</a:t>
            </a:r>
          </a:p>
          <a:p>
            <a:pPr lvl="2"/>
            <a:r>
              <a:rPr lang="en-US" altLang="he-IL" dirty="0"/>
              <a:t>Don’t place class in your </a:t>
            </a:r>
            <a:r>
              <a:rPr lang="en-US" altLang="he-IL" dirty="0" err="1"/>
              <a:t>classpath</a:t>
            </a:r>
            <a:r>
              <a:rPr lang="en-US" altLang="he-IL" dirty="0"/>
              <a:t>... (use </a:t>
            </a:r>
            <a:r>
              <a:rPr lang="en-US" altLang="he-IL" dirty="0" err="1"/>
              <a:t>ext</a:t>
            </a:r>
            <a:r>
              <a:rPr lang="en-US" altLang="he-IL" dirty="0"/>
              <a:t>)</a:t>
            </a:r>
          </a:p>
          <a:p>
            <a:pPr lvl="2"/>
            <a:r>
              <a:rPr lang="en-US" altLang="he-IL" dirty="0"/>
              <a:t>Set System property with fully qualified name of your class loader</a:t>
            </a:r>
          </a:p>
          <a:p>
            <a:pPr lvl="4">
              <a:buFont typeface="Courier New" panose="02070309020205020404" pitchFamily="49" charset="0"/>
              <a:buChar char="o"/>
            </a:pPr>
            <a:r>
              <a:rPr lang="en-US" altLang="he-IL" dirty="0"/>
              <a:t>Property name: “</a:t>
            </a:r>
            <a:r>
              <a:rPr lang="en-US" altLang="he-IL" dirty="0" err="1"/>
              <a:t>java.system.class.loader</a:t>
            </a:r>
            <a:r>
              <a:rPr lang="en-US" altLang="he-IL" dirty="0"/>
              <a:t>”</a:t>
            </a:r>
          </a:p>
          <a:p>
            <a:pPr lvl="4">
              <a:buFont typeface="Courier New" panose="02070309020205020404" pitchFamily="49" charset="0"/>
              <a:buChar char="o"/>
            </a:pPr>
            <a:r>
              <a:rPr lang="en-US" altLang="he-IL" dirty="0"/>
              <a:t>Property value:”</a:t>
            </a:r>
            <a:r>
              <a:rPr lang="en-US" altLang="he-IL" dirty="0" err="1"/>
              <a:t>fully.qualified.custom.MyClassLoader</a:t>
            </a:r>
            <a:r>
              <a:rPr lang="en-US" altLang="he-IL" dirty="0"/>
              <a:t>”</a:t>
            </a:r>
          </a:p>
          <a:p>
            <a:pPr lvl="4"/>
            <a:endParaRPr lang="en-US" altLang="he-IL" dirty="0"/>
          </a:p>
          <a:p>
            <a:pPr lvl="2"/>
            <a:r>
              <a:rPr lang="en-US" altLang="he-IL" dirty="0"/>
              <a:t>If this property is not set – default System CL is used</a:t>
            </a:r>
            <a:endParaRPr lang="he-IL" altLang="he-I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he-IL" dirty="0"/>
              <a:t>Class Loading Deadlock </a:t>
            </a:r>
            <a:endParaRPr lang="he-IL" altLang="he-IL" dirty="0"/>
          </a:p>
        </p:txBody>
      </p:sp>
      <p:sp>
        <p:nvSpPr>
          <p:cNvPr id="3" name="Content Placeholder 2"/>
          <p:cNvSpPr>
            <a:spLocks noGrp="1"/>
          </p:cNvSpPr>
          <p:nvPr>
            <p:ph idx="1"/>
          </p:nvPr>
        </p:nvSpPr>
        <p:spPr/>
        <p:txBody>
          <a:bodyPr/>
          <a:lstStyle/>
          <a:p>
            <a:pPr marL="0" indent="0">
              <a:buNone/>
            </a:pPr>
            <a:r>
              <a:rPr lang="en-US" b="1" dirty="0"/>
              <a:t>Multithreaded class loading CL</a:t>
            </a:r>
          </a:p>
          <a:p>
            <a:pPr lvl="1"/>
            <a:endParaRPr lang="en-US" dirty="0"/>
          </a:p>
          <a:p>
            <a:pPr lvl="1"/>
            <a:r>
              <a:rPr lang="en-US" dirty="0"/>
              <a:t>How CL usually works?</a:t>
            </a:r>
          </a:p>
          <a:p>
            <a:pPr lvl="2"/>
            <a:r>
              <a:rPr lang="en-US" dirty="0"/>
              <a:t>Each CL has a parent (except Bootstrap CL)</a:t>
            </a:r>
          </a:p>
          <a:p>
            <a:pPr lvl="2"/>
            <a:r>
              <a:rPr lang="en-US" dirty="0"/>
              <a:t>When a class is required, the CL first check on its parent</a:t>
            </a:r>
          </a:p>
          <a:p>
            <a:pPr lvl="2"/>
            <a:r>
              <a:rPr lang="en-US" dirty="0"/>
              <a:t>If not loaded yet, CL asks its parent to load it</a:t>
            </a:r>
          </a:p>
          <a:p>
            <a:pPr lvl="2"/>
            <a:r>
              <a:rPr lang="en-US" dirty="0"/>
              <a:t>If cant be loaded from parent – loaded by CL</a:t>
            </a:r>
          </a:p>
          <a:p>
            <a:pPr lvl="1"/>
            <a:endParaRPr lang="en-US" dirty="0"/>
          </a:p>
          <a:p>
            <a:pPr lvl="1"/>
            <a:r>
              <a:rPr lang="en-US" dirty="0"/>
              <a:t>Note ! Loading classes operation is synchronized </a:t>
            </a:r>
            <a:endParaRPr lang="he-I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he-IL" dirty="0"/>
              <a:t>Class Loading Deadlock </a:t>
            </a:r>
            <a:endParaRPr lang="he-IL" altLang="he-IL" dirty="0"/>
          </a:p>
        </p:txBody>
      </p:sp>
      <p:sp>
        <p:nvSpPr>
          <p:cNvPr id="3" name="Content Placeholder 2"/>
          <p:cNvSpPr>
            <a:spLocks noGrp="1"/>
          </p:cNvSpPr>
          <p:nvPr>
            <p:ph idx="1"/>
          </p:nvPr>
        </p:nvSpPr>
        <p:spPr/>
        <p:txBody>
          <a:bodyPr/>
          <a:lstStyle/>
          <a:p>
            <a:pPr marL="0" indent="0">
              <a:buNone/>
            </a:pPr>
            <a:r>
              <a:rPr lang="en-US" b="1" dirty="0"/>
              <a:t>Multithreaded class loading CL</a:t>
            </a:r>
          </a:p>
          <a:p>
            <a:pPr lvl="1"/>
            <a:r>
              <a:rPr lang="en-US" dirty="0"/>
              <a:t>The problem:</a:t>
            </a:r>
          </a:p>
          <a:p>
            <a:pPr lvl="2"/>
            <a:r>
              <a:rPr lang="en-US" dirty="0"/>
              <a:t>In this scenario </a:t>
            </a:r>
          </a:p>
          <a:p>
            <a:pPr lvl="3"/>
            <a:r>
              <a:rPr lang="en-US" dirty="0"/>
              <a:t>D extends C and B extends A</a:t>
            </a:r>
          </a:p>
          <a:p>
            <a:pPr lvl="3"/>
            <a:r>
              <a:rPr lang="en-US" dirty="0"/>
              <a:t>CL1 loads A and D directly. </a:t>
            </a:r>
          </a:p>
          <a:p>
            <a:pPr lvl="3"/>
            <a:r>
              <a:rPr lang="en-US" dirty="0"/>
              <a:t>CL2 loads B &amp; C directly.</a:t>
            </a:r>
          </a:p>
          <a:p>
            <a:pPr lvl="3"/>
            <a:endParaRPr lang="en-US" dirty="0"/>
          </a:p>
          <a:p>
            <a:pPr lvl="2"/>
            <a:r>
              <a:rPr lang="en-US" dirty="0"/>
              <a:t>A deadlock situation: </a:t>
            </a:r>
          </a:p>
          <a:p>
            <a:pPr lvl="3"/>
            <a:r>
              <a:rPr lang="en-US" dirty="0"/>
              <a:t>Thread1 wants B from CL2</a:t>
            </a:r>
          </a:p>
          <a:p>
            <a:pPr lvl="3"/>
            <a:r>
              <a:rPr lang="en-US" dirty="0"/>
              <a:t>Thread2 wants D from CL1</a:t>
            </a:r>
          </a:p>
          <a:p>
            <a:pPr lvl="2"/>
            <a:endParaRPr lang="en-US" dirty="0"/>
          </a:p>
        </p:txBody>
      </p:sp>
      <p:sp>
        <p:nvSpPr>
          <p:cNvPr id="4" name="Oval 3"/>
          <p:cNvSpPr/>
          <p:nvPr/>
        </p:nvSpPr>
        <p:spPr>
          <a:xfrm>
            <a:off x="6804025" y="2660650"/>
            <a:ext cx="863600" cy="495300"/>
          </a:xfrm>
          <a:prstGeom prst="ellipse">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889" b="1" dirty="0"/>
              <a:t>CL1</a:t>
            </a:r>
          </a:p>
          <a:p>
            <a:pPr algn="ctr">
              <a:defRPr/>
            </a:pPr>
            <a:r>
              <a:rPr lang="en-US" sz="889" b="1" dirty="0"/>
              <a:t>A,D</a:t>
            </a:r>
            <a:endParaRPr lang="he-IL" sz="889" b="1" dirty="0"/>
          </a:p>
        </p:txBody>
      </p:sp>
      <p:sp>
        <p:nvSpPr>
          <p:cNvPr id="5" name="Oval 4"/>
          <p:cNvSpPr/>
          <p:nvPr/>
        </p:nvSpPr>
        <p:spPr>
          <a:xfrm>
            <a:off x="6804025" y="3375025"/>
            <a:ext cx="863600" cy="566738"/>
          </a:xfrm>
          <a:prstGeom prst="ellipse">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889" b="1" dirty="0"/>
              <a:t>CL2</a:t>
            </a:r>
            <a:endParaRPr lang="he-IL" sz="889" b="1" dirty="0"/>
          </a:p>
          <a:p>
            <a:pPr algn="ctr">
              <a:defRPr/>
            </a:pPr>
            <a:r>
              <a:rPr lang="en-US" sz="889" b="1" dirty="0"/>
              <a:t>B,C</a:t>
            </a:r>
            <a:endParaRPr lang="he-IL" sz="889" b="1" dirty="0"/>
          </a:p>
        </p:txBody>
      </p:sp>
      <p:sp>
        <p:nvSpPr>
          <p:cNvPr id="6" name="Rectangle 5"/>
          <p:cNvSpPr/>
          <p:nvPr/>
        </p:nvSpPr>
        <p:spPr>
          <a:xfrm>
            <a:off x="7667625" y="2212975"/>
            <a:ext cx="1225550" cy="255588"/>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dirty="0">
                <a:solidFill>
                  <a:schemeClr val="bg1">
                    <a:lumMod val="50000"/>
                  </a:schemeClr>
                </a:solidFill>
              </a:rPr>
              <a:t>Thread 1</a:t>
            </a:r>
            <a:endParaRPr lang="he-IL" dirty="0">
              <a:solidFill>
                <a:schemeClr val="bg1">
                  <a:lumMod val="50000"/>
                </a:schemeClr>
              </a:solidFill>
            </a:endParaRPr>
          </a:p>
        </p:txBody>
      </p:sp>
      <p:sp>
        <p:nvSpPr>
          <p:cNvPr id="7" name="Rectangle 6"/>
          <p:cNvSpPr/>
          <p:nvPr/>
        </p:nvSpPr>
        <p:spPr>
          <a:xfrm>
            <a:off x="5795963" y="4197350"/>
            <a:ext cx="1223962" cy="255588"/>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dirty="0">
                <a:solidFill>
                  <a:schemeClr val="bg1">
                    <a:lumMod val="50000"/>
                  </a:schemeClr>
                </a:solidFill>
              </a:rPr>
              <a:t>Thread 2</a:t>
            </a:r>
            <a:endParaRPr lang="he-IL" dirty="0">
              <a:solidFill>
                <a:schemeClr val="bg1">
                  <a:lumMod val="50000"/>
                </a:schemeClr>
              </a:solidFill>
            </a:endParaRPr>
          </a:p>
        </p:txBody>
      </p:sp>
      <p:cxnSp>
        <p:nvCxnSpPr>
          <p:cNvPr id="9" name="Straight Arrow Connector 8"/>
          <p:cNvCxnSpPr>
            <a:endCxn id="4" idx="0"/>
          </p:cNvCxnSpPr>
          <p:nvPr/>
        </p:nvCxnSpPr>
        <p:spPr>
          <a:xfrm flipH="1">
            <a:off x="7235825" y="2468563"/>
            <a:ext cx="431800" cy="192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19925" y="3941763"/>
            <a:ext cx="323850" cy="255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5" idx="7"/>
          </p:cNvCxnSpPr>
          <p:nvPr/>
        </p:nvCxnSpPr>
        <p:spPr>
          <a:xfrm>
            <a:off x="6948488" y="3108325"/>
            <a:ext cx="593725" cy="3508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1"/>
            <a:endCxn id="4" idx="5"/>
          </p:cNvCxnSpPr>
          <p:nvPr/>
        </p:nvCxnSpPr>
        <p:spPr>
          <a:xfrm flipV="1">
            <a:off x="6931025" y="3082925"/>
            <a:ext cx="611188" cy="3762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he-IL"/>
              <a:t>Virtual Machine</a:t>
            </a:r>
            <a:endParaRPr lang="he-IL" dirty="0"/>
          </a:p>
        </p:txBody>
      </p:sp>
      <p:sp>
        <p:nvSpPr>
          <p:cNvPr id="3" name="Content Placeholder 2"/>
          <p:cNvSpPr>
            <a:spLocks noGrp="1"/>
          </p:cNvSpPr>
          <p:nvPr>
            <p:ph idx="1"/>
          </p:nvPr>
        </p:nvSpPr>
        <p:spPr/>
        <p:txBody>
          <a:bodyPr/>
          <a:lstStyle/>
          <a:p>
            <a:pPr marL="0" indent="0">
              <a:buNone/>
            </a:pPr>
            <a:r>
              <a:rPr lang="en-US" b="1" dirty="0"/>
              <a:t>Byte code execution</a:t>
            </a:r>
          </a:p>
          <a:p>
            <a:endParaRPr lang="en-US" dirty="0"/>
          </a:p>
          <a:p>
            <a:pPr lvl="1"/>
            <a:r>
              <a:rPr lang="en-US" dirty="0"/>
              <a:t> JDK 5.0 - Byte-code cache and share</a:t>
            </a:r>
          </a:p>
          <a:p>
            <a:pPr lvl="1"/>
            <a:endParaRPr lang="en-US" dirty="0"/>
          </a:p>
          <a:p>
            <a:pPr lvl="1"/>
            <a:r>
              <a:rPr lang="en-US" dirty="0"/>
              <a:t> JDK 6.0  - API for </a:t>
            </a:r>
            <a:r>
              <a:rPr lang="en-US" dirty="0" err="1"/>
              <a:t>for</a:t>
            </a:r>
            <a:r>
              <a:rPr lang="en-US" dirty="0"/>
              <a:t> scripting engines</a:t>
            </a:r>
          </a:p>
          <a:p>
            <a:pPr lvl="1"/>
            <a:endParaRPr lang="en-US" dirty="0"/>
          </a:p>
          <a:p>
            <a:pPr lvl="1"/>
            <a:r>
              <a:rPr lang="en-US" dirty="0"/>
              <a:t>JDK 7.0 –  Dynamic invocation for scripts</a:t>
            </a:r>
          </a:p>
          <a:p>
            <a:pPr lvl="1"/>
            <a:endParaRPr lang="en-US" dirty="0"/>
          </a:p>
          <a:p>
            <a:pPr lvl="1"/>
            <a:r>
              <a:rPr lang="en-US" dirty="0"/>
              <a:t>JDK 8.0 – LAMBDA exp. Support</a:t>
            </a:r>
          </a:p>
          <a:p>
            <a:pPr lvl="2"/>
            <a:r>
              <a:rPr lang="en-US" dirty="0"/>
              <a:t>Smaller JVM footprint – heading toward embedded Java</a:t>
            </a:r>
          </a:p>
          <a:p>
            <a:pPr lvl="2"/>
            <a:r>
              <a:rPr lang="en-US" dirty="0"/>
              <a:t>Streaming API – getting ready for clouds and big-data</a:t>
            </a:r>
          </a:p>
          <a:p>
            <a:pPr lvl="2"/>
            <a:endParaRPr lang="en-US" dirty="0"/>
          </a:p>
          <a:p>
            <a:endParaRPr lang="en-US" dirty="0"/>
          </a:p>
          <a:p>
            <a:endParaRPr lang="he-IL" dirty="0"/>
          </a:p>
        </p:txBody>
      </p:sp>
    </p:spTree>
    <p:extLst>
      <p:ext uri="{BB962C8B-B14F-4D97-AF65-F5344CB8AC3E}">
        <p14:creationId xmlns:p14="http://schemas.microsoft.com/office/powerpoint/2010/main" val="15091547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he-IL" dirty="0"/>
              <a:t>Class Loading Deadlock </a:t>
            </a:r>
            <a:endParaRPr lang="he-IL" altLang="he-IL" dirty="0"/>
          </a:p>
        </p:txBody>
      </p:sp>
      <p:sp>
        <p:nvSpPr>
          <p:cNvPr id="3" name="Content Placeholder 2"/>
          <p:cNvSpPr>
            <a:spLocks noGrp="1"/>
          </p:cNvSpPr>
          <p:nvPr>
            <p:ph idx="1"/>
          </p:nvPr>
        </p:nvSpPr>
        <p:spPr/>
        <p:txBody>
          <a:bodyPr/>
          <a:lstStyle/>
          <a:p>
            <a:r>
              <a:rPr lang="en-US"/>
              <a:t>2 different threads </a:t>
            </a:r>
          </a:p>
          <a:p>
            <a:r>
              <a:rPr lang="en-US"/>
              <a:t>2 different class classes with no direct relations</a:t>
            </a:r>
          </a:p>
          <a:p>
            <a:r>
              <a:rPr lang="en-US"/>
              <a:t>2 separate CLs</a:t>
            </a:r>
          </a:p>
          <a:p>
            <a:r>
              <a:rPr lang="en-US"/>
              <a:t>Why do we get deadlock ?!</a:t>
            </a:r>
          </a:p>
          <a:p>
            <a:endParaRPr lang="en-US"/>
          </a:p>
          <a:p>
            <a:r>
              <a:rPr lang="en-US"/>
              <a:t>Thread1 wants B from CL2</a:t>
            </a:r>
          </a:p>
          <a:p>
            <a:pPr lvl="1"/>
            <a:r>
              <a:rPr lang="en-US"/>
              <a:t>It locks CL2 to load B directly – but then – </a:t>
            </a:r>
          </a:p>
          <a:p>
            <a:pPr lvl="1"/>
            <a:r>
              <a:rPr lang="en-US"/>
              <a:t>CL2 locks CL1 in order to define B (so CL1 loads A)</a:t>
            </a:r>
          </a:p>
          <a:p>
            <a:pPr lvl="3"/>
            <a:endParaRPr lang="en-US"/>
          </a:p>
          <a:p>
            <a:r>
              <a:rPr lang="en-US"/>
              <a:t>Thread2 wants D from CL1</a:t>
            </a:r>
          </a:p>
          <a:p>
            <a:pPr lvl="1"/>
            <a:r>
              <a:rPr lang="en-US"/>
              <a:t>It locks CL1 to load D directly – but then – </a:t>
            </a:r>
          </a:p>
          <a:p>
            <a:pPr lvl="1"/>
            <a:r>
              <a:rPr lang="en-US"/>
              <a:t>CL1 locks CL2 in order to define D (so CL2 loads C)</a:t>
            </a:r>
          </a:p>
          <a:p>
            <a:endParaRPr lang="he-IL"/>
          </a:p>
          <a:p>
            <a:endParaRPr lang="he-I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he-IL" dirty="0"/>
              <a:t>Class Loading Deadlock - Fixed</a:t>
            </a:r>
            <a:endParaRPr lang="he-IL" altLang="he-IL" dirty="0"/>
          </a:p>
        </p:txBody>
      </p:sp>
      <p:sp>
        <p:nvSpPr>
          <p:cNvPr id="3" name="Content Placeholder 2"/>
          <p:cNvSpPr>
            <a:spLocks noGrp="1"/>
          </p:cNvSpPr>
          <p:nvPr>
            <p:ph idx="1"/>
          </p:nvPr>
        </p:nvSpPr>
        <p:spPr/>
        <p:txBody>
          <a:bodyPr/>
          <a:lstStyle/>
          <a:p>
            <a:pPr marL="0" indent="0">
              <a:buNone/>
            </a:pPr>
            <a:r>
              <a:rPr lang="en-US" b="1" dirty="0"/>
              <a:t>Multithreaded class loading CL – fixed in JDK 7</a:t>
            </a:r>
          </a:p>
          <a:p>
            <a:pPr lvl="2"/>
            <a:r>
              <a:rPr lang="en-US" dirty="0"/>
              <a:t>Synchronization is no longer done according to CL </a:t>
            </a:r>
          </a:p>
          <a:p>
            <a:pPr lvl="2"/>
            <a:r>
              <a:rPr lang="en-US" dirty="0"/>
              <a:t>It is applied to the combination of CL + class name</a:t>
            </a:r>
          </a:p>
          <a:p>
            <a:pPr lvl="2"/>
            <a:endParaRPr lang="en-US" dirty="0"/>
          </a:p>
          <a:p>
            <a:pPr lvl="2"/>
            <a:r>
              <a:rPr lang="en-US" dirty="0"/>
              <a:t>Back to our scenario:</a:t>
            </a:r>
          </a:p>
          <a:p>
            <a:pPr lvl="3"/>
            <a:r>
              <a:rPr lang="en-US" dirty="0"/>
              <a:t>Thread1 will lock CL1 to load parent class A	 (lock CL1+”A”)</a:t>
            </a:r>
          </a:p>
          <a:p>
            <a:pPr lvl="3"/>
            <a:r>
              <a:rPr lang="en-US" dirty="0"/>
              <a:t>Then will lock CL2 to load B 			 (lock CL2+”B”)</a:t>
            </a:r>
          </a:p>
          <a:p>
            <a:pPr lvl="3"/>
            <a:endParaRPr lang="en-US" dirty="0"/>
          </a:p>
          <a:p>
            <a:pPr lvl="3"/>
            <a:r>
              <a:rPr lang="en-US" dirty="0"/>
              <a:t>Thread2 will lock CL2 to load parent class C	 (lock CL2+”C”)</a:t>
            </a:r>
          </a:p>
          <a:p>
            <a:pPr lvl="3"/>
            <a:r>
              <a:rPr lang="en-US" dirty="0"/>
              <a:t>Then will lock CL1 to load D 			 (lock CL1+”D”)</a:t>
            </a:r>
          </a:p>
          <a:p>
            <a:pPr lvl="3"/>
            <a:endParaRPr lang="en-US" dirty="0"/>
          </a:p>
          <a:p>
            <a:pPr lvl="2"/>
            <a:r>
              <a:rPr lang="en-US" dirty="0"/>
              <a:t>Problem solved – we have 4 different locks instead of 2…</a:t>
            </a:r>
            <a:endParaRPr lang="he-IL" dirty="0"/>
          </a:p>
          <a:p>
            <a:pPr lvl="3"/>
            <a:endParaRPr lang="he-I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he-IL"/>
              <a:t>Class Loading Deadlock - Fixed</a:t>
            </a:r>
            <a:endParaRPr lang="he-IL" altLang="he-IL"/>
          </a:p>
        </p:txBody>
      </p:sp>
      <p:sp>
        <p:nvSpPr>
          <p:cNvPr id="3" name="Content Placeholder 2"/>
          <p:cNvSpPr>
            <a:spLocks noGrp="1"/>
          </p:cNvSpPr>
          <p:nvPr>
            <p:ph idx="1"/>
          </p:nvPr>
        </p:nvSpPr>
        <p:spPr/>
        <p:txBody>
          <a:bodyPr/>
          <a:lstStyle/>
          <a:p>
            <a:pPr marL="0" indent="0">
              <a:buNone/>
            </a:pPr>
            <a:r>
              <a:rPr lang="en-US" b="1" dirty="0"/>
              <a:t>Multithreaded class loading CL</a:t>
            </a:r>
          </a:p>
          <a:p>
            <a:pPr lvl="1"/>
            <a:r>
              <a:rPr lang="en-US" dirty="0"/>
              <a:t>How to use it ?</a:t>
            </a:r>
          </a:p>
          <a:p>
            <a:pPr lvl="2"/>
            <a:r>
              <a:rPr lang="en-US" dirty="0"/>
              <a:t>Basically this feature is turned off for backward compatibility</a:t>
            </a:r>
          </a:p>
          <a:p>
            <a:pPr lvl="2"/>
            <a:r>
              <a:rPr lang="en-US" dirty="0"/>
              <a:t>To turn on – call this method on your custom CL:</a:t>
            </a:r>
          </a:p>
          <a:p>
            <a:pPr lvl="3"/>
            <a:r>
              <a:rPr lang="en-US" i="1" dirty="0" err="1"/>
              <a:t>registerAsParallelCapable</a:t>
            </a:r>
            <a:r>
              <a:rPr lang="en-US" dirty="0"/>
              <a:t>()</a:t>
            </a:r>
          </a:p>
          <a:p>
            <a:pPr lvl="2"/>
            <a:r>
              <a:rPr lang="en-US" dirty="0"/>
              <a:t>If the custom CL overrides </a:t>
            </a:r>
            <a:r>
              <a:rPr lang="en-US" i="1" dirty="0" err="1"/>
              <a:t>findClass</a:t>
            </a:r>
            <a:r>
              <a:rPr lang="en-US" dirty="0"/>
              <a:t>(…), then no further changes are needed</a:t>
            </a:r>
          </a:p>
          <a:p>
            <a:pPr lvl="2"/>
            <a:r>
              <a:rPr lang="en-US" dirty="0"/>
              <a:t>If the custom CL overrides </a:t>
            </a:r>
            <a:r>
              <a:rPr lang="en-US" i="1" dirty="0" err="1"/>
              <a:t>loadClass</a:t>
            </a:r>
            <a:r>
              <a:rPr lang="en-US" dirty="0"/>
              <a:t>(…) </a:t>
            </a:r>
          </a:p>
          <a:p>
            <a:pPr lvl="3"/>
            <a:r>
              <a:rPr lang="en-US" dirty="0"/>
              <a:t>Method </a:t>
            </a:r>
            <a:r>
              <a:rPr lang="en-US" i="1" dirty="0" err="1"/>
              <a:t>defineClass</a:t>
            </a:r>
            <a:r>
              <a:rPr lang="en-US" dirty="0"/>
              <a:t>() must be invoked ONCE for any CL &amp; class name pairs</a:t>
            </a:r>
          </a:p>
          <a:p>
            <a:pPr lvl="3"/>
            <a:r>
              <a:rPr lang="en-US" dirty="0"/>
              <a:t>Define class obtains a lock on the parent CL to fully load class structure</a:t>
            </a:r>
            <a:endParaRPr lang="he-I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he-IL"/>
              <a:t>Jconsole</a:t>
            </a:r>
            <a:endParaRPr lang="he-IL" altLang="he-IL"/>
          </a:p>
        </p:txBody>
      </p:sp>
      <p:sp>
        <p:nvSpPr>
          <p:cNvPr id="87043" name="Content Placeholder 2"/>
          <p:cNvSpPr>
            <a:spLocks noGrp="1"/>
          </p:cNvSpPr>
          <p:nvPr>
            <p:ph idx="1"/>
          </p:nvPr>
        </p:nvSpPr>
        <p:spPr/>
        <p:txBody>
          <a:bodyPr/>
          <a:lstStyle/>
          <a:p>
            <a:pPr marL="0" indent="0">
              <a:buNone/>
            </a:pPr>
            <a:r>
              <a:rPr lang="en-US" altLang="he-IL" b="1" dirty="0"/>
              <a:t>A new tool provided as part of the JDK</a:t>
            </a:r>
          </a:p>
          <a:p>
            <a:pPr lvl="2"/>
            <a:r>
              <a:rPr lang="en-US" altLang="he-IL" dirty="0"/>
              <a:t>Provides out-of-the-box monitoring and management support</a:t>
            </a:r>
          </a:p>
          <a:p>
            <a:pPr lvl="2"/>
            <a:r>
              <a:rPr lang="en-US" altLang="he-IL" dirty="0"/>
              <a:t>Support both remote and local working modes</a:t>
            </a:r>
          </a:p>
          <a:p>
            <a:pPr lvl="2"/>
            <a:r>
              <a:rPr lang="en-US" altLang="he-IL" dirty="0"/>
              <a:t>Is JMX based</a:t>
            </a:r>
          </a:p>
          <a:p>
            <a:pPr lvl="2"/>
            <a:r>
              <a:rPr lang="en-US" altLang="he-IL" dirty="0"/>
              <a:t>Provided functionalities:</a:t>
            </a:r>
          </a:p>
          <a:p>
            <a:pPr lvl="3"/>
            <a:r>
              <a:rPr lang="en-US" altLang="he-IL" dirty="0"/>
              <a:t>Detect low memory</a:t>
            </a:r>
          </a:p>
          <a:p>
            <a:pPr lvl="3"/>
            <a:r>
              <a:rPr lang="en-US" altLang="he-IL" dirty="0"/>
              <a:t>Enable / Disable GC &amp; class loading verbose tracing</a:t>
            </a:r>
          </a:p>
          <a:p>
            <a:pPr lvl="3"/>
            <a:r>
              <a:rPr lang="en-US" altLang="he-IL" dirty="0"/>
              <a:t>Detect deadlocks</a:t>
            </a:r>
          </a:p>
          <a:p>
            <a:pPr lvl="3"/>
            <a:r>
              <a:rPr lang="en-US" altLang="he-IL" dirty="0"/>
              <a:t>Control log level [where logger is in use]</a:t>
            </a:r>
          </a:p>
          <a:p>
            <a:pPr lvl="3"/>
            <a:r>
              <a:rPr lang="en-US" altLang="he-IL" dirty="0"/>
              <a:t>View application’s </a:t>
            </a:r>
            <a:r>
              <a:rPr lang="en-US" altLang="he-IL" dirty="0" err="1"/>
              <a:t>MBeans</a:t>
            </a:r>
            <a:endParaRPr lang="en-US" altLang="he-IL" dirty="0"/>
          </a:p>
          <a:p>
            <a:pPr lvl="2"/>
            <a:endParaRPr lang="he-IL" altLang="he-IL" dirty="0"/>
          </a:p>
        </p:txBody>
      </p:sp>
      <p:sp>
        <p:nvSpPr>
          <p:cNvPr id="87047" name="Rectangle 5"/>
          <p:cNvSpPr>
            <a:spLocks noChangeArrowheads="1"/>
          </p:cNvSpPr>
          <p:nvPr/>
        </p:nvSpPr>
        <p:spPr bwMode="auto">
          <a:xfrm>
            <a:off x="642938" y="4572000"/>
            <a:ext cx="8043862" cy="1447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en-US" altLang="he-IL" sz="1422"/>
          </a:p>
        </p:txBody>
      </p:sp>
      <p:sp>
        <p:nvSpPr>
          <p:cNvPr id="137221" name="Rectangle 114"/>
          <p:cNvSpPr>
            <a:spLocks noChangeArrowheads="1"/>
          </p:cNvSpPr>
          <p:nvPr/>
        </p:nvSpPr>
        <p:spPr bwMode="auto">
          <a:xfrm>
            <a:off x="1217861" y="4699000"/>
            <a:ext cx="4000500" cy="12065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JVM</a:t>
            </a:r>
          </a:p>
          <a:p>
            <a:pPr algn="ctr" eaLnBrk="1" hangingPunct="1"/>
            <a:endParaRPr lang="en-US" altLang="he-IL"/>
          </a:p>
          <a:p>
            <a:pPr algn="ctr" eaLnBrk="1" hangingPunct="1"/>
            <a:endParaRPr lang="en-US" altLang="he-IL"/>
          </a:p>
          <a:p>
            <a:pPr algn="ctr" eaLnBrk="1" hangingPunct="1"/>
            <a:endParaRPr lang="en-US" altLang="he-IL"/>
          </a:p>
        </p:txBody>
      </p:sp>
      <p:sp>
        <p:nvSpPr>
          <p:cNvPr id="10" name="Rounded Rectangle 9"/>
          <p:cNvSpPr/>
          <p:nvPr/>
        </p:nvSpPr>
        <p:spPr>
          <a:xfrm>
            <a:off x="3810692" y="4953011"/>
            <a:ext cx="1285884" cy="825506"/>
          </a:xfrm>
          <a:prstGeom prst="roundRect">
            <a:avLst/>
          </a:prstGeom>
          <a:solidFill>
            <a:schemeClr val="bg1">
              <a:lumMod val="95000"/>
            </a:schemeClr>
          </a:solidFill>
          <a:ln>
            <a:solidFill>
              <a:schemeClr val="bg1">
                <a:lumMod val="8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dirty="0">
                <a:solidFill>
                  <a:schemeClr val="tx1"/>
                </a:solidFill>
              </a:rPr>
              <a:t>Platform</a:t>
            </a:r>
          </a:p>
          <a:p>
            <a:pPr algn="ctr">
              <a:defRPr/>
            </a:pPr>
            <a:r>
              <a:rPr lang="en-US" dirty="0" err="1">
                <a:solidFill>
                  <a:schemeClr val="tx1"/>
                </a:solidFill>
              </a:rPr>
              <a:t>MBean</a:t>
            </a:r>
            <a:r>
              <a:rPr lang="en-US" dirty="0">
                <a:solidFill>
                  <a:schemeClr val="tx1"/>
                </a:solidFill>
              </a:rPr>
              <a:t> Server</a:t>
            </a:r>
            <a:endParaRPr lang="he-IL" dirty="0">
              <a:solidFill>
                <a:schemeClr val="tx1"/>
              </a:solidFill>
            </a:endParaRPr>
          </a:p>
        </p:txBody>
      </p:sp>
      <p:sp>
        <p:nvSpPr>
          <p:cNvPr id="12" name="Rounded Rectangle 11"/>
          <p:cNvSpPr/>
          <p:nvPr/>
        </p:nvSpPr>
        <p:spPr>
          <a:xfrm>
            <a:off x="6382460" y="4953011"/>
            <a:ext cx="1285884" cy="825506"/>
          </a:xfrm>
          <a:prstGeom prst="roundRect">
            <a:avLst/>
          </a:prstGeom>
          <a:solidFill>
            <a:schemeClr val="bg1">
              <a:lumMod val="95000"/>
            </a:schemeClr>
          </a:solidFill>
          <a:ln>
            <a:solidFill>
              <a:schemeClr val="bg1">
                <a:lumMod val="8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dirty="0" err="1">
                <a:solidFill>
                  <a:schemeClr val="tx1"/>
                </a:solidFill>
              </a:rPr>
              <a:t>Jconsole</a:t>
            </a:r>
            <a:endParaRPr lang="he-IL" dirty="0">
              <a:solidFill>
                <a:schemeClr val="tx1"/>
              </a:solidFill>
            </a:endParaRPr>
          </a:p>
        </p:txBody>
      </p:sp>
      <p:cxnSp>
        <p:nvCxnSpPr>
          <p:cNvPr id="14" name="Straight Arrow Connector 13"/>
          <p:cNvCxnSpPr/>
          <p:nvPr/>
        </p:nvCxnSpPr>
        <p:spPr>
          <a:xfrm rot="10800000">
            <a:off x="5096576" y="5365750"/>
            <a:ext cx="1285875"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a:off x="2953451" y="5365750"/>
            <a:ext cx="85725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a:off x="3453513" y="5016500"/>
            <a:ext cx="357188" cy="25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39520" y="4919133"/>
            <a:ext cx="1285884" cy="825506"/>
          </a:xfrm>
          <a:prstGeom prst="roundRect">
            <a:avLst/>
          </a:prstGeom>
          <a:solidFill>
            <a:schemeClr val="bg1">
              <a:lumMod val="95000"/>
            </a:schemeClr>
          </a:solidFill>
          <a:ln>
            <a:solidFill>
              <a:schemeClr val="bg1">
                <a:lumMod val="8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dirty="0">
                <a:solidFill>
                  <a:schemeClr val="tx1"/>
                </a:solidFill>
              </a:rPr>
              <a:t>Java </a:t>
            </a:r>
            <a:r>
              <a:rPr lang="en-US" dirty="0" err="1">
                <a:solidFill>
                  <a:schemeClr val="tx1"/>
                </a:solidFill>
              </a:rPr>
              <a:t>Applcation</a:t>
            </a:r>
            <a:endParaRPr lang="he-IL" dirty="0">
              <a:solidFill>
                <a:schemeClr val="tx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he-IL"/>
              <a:t>Jconsole</a:t>
            </a:r>
            <a:endParaRPr lang="he-IL" altLang="he-IL"/>
          </a:p>
        </p:txBody>
      </p:sp>
      <p:sp>
        <p:nvSpPr>
          <p:cNvPr id="88067" name="Content Placeholder 2"/>
          <p:cNvSpPr>
            <a:spLocks noGrp="1"/>
          </p:cNvSpPr>
          <p:nvPr>
            <p:ph idx="1"/>
          </p:nvPr>
        </p:nvSpPr>
        <p:spPr/>
        <p:txBody>
          <a:bodyPr/>
          <a:lstStyle/>
          <a:p>
            <a:pPr marL="0" indent="0">
              <a:buNone/>
            </a:pPr>
            <a:r>
              <a:rPr lang="en-US" altLang="he-IL" b="1" dirty="0"/>
              <a:t>Starting the console</a:t>
            </a:r>
          </a:p>
          <a:p>
            <a:endParaRPr lang="en-US" altLang="he-IL" dirty="0"/>
          </a:p>
          <a:p>
            <a:pPr lvl="1"/>
            <a:r>
              <a:rPr lang="en-US" altLang="he-IL" dirty="0"/>
              <a:t>Locally:  </a:t>
            </a:r>
          </a:p>
          <a:p>
            <a:pPr lvl="2"/>
            <a:r>
              <a:rPr lang="en-US" altLang="he-IL" dirty="0"/>
              <a:t>Start your application with the system property –</a:t>
            </a:r>
            <a:r>
              <a:rPr lang="en-US" altLang="he-IL" b="1" i="1" dirty="0" err="1"/>
              <a:t>Dcom.sun.management.jmxremote</a:t>
            </a:r>
            <a:endParaRPr lang="en-US" altLang="he-IL" b="1" i="1" dirty="0"/>
          </a:p>
          <a:p>
            <a:pPr lvl="3"/>
            <a:r>
              <a:rPr lang="en-US" altLang="he-IL" dirty="0"/>
              <a:t>This will activate the </a:t>
            </a:r>
            <a:r>
              <a:rPr lang="en-US" altLang="he-IL" dirty="0" err="1"/>
              <a:t>Mbean</a:t>
            </a:r>
            <a:r>
              <a:rPr lang="en-US" altLang="he-IL" dirty="0"/>
              <a:t> server</a:t>
            </a:r>
          </a:p>
          <a:p>
            <a:pPr lvl="2"/>
            <a:r>
              <a:rPr lang="en-US" altLang="he-IL" dirty="0"/>
              <a:t>simply run ‘</a:t>
            </a:r>
            <a:r>
              <a:rPr lang="en-US" altLang="he-IL" dirty="0" err="1"/>
              <a:t>jconsole</a:t>
            </a:r>
            <a:r>
              <a:rPr lang="en-US" altLang="he-IL" dirty="0"/>
              <a:t>’ from the JDK bin directory </a:t>
            </a:r>
          </a:p>
          <a:p>
            <a:pPr lvl="2"/>
            <a:r>
              <a:rPr lang="en-US" altLang="he-IL" dirty="0"/>
              <a:t>Choose your application to monitor from list</a:t>
            </a:r>
          </a:p>
          <a:p>
            <a:pPr lvl="2"/>
            <a:endParaRPr lang="en-US" altLang="he-IL" dirty="0"/>
          </a:p>
          <a:p>
            <a:pPr lvl="1"/>
            <a:r>
              <a:rPr lang="en-US" altLang="he-IL" dirty="0"/>
              <a:t>Remotely: </a:t>
            </a:r>
          </a:p>
          <a:p>
            <a:pPr lvl="2"/>
            <a:r>
              <a:rPr lang="en-US" altLang="he-IL" dirty="0"/>
              <a:t>Start your application with the same property as in local mode</a:t>
            </a:r>
          </a:p>
          <a:p>
            <a:pPr lvl="2"/>
            <a:r>
              <a:rPr lang="en-US" altLang="he-IL" dirty="0"/>
              <a:t>Set port via –</a:t>
            </a:r>
            <a:r>
              <a:rPr lang="en-US" altLang="he-IL" b="1" i="1" dirty="0" err="1"/>
              <a:t>Dcom.sun.management.jmxremote.port</a:t>
            </a:r>
            <a:r>
              <a:rPr lang="en-US" altLang="he-IL" b="1" i="1" dirty="0"/>
              <a:t>=</a:t>
            </a:r>
            <a:r>
              <a:rPr lang="en-US" altLang="he-IL" b="1" i="1" dirty="0" err="1"/>
              <a:t>portNum</a:t>
            </a:r>
            <a:endParaRPr lang="en-US" altLang="he-IL" b="1" i="1" dirty="0"/>
          </a:p>
          <a:p>
            <a:pPr lvl="2"/>
            <a:r>
              <a:rPr lang="en-US" altLang="he-IL" dirty="0"/>
              <a:t>Password can be defined, loaded from file and disabled via additional properties</a:t>
            </a:r>
          </a:p>
          <a:p>
            <a:pPr lvl="2"/>
            <a:r>
              <a:rPr lang="en-US" altLang="he-IL" dirty="0"/>
              <a:t>Run </a:t>
            </a:r>
            <a:r>
              <a:rPr lang="en-US" altLang="he-IL" dirty="0" err="1"/>
              <a:t>jconsole</a:t>
            </a:r>
            <a:r>
              <a:rPr lang="en-US" altLang="he-IL" dirty="0"/>
              <a:t> </a:t>
            </a:r>
            <a:r>
              <a:rPr lang="en-US" altLang="he-IL" dirty="0" err="1"/>
              <a:t>host:port</a:t>
            </a:r>
            <a:r>
              <a:rPr lang="en-US" altLang="he-IL" dirty="0"/>
              <a:t> and choose your application from list</a:t>
            </a:r>
          </a:p>
          <a:p>
            <a:pPr lvl="1"/>
            <a:endParaRPr lang="en-US" altLang="he-IL" dirty="0"/>
          </a:p>
          <a:p>
            <a:pPr lvl="2"/>
            <a:endParaRPr lang="he-IL" altLang="he-I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he-IL"/>
              <a:t>Jconsole</a:t>
            </a:r>
            <a:endParaRPr lang="he-IL" altLang="he-IL"/>
          </a:p>
        </p:txBody>
      </p:sp>
      <p:pic>
        <p:nvPicPr>
          <p:cNvPr id="139267" name="Picture 8" descr="C:\Users\Rony\Desktop\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12776"/>
            <a:ext cx="6660791" cy="493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he-IL"/>
              <a:t>Jconsole</a:t>
            </a:r>
            <a:endParaRPr lang="he-IL" altLang="he-IL"/>
          </a:p>
        </p:txBody>
      </p:sp>
      <p:sp>
        <p:nvSpPr>
          <p:cNvPr id="3" name="Content Placeholder 2"/>
          <p:cNvSpPr>
            <a:spLocks noGrp="1"/>
          </p:cNvSpPr>
          <p:nvPr>
            <p:ph idx="1"/>
          </p:nvPr>
        </p:nvSpPr>
        <p:spPr/>
        <p:txBody>
          <a:bodyPr/>
          <a:lstStyle/>
          <a:p>
            <a:endParaRPr lang="he-IL"/>
          </a:p>
        </p:txBody>
      </p:sp>
      <p:pic>
        <p:nvPicPr>
          <p:cNvPr id="140291" name="Picture 2" descr="C:\Users\Rony\Desktop\Imag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821" y="1484784"/>
            <a:ext cx="660878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he-IL"/>
              <a:t>Jconsole</a:t>
            </a:r>
            <a:endParaRPr lang="he-IL" altLang="he-IL"/>
          </a:p>
        </p:txBody>
      </p:sp>
      <p:sp>
        <p:nvSpPr>
          <p:cNvPr id="3" name="Content Placeholder 2"/>
          <p:cNvSpPr>
            <a:spLocks noGrp="1"/>
          </p:cNvSpPr>
          <p:nvPr>
            <p:ph idx="1"/>
          </p:nvPr>
        </p:nvSpPr>
        <p:spPr/>
        <p:txBody>
          <a:bodyPr/>
          <a:lstStyle/>
          <a:p>
            <a:endParaRPr lang="he-IL"/>
          </a:p>
        </p:txBody>
      </p:sp>
      <p:pic>
        <p:nvPicPr>
          <p:cNvPr id="141315" name="Picture 2" descr="C:\Users\Rony\Desktop\Imag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069" y="1484784"/>
            <a:ext cx="6609284"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altLang="he-IL"/>
              <a:t>Jconsole</a:t>
            </a:r>
            <a:endParaRPr lang="he-IL" altLang="he-IL"/>
          </a:p>
        </p:txBody>
      </p:sp>
      <p:sp>
        <p:nvSpPr>
          <p:cNvPr id="3" name="Content Placeholder 2"/>
          <p:cNvSpPr>
            <a:spLocks noGrp="1"/>
          </p:cNvSpPr>
          <p:nvPr>
            <p:ph idx="1"/>
          </p:nvPr>
        </p:nvSpPr>
        <p:spPr/>
        <p:txBody>
          <a:bodyPr/>
          <a:lstStyle/>
          <a:p>
            <a:endParaRPr lang="he-IL"/>
          </a:p>
        </p:txBody>
      </p:sp>
      <p:pic>
        <p:nvPicPr>
          <p:cNvPr id="142339" name="Picture 2" descr="C:\Users\Rony\Desktop\Imag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085" y="1484784"/>
            <a:ext cx="6800951"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he-IL"/>
              <a:t>Jconsole</a:t>
            </a:r>
            <a:endParaRPr lang="he-IL" altLang="he-IL"/>
          </a:p>
        </p:txBody>
      </p:sp>
      <p:sp>
        <p:nvSpPr>
          <p:cNvPr id="3" name="Content Placeholder 2"/>
          <p:cNvSpPr>
            <a:spLocks noGrp="1"/>
          </p:cNvSpPr>
          <p:nvPr>
            <p:ph idx="1"/>
          </p:nvPr>
        </p:nvSpPr>
        <p:spPr/>
        <p:txBody>
          <a:bodyPr/>
          <a:lstStyle/>
          <a:p>
            <a:endParaRPr lang="he-IL"/>
          </a:p>
        </p:txBody>
      </p:sp>
      <p:pic>
        <p:nvPicPr>
          <p:cNvPr id="143363" name="Picture 2" descr="C:\Users\Rony\Desktop\Imag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872" y="1484784"/>
            <a:ext cx="6689028"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he-IL"/>
              <a:t>Hotspot</a:t>
            </a:r>
          </a:p>
        </p:txBody>
      </p:sp>
      <p:sp>
        <p:nvSpPr>
          <p:cNvPr id="25602" name="Rectangle 3"/>
          <p:cNvSpPr>
            <a:spLocks noGrp="1" noChangeArrowheads="1"/>
          </p:cNvSpPr>
          <p:nvPr>
            <p:ph idx="1"/>
          </p:nvPr>
        </p:nvSpPr>
        <p:spPr>
          <a:xfrm>
            <a:off x="395536" y="1340768"/>
            <a:ext cx="8229600" cy="4896544"/>
          </a:xfrm>
        </p:spPr>
        <p:txBody>
          <a:bodyPr/>
          <a:lstStyle/>
          <a:p>
            <a:pPr marL="0" indent="0">
              <a:buNone/>
            </a:pPr>
            <a:r>
              <a:rPr lang="en-US" b="1" dirty="0"/>
              <a:t>Enhanced JVM</a:t>
            </a:r>
          </a:p>
        </p:txBody>
      </p:sp>
      <p:pic>
        <p:nvPicPr>
          <p:cNvPr id="20484" name="Picture 4" descr="j2s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870941"/>
            <a:ext cx="6480720" cy="433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he-IL"/>
              <a:t>Jconsole</a:t>
            </a:r>
            <a:endParaRPr lang="he-IL" altLang="he-IL"/>
          </a:p>
        </p:txBody>
      </p:sp>
      <p:sp>
        <p:nvSpPr>
          <p:cNvPr id="3" name="Content Placeholder 2"/>
          <p:cNvSpPr>
            <a:spLocks noGrp="1"/>
          </p:cNvSpPr>
          <p:nvPr>
            <p:ph idx="1"/>
          </p:nvPr>
        </p:nvSpPr>
        <p:spPr/>
        <p:txBody>
          <a:bodyPr/>
          <a:lstStyle/>
          <a:p>
            <a:endParaRPr lang="he-IL"/>
          </a:p>
        </p:txBody>
      </p:sp>
      <p:pic>
        <p:nvPicPr>
          <p:cNvPr id="144387" name="Picture 2" descr="C:\Users\Rony\Desktop\Imag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640976" cy="491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Available in the Oracle JDK since Java 7u40</a:t>
            </a:r>
          </a:p>
          <a:p>
            <a:pPr lvl="1"/>
            <a:r>
              <a:rPr lang="en-US" dirty="0"/>
              <a:t>Originates from </a:t>
            </a:r>
            <a:r>
              <a:rPr lang="en-US" dirty="0" err="1"/>
              <a:t>JRockit</a:t>
            </a:r>
            <a:r>
              <a:rPr lang="en-US" dirty="0"/>
              <a:t> JVM</a:t>
            </a:r>
          </a:p>
          <a:p>
            <a:pPr lvl="1"/>
            <a:r>
              <a:rPr lang="en-US" dirty="0"/>
              <a:t>Used for 2 main purposes:</a:t>
            </a:r>
          </a:p>
          <a:p>
            <a:pPr lvl="2"/>
            <a:r>
              <a:rPr lang="en-US" dirty="0"/>
              <a:t>Monitoring the state of multiple running Oracle JVMs</a:t>
            </a:r>
          </a:p>
          <a:p>
            <a:pPr lvl="2"/>
            <a:r>
              <a:rPr lang="en-US" dirty="0"/>
              <a:t>Java Flight Recorder dump file analysis</a:t>
            </a:r>
          </a:p>
          <a:p>
            <a:pPr lvl="1"/>
            <a:r>
              <a:rPr lang="en-US" dirty="0"/>
              <a:t>Built on JVM JMX Server</a:t>
            </a:r>
          </a:p>
          <a:p>
            <a:pPr lvl="1"/>
            <a:r>
              <a:rPr lang="en-US" dirty="0"/>
              <a:t>JAVA_HOME\bin\jmc.exe</a:t>
            </a:r>
          </a:p>
          <a:p>
            <a:pPr lvl="1"/>
            <a:endParaRPr lang="en-US" dirty="0"/>
          </a:p>
          <a:p>
            <a:pPr lvl="1"/>
            <a:endParaRPr lang="en-US" dirty="0"/>
          </a:p>
          <a:p>
            <a:pPr lvl="1"/>
            <a:endParaRPr lang="en-US" dirty="0"/>
          </a:p>
        </p:txBody>
      </p:sp>
      <p:pic>
        <p:nvPicPr>
          <p:cNvPr id="145412" name="Picture 7" descr="http://4.bp.blogspot.com/-ZpqUbG3wuoY/Ujl59g1iLdI/AAAAAAAAAIg/xci-n4nynkg/s1600/ug97un27aacvw1gyg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4005263"/>
            <a:ext cx="2087562"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Real time processing</a:t>
            </a:r>
          </a:p>
          <a:p>
            <a:pPr lvl="2"/>
            <a:r>
              <a:rPr lang="en-US" dirty="0"/>
              <a:t>Heap</a:t>
            </a:r>
          </a:p>
          <a:p>
            <a:pPr lvl="2"/>
            <a:r>
              <a:rPr lang="en-US" dirty="0"/>
              <a:t>CPU</a:t>
            </a:r>
          </a:p>
          <a:p>
            <a:pPr lvl="2"/>
            <a:r>
              <a:rPr lang="en-US" dirty="0"/>
              <a:t>GC Pause </a:t>
            </a:r>
            <a:br>
              <a:rPr lang="en-US" dirty="0"/>
            </a:br>
            <a:r>
              <a:rPr lang="en-US" dirty="0"/>
              <a:t>time </a:t>
            </a:r>
          </a:p>
          <a:p>
            <a:pPr lvl="1"/>
            <a:endParaRPr lang="en-US" dirty="0"/>
          </a:p>
          <a:p>
            <a:pPr lvl="1"/>
            <a:endParaRPr lang="en-US" dirty="0"/>
          </a:p>
          <a:p>
            <a:pPr lvl="1"/>
            <a:endParaRPr lang="en-US" dirty="0"/>
          </a:p>
        </p:txBody>
      </p:sp>
      <p:pic>
        <p:nvPicPr>
          <p:cNvPr id="14643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7838" y="2745953"/>
            <a:ext cx="5668962" cy="3635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Event triggers</a:t>
            </a:r>
          </a:p>
          <a:p>
            <a:pPr lvl="2"/>
            <a:r>
              <a:rPr lang="en-US" dirty="0"/>
              <a:t>Act when JMX counter exceeds any pre-set limit in any given time</a:t>
            </a:r>
          </a:p>
          <a:p>
            <a:pPr lvl="2"/>
            <a:endParaRPr lang="en-US" dirty="0"/>
          </a:p>
          <a:p>
            <a:pPr lvl="1"/>
            <a:endParaRPr lang="en-US" dirty="0"/>
          </a:p>
          <a:p>
            <a:pPr lvl="1"/>
            <a:endParaRPr lang="en-US" dirty="0"/>
          </a:p>
          <a:p>
            <a:pPr lvl="1"/>
            <a:endParaRPr lang="en-US" dirty="0"/>
          </a:p>
        </p:txBody>
      </p:sp>
      <p:pic>
        <p:nvPicPr>
          <p:cNvPr id="147460" name="Picture 2" descr="tri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363913"/>
            <a:ext cx="5905500" cy="2390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011863" y="3673474"/>
            <a:ext cx="2808287" cy="2649871"/>
          </a:xfrm>
          <a:prstGeom prst="rect">
            <a:avLst/>
          </a:prstGeom>
        </p:spPr>
      </p:pic>
    </p:spTree>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Memory tab</a:t>
            </a:r>
          </a:p>
          <a:p>
            <a:pPr lvl="2"/>
            <a:r>
              <a:rPr lang="en-US" dirty="0"/>
              <a:t>Heap generation</a:t>
            </a:r>
          </a:p>
          <a:p>
            <a:pPr lvl="2"/>
            <a:r>
              <a:rPr lang="en-US" dirty="0"/>
              <a:t>Minor &amp; </a:t>
            </a:r>
            <a:br>
              <a:rPr lang="en-US" dirty="0"/>
            </a:br>
            <a:r>
              <a:rPr lang="en-US" dirty="0"/>
              <a:t>full GC</a:t>
            </a:r>
            <a:br>
              <a:rPr lang="en-US" dirty="0"/>
            </a:br>
            <a:r>
              <a:rPr lang="en-US" dirty="0"/>
              <a:t>Info</a:t>
            </a:r>
          </a:p>
          <a:p>
            <a:pPr lvl="2"/>
            <a:endParaRPr lang="en-US" dirty="0"/>
          </a:p>
          <a:p>
            <a:pPr lvl="1"/>
            <a:endParaRPr lang="en-US" dirty="0"/>
          </a:p>
          <a:p>
            <a:pPr lvl="1"/>
            <a:endParaRPr lang="en-US" dirty="0"/>
          </a:p>
          <a:p>
            <a:pPr lvl="1"/>
            <a:endParaRPr lang="en-US" dirty="0"/>
          </a:p>
        </p:txBody>
      </p:sp>
      <p:pic>
        <p:nvPicPr>
          <p:cNvPr id="148484" name="Picture 2" descr="http://384uqqh5pka2ma24ild282mv.wpengine.netdna-cdn.com/wp-content/uploads/2015/03/mem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888381"/>
            <a:ext cx="6016625" cy="3636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Threads tab</a:t>
            </a:r>
          </a:p>
          <a:p>
            <a:pPr lvl="2"/>
            <a:endParaRPr lang="en-US" dirty="0"/>
          </a:p>
          <a:p>
            <a:pPr lvl="2"/>
            <a:endParaRPr lang="en-US" dirty="0"/>
          </a:p>
          <a:p>
            <a:pPr lvl="2"/>
            <a:r>
              <a:rPr lang="en-US" dirty="0"/>
              <a:t>Thread state</a:t>
            </a:r>
          </a:p>
          <a:p>
            <a:pPr lvl="2"/>
            <a:r>
              <a:rPr lang="en-US" dirty="0"/>
              <a:t>Lock name</a:t>
            </a:r>
          </a:p>
          <a:p>
            <a:pPr lvl="2"/>
            <a:r>
              <a:rPr lang="en-US" dirty="0"/>
              <a:t>Deadlock</a:t>
            </a:r>
          </a:p>
          <a:p>
            <a:pPr lvl="2"/>
            <a:r>
              <a:rPr lang="en-US" dirty="0"/>
              <a:t>Blocked </a:t>
            </a:r>
            <a:br>
              <a:rPr lang="en-US" dirty="0"/>
            </a:br>
            <a:r>
              <a:rPr lang="en-US" dirty="0"/>
              <a:t>count</a:t>
            </a:r>
          </a:p>
          <a:p>
            <a:pPr lvl="2"/>
            <a:r>
              <a:rPr lang="en-US" dirty="0"/>
              <a:t>Per thread </a:t>
            </a:r>
            <a:br>
              <a:rPr lang="en-US" dirty="0"/>
            </a:br>
            <a:r>
              <a:rPr lang="en-US" dirty="0"/>
              <a:t>CPU usage</a:t>
            </a:r>
          </a:p>
          <a:p>
            <a:pPr lvl="2"/>
            <a:r>
              <a:rPr lang="en-US" dirty="0"/>
              <a:t>Amount of</a:t>
            </a:r>
            <a:br>
              <a:rPr lang="en-US" dirty="0"/>
            </a:br>
            <a:r>
              <a:rPr lang="en-US" dirty="0"/>
              <a:t>memory allocated by a given thread since it was started</a:t>
            </a:r>
          </a:p>
          <a:p>
            <a:pPr lvl="1"/>
            <a:endParaRPr lang="en-US" dirty="0"/>
          </a:p>
          <a:p>
            <a:pPr lvl="1"/>
            <a:endParaRPr lang="en-US" dirty="0"/>
          </a:p>
          <a:p>
            <a:pPr lvl="1"/>
            <a:endParaRPr lang="en-US" dirty="0"/>
          </a:p>
        </p:txBody>
      </p:sp>
      <p:pic>
        <p:nvPicPr>
          <p:cNvPr id="149508" name="Picture 2" descr="threads-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72816"/>
            <a:ext cx="5905500" cy="3505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Flight recorder - Initial screen</a:t>
            </a:r>
          </a:p>
          <a:p>
            <a:pPr lvl="2"/>
            <a:r>
              <a:rPr lang="en-US" dirty="0"/>
              <a:t>View JVM </a:t>
            </a:r>
            <a:r>
              <a:rPr lang="en-US" dirty="0" err="1"/>
              <a:t>args</a:t>
            </a:r>
            <a:endParaRPr lang="en-US" dirty="0"/>
          </a:p>
          <a:p>
            <a:pPr lvl="2"/>
            <a:r>
              <a:rPr lang="en-US" dirty="0"/>
              <a:t>You may set</a:t>
            </a:r>
          </a:p>
          <a:p>
            <a:pPr lvl="3"/>
            <a:r>
              <a:rPr lang="en-US" dirty="0"/>
              <a:t>time </a:t>
            </a:r>
            <a:br>
              <a:rPr lang="en-US" dirty="0"/>
            </a:br>
            <a:r>
              <a:rPr lang="en-US" dirty="0"/>
              <a:t>range for</a:t>
            </a:r>
            <a:br>
              <a:rPr lang="en-US" dirty="0"/>
            </a:br>
            <a:r>
              <a:rPr lang="en-US" dirty="0"/>
              <a:t>analyzing</a:t>
            </a:r>
          </a:p>
          <a:p>
            <a:pPr lvl="2"/>
            <a:endParaRPr lang="en-US" dirty="0"/>
          </a:p>
          <a:p>
            <a:pPr lvl="1"/>
            <a:endParaRPr lang="en-US" dirty="0"/>
          </a:p>
          <a:p>
            <a:pPr lvl="1"/>
            <a:endParaRPr lang="en-US" dirty="0"/>
          </a:p>
          <a:p>
            <a:pPr lvl="1"/>
            <a:endParaRPr lang="en-US" dirty="0"/>
          </a:p>
          <a:p>
            <a:pPr lvl="1"/>
            <a:endParaRPr lang="en-US" dirty="0"/>
          </a:p>
        </p:txBody>
      </p:sp>
      <p:pic>
        <p:nvPicPr>
          <p:cNvPr id="150532" name="Picture 2" descr="jfr_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636912"/>
            <a:ext cx="5785163" cy="34617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Flight recorder </a:t>
            </a:r>
          </a:p>
          <a:p>
            <a:pPr marL="914400" lvl="2" indent="0">
              <a:buNone/>
            </a:pPr>
            <a:r>
              <a:rPr lang="en-US" dirty="0"/>
              <a:t>memory </a:t>
            </a:r>
            <a:br>
              <a:rPr lang="en-US" dirty="0"/>
            </a:br>
            <a:r>
              <a:rPr lang="en-US" dirty="0"/>
              <a:t>tab</a:t>
            </a:r>
          </a:p>
          <a:p>
            <a:pPr lvl="2"/>
            <a:endParaRPr lang="en-US" dirty="0"/>
          </a:p>
          <a:p>
            <a:pPr lvl="2"/>
            <a:r>
              <a:rPr lang="en-US" dirty="0"/>
              <a:t>Machine RAM</a:t>
            </a:r>
          </a:p>
          <a:p>
            <a:pPr lvl="2"/>
            <a:r>
              <a:rPr lang="en-US" dirty="0"/>
              <a:t>Java heap </a:t>
            </a:r>
            <a:br>
              <a:rPr lang="en-US" dirty="0"/>
            </a:br>
            <a:r>
              <a:rPr lang="en-US" dirty="0"/>
              <a:t>usage </a:t>
            </a:r>
          </a:p>
          <a:p>
            <a:pPr lvl="2"/>
            <a:r>
              <a:rPr lang="en-US" dirty="0"/>
              <a:t>Garbage </a:t>
            </a:r>
            <a:br>
              <a:rPr lang="en-US" dirty="0"/>
            </a:br>
            <a:r>
              <a:rPr lang="en-US" dirty="0"/>
              <a:t>collections – </a:t>
            </a:r>
            <a:br>
              <a:rPr lang="en-US" dirty="0"/>
            </a:br>
            <a:r>
              <a:rPr lang="en-US" dirty="0"/>
              <a:t>when, why, for how long and how much space was cleaned up.</a:t>
            </a:r>
          </a:p>
          <a:p>
            <a:pPr lvl="2"/>
            <a:r>
              <a:rPr lang="en-US" dirty="0"/>
              <a:t>Memory allocation – inside / outside TLAB, by class/thread/stack trace.</a:t>
            </a:r>
          </a:p>
          <a:p>
            <a:pPr lvl="2"/>
            <a:r>
              <a:rPr lang="en-US" dirty="0"/>
              <a:t>Heap snapshot – number / amount of memory occupied by class name</a:t>
            </a:r>
          </a:p>
          <a:p>
            <a:pPr lvl="1"/>
            <a:endParaRPr lang="en-US" dirty="0"/>
          </a:p>
          <a:p>
            <a:pPr lvl="1"/>
            <a:endParaRPr lang="en-US" dirty="0"/>
          </a:p>
          <a:p>
            <a:pPr lvl="1"/>
            <a:endParaRPr lang="en-US" dirty="0"/>
          </a:p>
        </p:txBody>
      </p:sp>
      <p:pic>
        <p:nvPicPr>
          <p:cNvPr id="151556" name="Picture 4" descr="jfr-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340768"/>
            <a:ext cx="5761335" cy="34289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Flight recorder </a:t>
            </a:r>
          </a:p>
          <a:p>
            <a:pPr marL="914400" lvl="2" indent="0">
              <a:buNone/>
            </a:pPr>
            <a:r>
              <a:rPr lang="en-US" dirty="0"/>
              <a:t> allocation tab</a:t>
            </a:r>
          </a:p>
          <a:p>
            <a:pPr lvl="2"/>
            <a:endParaRPr lang="en-US" dirty="0"/>
          </a:p>
          <a:p>
            <a:pPr lvl="2"/>
            <a:r>
              <a:rPr lang="en-US" dirty="0"/>
              <a:t>Object </a:t>
            </a:r>
            <a:br>
              <a:rPr lang="en-US" dirty="0"/>
            </a:br>
            <a:r>
              <a:rPr lang="en-US" dirty="0"/>
              <a:t>allocations</a:t>
            </a:r>
          </a:p>
          <a:p>
            <a:pPr lvl="2"/>
            <a:r>
              <a:rPr lang="en-US" dirty="0"/>
              <a:t>By class</a:t>
            </a:r>
          </a:p>
          <a:p>
            <a:pPr lvl="2"/>
            <a:r>
              <a:rPr lang="en-US" dirty="0"/>
              <a:t>By thread</a:t>
            </a:r>
          </a:p>
          <a:p>
            <a:pPr lvl="2"/>
            <a:endParaRPr lang="en-US" dirty="0"/>
          </a:p>
          <a:p>
            <a:pPr lvl="1"/>
            <a:endParaRPr lang="en-US" dirty="0"/>
          </a:p>
          <a:p>
            <a:pPr lvl="1"/>
            <a:endParaRPr lang="en-US" dirty="0"/>
          </a:p>
          <a:p>
            <a:pPr lvl="1"/>
            <a:endParaRPr lang="en-US" dirty="0"/>
          </a:p>
        </p:txBody>
      </p:sp>
      <p:pic>
        <p:nvPicPr>
          <p:cNvPr id="152580" name="Picture 2" descr="jfr-al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170931"/>
            <a:ext cx="5905500" cy="3524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4"/>
          <p:cNvSpPr>
            <a:spLocks noGrp="1"/>
          </p:cNvSpPr>
          <p:nvPr>
            <p:ph type="title"/>
          </p:nvPr>
        </p:nvSpPr>
        <p:spPr/>
        <p:txBody>
          <a:bodyPr/>
          <a:lstStyle/>
          <a:p>
            <a:r>
              <a:rPr lang="en-US" altLang="he-IL"/>
              <a:t>JMC</a:t>
            </a:r>
            <a:endParaRPr lang="he-IL" altLang="he-IL"/>
          </a:p>
        </p:txBody>
      </p:sp>
      <p:sp>
        <p:nvSpPr>
          <p:cNvPr id="6" name="Content Placeholder 5"/>
          <p:cNvSpPr>
            <a:spLocks noGrp="1"/>
          </p:cNvSpPr>
          <p:nvPr>
            <p:ph idx="1"/>
          </p:nvPr>
        </p:nvSpPr>
        <p:spPr/>
        <p:txBody>
          <a:bodyPr/>
          <a:lstStyle/>
          <a:p>
            <a:pPr marL="0" indent="0">
              <a:buNone/>
            </a:pPr>
            <a:r>
              <a:rPr lang="en-US" b="1" dirty="0"/>
              <a:t>Java Mission Control</a:t>
            </a:r>
          </a:p>
          <a:p>
            <a:endParaRPr lang="en-US" dirty="0"/>
          </a:p>
          <a:p>
            <a:pPr lvl="1"/>
            <a:r>
              <a:rPr lang="en-US" dirty="0"/>
              <a:t>Flight recorder</a:t>
            </a:r>
            <a:br>
              <a:rPr lang="en-US" dirty="0"/>
            </a:br>
            <a:r>
              <a:rPr lang="en-US" dirty="0"/>
              <a:t> code tab</a:t>
            </a:r>
          </a:p>
          <a:p>
            <a:pPr lvl="2"/>
            <a:endParaRPr lang="en-US" dirty="0"/>
          </a:p>
          <a:p>
            <a:pPr lvl="2"/>
            <a:endParaRPr lang="en-US" dirty="0"/>
          </a:p>
          <a:p>
            <a:pPr lvl="2"/>
            <a:endParaRPr lang="en-US" dirty="0"/>
          </a:p>
          <a:p>
            <a:pPr lvl="2"/>
            <a:r>
              <a:rPr lang="en-US" dirty="0"/>
              <a:t>Method </a:t>
            </a:r>
            <a:br>
              <a:rPr lang="en-US" dirty="0"/>
            </a:br>
            <a:r>
              <a:rPr lang="en-US" dirty="0"/>
              <a:t>hotspots</a:t>
            </a:r>
          </a:p>
          <a:p>
            <a:pPr lvl="2"/>
            <a:r>
              <a:rPr lang="en-US" dirty="0"/>
              <a:t>Packages </a:t>
            </a:r>
            <a:br>
              <a:rPr lang="en-US" dirty="0"/>
            </a:br>
            <a:r>
              <a:rPr lang="en-US" dirty="0"/>
              <a:t>hotspots</a:t>
            </a:r>
          </a:p>
          <a:p>
            <a:pPr lvl="2"/>
            <a:r>
              <a:rPr lang="en-US" dirty="0"/>
              <a:t>Useful for </a:t>
            </a:r>
            <a:br>
              <a:rPr lang="en-US" dirty="0"/>
            </a:br>
            <a:r>
              <a:rPr lang="en-US" dirty="0"/>
              <a:t>CPU </a:t>
            </a:r>
            <a:br>
              <a:rPr lang="en-US" dirty="0"/>
            </a:br>
            <a:r>
              <a:rPr lang="en-US" dirty="0"/>
              <a:t>optimization</a:t>
            </a:r>
          </a:p>
          <a:p>
            <a:pPr lvl="2"/>
            <a:endParaRPr lang="en-US" dirty="0"/>
          </a:p>
          <a:p>
            <a:pPr lvl="2"/>
            <a:endParaRPr lang="en-US" dirty="0"/>
          </a:p>
          <a:p>
            <a:pPr lvl="1"/>
            <a:endParaRPr lang="en-US" dirty="0"/>
          </a:p>
          <a:p>
            <a:pPr lvl="1"/>
            <a:endParaRPr lang="en-US" dirty="0"/>
          </a:p>
          <a:p>
            <a:pPr lvl="1"/>
            <a:endParaRPr lang="en-US" dirty="0"/>
          </a:p>
        </p:txBody>
      </p:sp>
      <p:pic>
        <p:nvPicPr>
          <p:cNvPr id="153604" name="Picture 2" descr="jfr-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636912"/>
            <a:ext cx="5905500" cy="3505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theme/theme1.xml><?xml version="1.0" encoding="utf-8"?>
<a:theme xmlns:a="http://schemas.openxmlformats.org/drawingml/2006/main" name="JBh - ENG">
  <a:themeElements>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עיצוב ברירת מחדל">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עיצוב ברירת מחדל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עיצוב ברירת מחדל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עיצוב ברירת מחדל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עיצוב ברירת מחדל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עיצוב ברירת מחדל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עיצוב ברירת מחדל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עיצוב ברירת מחדל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עיצוב ברירת מחדל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bh-english-presentation" id="{3CBB459A-8211-4999-AC15-56985445BFA9}" vid="{594B0DE2-E1CF-4801-A24B-0578C5173E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Responsive Web Design</Template>
  <TotalTime>3714</TotalTime>
  <Words>19056</Words>
  <Application>Microsoft Macintosh PowerPoint</Application>
  <PresentationFormat>On-screen Show (4:3)</PresentationFormat>
  <Paragraphs>3198</Paragraphs>
  <Slides>224</Slides>
  <Notes>121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224</vt:i4>
      </vt:variant>
    </vt:vector>
  </HeadingPairs>
  <TitlesOfParts>
    <vt:vector size="232" baseType="lpstr">
      <vt:lpstr>Arial Unicode MS</vt:lpstr>
      <vt:lpstr>Arial</vt:lpstr>
      <vt:lpstr>Calibri</vt:lpstr>
      <vt:lpstr>Calibri Light</vt:lpstr>
      <vt:lpstr>Courier New</vt:lpstr>
      <vt:lpstr>Tahoma</vt:lpstr>
      <vt:lpstr>Times New Roman</vt:lpstr>
      <vt:lpstr>JBh - ENG</vt:lpstr>
      <vt:lpstr>Extreme Java</vt:lpstr>
      <vt:lpstr>Topics 1</vt:lpstr>
      <vt:lpstr>Topics 2</vt:lpstr>
      <vt:lpstr>JVM Internals</vt:lpstr>
      <vt:lpstr>Virtual Machine</vt:lpstr>
      <vt:lpstr>Virtual Machine</vt:lpstr>
      <vt:lpstr>Virtual Machine</vt:lpstr>
      <vt:lpstr>Virtual Machine</vt:lpstr>
      <vt:lpstr>Hotspot</vt:lpstr>
      <vt:lpstr>Hotspot</vt:lpstr>
      <vt:lpstr>Hotspot</vt:lpstr>
      <vt:lpstr>Hotspot</vt:lpstr>
      <vt:lpstr>Virtual Machine</vt:lpstr>
      <vt:lpstr>Virtual Machine</vt:lpstr>
      <vt:lpstr>Virtual Machine</vt:lpstr>
      <vt:lpstr>Hotspot</vt:lpstr>
      <vt:lpstr>Hotspot</vt:lpstr>
      <vt:lpstr>Hotspot</vt:lpstr>
      <vt:lpstr>Hotspot</vt:lpstr>
      <vt:lpstr>Escape Analysis</vt:lpstr>
      <vt:lpstr>Escape Analysis</vt:lpstr>
      <vt:lpstr>Escape Analysis</vt:lpstr>
      <vt:lpstr>Compressed Pointers</vt:lpstr>
      <vt:lpstr>Smaller Footprint</vt:lpstr>
      <vt:lpstr>PowerPoint Presentation</vt:lpstr>
      <vt:lpstr>GC</vt:lpstr>
      <vt:lpstr>Garbage Collector</vt:lpstr>
      <vt:lpstr>Garbage Collector</vt:lpstr>
      <vt:lpstr>Garbage Collector</vt:lpstr>
      <vt:lpstr>Garbage Collector</vt:lpstr>
      <vt:lpstr>Garbage Collector</vt:lpstr>
      <vt:lpstr>Garbage Collector</vt:lpstr>
      <vt:lpstr>Garbage Collector</vt:lpstr>
      <vt:lpstr>Garbage Collector</vt:lpstr>
      <vt:lpstr>Garbage Collector</vt:lpstr>
      <vt:lpstr>Garbage Collector</vt:lpstr>
      <vt:lpstr>Generational GC</vt:lpstr>
      <vt:lpstr>Generational GC</vt:lpstr>
      <vt:lpstr>G1</vt:lpstr>
      <vt:lpstr>G1</vt:lpstr>
      <vt:lpstr>G1</vt:lpstr>
      <vt:lpstr>Garbage Collector</vt:lpstr>
      <vt:lpstr>Garbage Collector</vt:lpstr>
      <vt:lpstr>Garbage Collector</vt:lpstr>
      <vt:lpstr>Tuning</vt:lpstr>
      <vt:lpstr>Tuning</vt:lpstr>
      <vt:lpstr>Tuning</vt:lpstr>
      <vt:lpstr>Weak References</vt:lpstr>
      <vt:lpstr>Weak References</vt:lpstr>
      <vt:lpstr>Weak References</vt:lpstr>
      <vt:lpstr>Weak References</vt:lpstr>
      <vt:lpstr>Weak References</vt:lpstr>
      <vt:lpstr>Weak References</vt:lpstr>
      <vt:lpstr>Weak References</vt:lpstr>
      <vt:lpstr>Weak References</vt:lpstr>
      <vt:lpstr>Weak References</vt:lpstr>
      <vt:lpstr>Weak References</vt:lpstr>
      <vt:lpstr>Weak References</vt:lpstr>
      <vt:lpstr>PowerPoint Presentation</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vt:lpstr>
      <vt:lpstr>Class Loading Deadlock </vt:lpstr>
      <vt:lpstr>Class Loading Deadlock </vt:lpstr>
      <vt:lpstr>Class Loading Deadlock </vt:lpstr>
      <vt:lpstr>Class Loading Deadlock - Fixed</vt:lpstr>
      <vt:lpstr>Class Loading Deadlock - Fixed</vt:lpstr>
      <vt:lpstr>Jconsole</vt:lpstr>
      <vt:lpstr>Jconsole</vt:lpstr>
      <vt:lpstr>Jconsole</vt:lpstr>
      <vt:lpstr>Jconsole</vt:lpstr>
      <vt:lpstr>Jconsole</vt:lpstr>
      <vt:lpstr>Jconsole</vt:lpstr>
      <vt:lpstr>Jconsole</vt:lpstr>
      <vt:lpstr>Jconsole</vt:lpstr>
      <vt:lpstr>JMC</vt:lpstr>
      <vt:lpstr>JMC</vt:lpstr>
      <vt:lpstr>JMC</vt:lpstr>
      <vt:lpstr>JMC</vt:lpstr>
      <vt:lpstr>JMC</vt:lpstr>
      <vt:lpstr>JMC</vt:lpstr>
      <vt:lpstr>JMC</vt:lpstr>
      <vt:lpstr>JMC</vt:lpstr>
      <vt:lpstr>JMC</vt:lpstr>
      <vt:lpstr>JMC</vt:lpstr>
      <vt:lpstr>PowerPoint Presentation</vt:lpstr>
      <vt:lpstr>Java Concurrency</vt:lpstr>
      <vt:lpstr>Subclassing Thread and Overriding run </vt:lpstr>
      <vt:lpstr>Implementing Runnable </vt:lpstr>
      <vt:lpstr>The Life Cycle of a Thread</vt:lpstr>
      <vt:lpstr>States of the Thread – Not Runnable</vt:lpstr>
      <vt:lpstr>States of the Thread – Dead</vt:lpstr>
      <vt:lpstr>Daemon Threads</vt:lpstr>
      <vt:lpstr>The isAlive Method</vt:lpstr>
      <vt:lpstr>Synchronizing Threads</vt:lpstr>
      <vt:lpstr>Locking an Object - Example</vt:lpstr>
      <vt:lpstr>Synchronization</vt:lpstr>
      <vt:lpstr>Using the notify and wait Methods </vt:lpstr>
      <vt:lpstr>Using the notify and wait Methods </vt:lpstr>
      <vt:lpstr>Precondition to wait and notify Methods</vt:lpstr>
      <vt:lpstr>Reentrant Locks</vt:lpstr>
      <vt:lpstr>The method interrupt</vt:lpstr>
      <vt:lpstr>Thread Local</vt:lpstr>
      <vt:lpstr>Thread Local</vt:lpstr>
      <vt:lpstr>Thread Executor</vt:lpstr>
      <vt:lpstr>Thread Executors</vt:lpstr>
      <vt:lpstr>Callable</vt:lpstr>
      <vt:lpstr>Callable</vt:lpstr>
      <vt:lpstr>Callable</vt:lpstr>
      <vt:lpstr>Executors Utility Class</vt:lpstr>
      <vt:lpstr>Executors Utility Class</vt:lpstr>
      <vt:lpstr>Executors Utility Class</vt:lpstr>
      <vt:lpstr>Executors Utility Class</vt:lpstr>
      <vt:lpstr>Executors Utility Class</vt:lpstr>
      <vt:lpstr>Thread Executor</vt:lpstr>
      <vt:lpstr>Thread Executor</vt:lpstr>
      <vt:lpstr>Future</vt:lpstr>
      <vt:lpstr>Future</vt:lpstr>
      <vt:lpstr>Future</vt:lpstr>
      <vt:lpstr>Future</vt:lpstr>
      <vt:lpstr>Executors Thread Factory</vt:lpstr>
      <vt:lpstr>Executors Thread Factory</vt:lpstr>
      <vt:lpstr>Fork-Join</vt:lpstr>
      <vt:lpstr>Fork-Join</vt:lpstr>
      <vt:lpstr>Fork-Join</vt:lpstr>
      <vt:lpstr>Fork-Join</vt:lpstr>
      <vt:lpstr>CompletableFuture</vt:lpstr>
      <vt:lpstr>CompletableFuture</vt:lpstr>
      <vt:lpstr>CompletableFuture</vt:lpstr>
      <vt:lpstr>Concurrent Atomic</vt:lpstr>
      <vt:lpstr>Concurrent Atomic</vt:lpstr>
      <vt:lpstr>Concurrent Atomic</vt:lpstr>
      <vt:lpstr>Concurrent Atomic</vt:lpstr>
      <vt:lpstr>Concurrent Atomic</vt:lpstr>
      <vt:lpstr>Concurrent Atomic</vt:lpstr>
      <vt:lpstr>Concurrent Atomic</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Locking</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Concurrent Collections</vt:lpstr>
      <vt:lpstr>Java Reflection</vt:lpstr>
      <vt:lpstr>Purpose</vt:lpstr>
      <vt:lpstr>Purpose</vt:lpstr>
      <vt:lpstr>Capabilities</vt:lpstr>
      <vt:lpstr>Examining classes</vt:lpstr>
      <vt:lpstr>Examining classes</vt:lpstr>
      <vt:lpstr>Examining classes</vt:lpstr>
      <vt:lpstr>Examining classes</vt:lpstr>
      <vt:lpstr>Examining classes</vt:lpstr>
      <vt:lpstr>Examining classes</vt:lpstr>
      <vt:lpstr>Examining classes</vt:lpstr>
      <vt:lpstr>Examining classes</vt:lpstr>
      <vt:lpstr>Examining classes</vt:lpstr>
      <vt:lpstr>Examining classes</vt:lpstr>
      <vt:lpstr>Examining classes</vt:lpstr>
      <vt:lpstr>Examining classes</vt:lpstr>
      <vt:lpstr>Examining classes</vt:lpstr>
      <vt:lpstr>PowerPoint Presentation</vt:lpstr>
      <vt:lpstr>Manipulating Objects</vt:lpstr>
      <vt:lpstr>Manipulating Objects</vt:lpstr>
      <vt:lpstr>Manipulating Objects</vt:lpstr>
      <vt:lpstr>Manipulating Objects</vt:lpstr>
      <vt:lpstr>Manipulating Objects</vt:lpstr>
      <vt:lpstr>Manipulating Objects</vt:lpstr>
      <vt:lpstr>Manipulating Objects</vt:lpstr>
      <vt:lpstr>Manipulating Objects</vt:lpstr>
      <vt:lpstr>Manipulating Objects</vt:lpstr>
      <vt:lpstr>Manipulating Objects</vt:lpstr>
      <vt:lpstr>Working with Arrays</vt:lpstr>
      <vt:lpstr>java.lang.reflect.Array</vt:lpstr>
      <vt:lpstr>Working with Arrays</vt:lpstr>
      <vt:lpstr>Working with Arrays</vt:lpstr>
      <vt:lpstr>Working with Arrays</vt:lpstr>
      <vt:lpstr>Working with Arrays</vt:lpstr>
      <vt:lpstr>Java 1.5 enhancements</vt:lpstr>
      <vt:lpstr>Java 1.5 enhancements</vt:lpstr>
      <vt:lpstr>Java 1.5 enhancements</vt:lpstr>
      <vt:lpstr>Java 1.5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Diego Jaitt</dc:creator>
  <cp:lastModifiedBy>זאב ואמיטל מנדלי</cp:lastModifiedBy>
  <cp:revision>221</cp:revision>
  <dcterms:created xsi:type="dcterms:W3CDTF">2011-08-21T08:30:37Z</dcterms:created>
  <dcterms:modified xsi:type="dcterms:W3CDTF">2022-07-17T03:46:05Z</dcterms:modified>
</cp:coreProperties>
</file>